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  <p:sldMasterId id="2147483672" r:id="rId3"/>
  </p:sldMasterIdLst>
  <p:notesMasterIdLst>
    <p:notesMasterId r:id="rId25"/>
  </p:notesMasterIdLst>
  <p:handoutMasterIdLst>
    <p:handoutMasterId r:id="rId26"/>
  </p:handoutMasterIdLst>
  <p:sldIdLst>
    <p:sldId id="256" r:id="rId4"/>
    <p:sldId id="298" r:id="rId5"/>
    <p:sldId id="308" r:id="rId6"/>
    <p:sldId id="304" r:id="rId7"/>
    <p:sldId id="264" r:id="rId8"/>
    <p:sldId id="263" r:id="rId9"/>
    <p:sldId id="265" r:id="rId10"/>
    <p:sldId id="309" r:id="rId11"/>
    <p:sldId id="267" r:id="rId12"/>
    <p:sldId id="301" r:id="rId13"/>
    <p:sldId id="302" r:id="rId14"/>
    <p:sldId id="305" r:id="rId15"/>
    <p:sldId id="303" r:id="rId16"/>
    <p:sldId id="268" r:id="rId17"/>
    <p:sldId id="306" r:id="rId18"/>
    <p:sldId id="307" r:id="rId19"/>
    <p:sldId id="271" r:id="rId20"/>
    <p:sldId id="273" r:id="rId21"/>
    <p:sldId id="274" r:id="rId22"/>
    <p:sldId id="276" r:id="rId23"/>
    <p:sldId id="275" r:id="rId24"/>
  </p:sldIdLst>
  <p:sldSz cx="9144000" cy="6858000" type="screen4x3"/>
  <p:notesSz cx="7010400" cy="9236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3250" autoAdjust="0"/>
  </p:normalViewPr>
  <p:slideViewPr>
    <p:cSldViewPr>
      <p:cViewPr varScale="1">
        <p:scale>
          <a:sx n="111" d="100"/>
          <a:sy n="111" d="100"/>
        </p:scale>
        <p:origin x="19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3" y="0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59" tIns="45879" rIns="91759" bIns="4587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1759" tIns="45879" rIns="91759" bIns="4587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5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3" y="8772668"/>
            <a:ext cx="3037840" cy="461804"/>
          </a:xfrm>
          <a:prstGeom prst="rect">
            <a:avLst/>
          </a:prstGeom>
        </p:spPr>
        <p:txBody>
          <a:bodyPr vert="horz" lIns="91759" tIns="45879" rIns="91759" bIns="45879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1567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80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8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99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3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53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18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96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2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68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7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02-11-2017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s-CL" sz="700" b="1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59941965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806065" algn="ctr"/>
                <a:tab pos="5612130" algn="r"/>
              </a:tabLst>
              <a:defRPr/>
            </a:pPr>
            <a:r>
              <a:rPr lang="es-CL" sz="240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solidFill>
                <a:prstClr val="black"/>
              </a:solidFill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72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Septiembre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50: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TESORO PÚBLICO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7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25E1BE49-B3DD-496B-A6D9-8104DE745C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061817"/>
              </p:ext>
            </p:extLst>
          </p:nvPr>
        </p:nvGraphicFramePr>
        <p:xfrm>
          <a:off x="414336" y="1628800"/>
          <a:ext cx="8201488" cy="481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Worksheet" r:id="rId3" imgW="8867654" imgH="5724540" progId="Excel.Sheet.12">
                  <p:embed/>
                </p:oleObj>
              </mc:Choice>
              <mc:Fallback>
                <p:oleObj name="Worksheet" r:id="rId3" imgW="8867654" imgH="57245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01488" cy="4819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6003" y="6173787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3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D377FB2-904E-4C83-BCE7-D388257E91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392934"/>
              </p:ext>
            </p:extLst>
          </p:nvPr>
        </p:nvGraphicFramePr>
        <p:xfrm>
          <a:off x="426003" y="1700809"/>
          <a:ext cx="8189821" cy="4472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Worksheet" r:id="rId3" imgW="8867654" imgH="5048190" progId="Excel.Sheet.12">
                  <p:embed/>
                </p:oleObj>
              </mc:Choice>
              <mc:Fallback>
                <p:oleObj name="Worksheet" r:id="rId3" imgW="8867654" imgH="504819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003" y="1700809"/>
                        <a:ext cx="8189821" cy="44729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5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36001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4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B9DFA0E-23FF-44EF-B774-19241E8952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419689"/>
              </p:ext>
            </p:extLst>
          </p:nvPr>
        </p:nvGraphicFramePr>
        <p:xfrm>
          <a:off x="414336" y="1652093"/>
          <a:ext cx="8201488" cy="2707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0" name="Worksheet" r:id="rId3" imgW="8867654" imgH="2943270" progId="Excel.Sheet.12">
                  <p:embed/>
                </p:oleObj>
              </mc:Choice>
              <mc:Fallback>
                <p:oleObj name="Worksheet" r:id="rId3" imgW="8867654" imgH="29432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2093"/>
                        <a:ext cx="8201488" cy="2707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0313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272" y="612731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dólares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1F4C40BC-9CCB-4605-A1F6-B4B786956B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48534"/>
              </p:ext>
            </p:extLst>
          </p:nvPr>
        </p:nvGraphicFramePr>
        <p:xfrm>
          <a:off x="414336" y="1700808"/>
          <a:ext cx="8201488" cy="4426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Worksheet" r:id="rId3" imgW="8867654" imgH="5000670" progId="Excel.Sheet.12">
                  <p:embed/>
                </p:oleObj>
              </mc:Choice>
              <mc:Fallback>
                <p:oleObj name="Worksheet" r:id="rId3" imgW="8867654" imgH="5000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4426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4211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368098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04: SERVICIO DE LA DEUDA PÚBLICA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5536" y="6404620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95536" y="4046111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012BE7BC-18E5-4A7A-B2CB-B1F0A3D7F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982698"/>
              </p:ext>
            </p:extLst>
          </p:nvPr>
        </p:nvGraphicFramePr>
        <p:xfrm>
          <a:off x="382095" y="1652092"/>
          <a:ext cx="8210800" cy="2028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Worksheet" r:id="rId3" imgW="8772567" imgH="2219400" progId="Excel.Sheet.12">
                  <p:embed/>
                </p:oleObj>
              </mc:Choice>
              <mc:Fallback>
                <p:oleObj name="Worksheet" r:id="rId3" imgW="8772567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2095" y="1652092"/>
                        <a:ext cx="8210800" cy="2028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8FF3E479-CC52-4389-95C0-7E67814B11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674227"/>
              </p:ext>
            </p:extLst>
          </p:nvPr>
        </p:nvGraphicFramePr>
        <p:xfrm>
          <a:off x="414423" y="4375795"/>
          <a:ext cx="821080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Worksheet" r:id="rId5" imgW="8772567" imgH="2028780" progId="Excel.Sheet.12">
                  <p:embed/>
                </p:oleObj>
              </mc:Choice>
              <mc:Fallback>
                <p:oleObj name="Worksheet" r:id="rId5" imgW="877256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423" y="4375795"/>
                        <a:ext cx="8210800" cy="2028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24999" y="1215891"/>
            <a:ext cx="8303135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396459" y="6453336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60CB931-1248-48BE-BA8E-E77D4126D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679078"/>
              </p:ext>
            </p:extLst>
          </p:nvPr>
        </p:nvGraphicFramePr>
        <p:xfrm>
          <a:off x="414335" y="1556793"/>
          <a:ext cx="8210799" cy="4896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" name="Worksheet" r:id="rId3" imgW="8763113" imgH="6296130" progId="Excel.Sheet.12">
                  <p:embed/>
                </p:oleObj>
              </mc:Choice>
              <mc:Fallback>
                <p:oleObj name="Worksheet" r:id="rId3" imgW="8763113" imgH="62961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556793"/>
                        <a:ext cx="8210799" cy="4896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2697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05: APORTE FISCAL LIBRE</a:t>
            </a:r>
          </a:p>
        </p:txBody>
      </p:sp>
      <p:sp>
        <p:nvSpPr>
          <p:cNvPr id="10" name="3 Marcador de pie de página"/>
          <p:cNvSpPr txBox="1">
            <a:spLocks/>
          </p:cNvSpPr>
          <p:nvPr/>
        </p:nvSpPr>
        <p:spPr>
          <a:xfrm>
            <a:off x="413111" y="465762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51886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7F172AD-DA12-4E6F-992D-1B40403D2E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24954"/>
              </p:ext>
            </p:extLst>
          </p:nvPr>
        </p:nvGraphicFramePr>
        <p:xfrm>
          <a:off x="413110" y="1700808"/>
          <a:ext cx="8212025" cy="295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Worksheet" r:id="rId3" imgW="8763113" imgH="3171960" progId="Excel.Sheet.12">
                  <p:embed/>
                </p:oleObj>
              </mc:Choice>
              <mc:Fallback>
                <p:oleObj name="Worksheet" r:id="rId3" imgW="8763113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110" y="1700808"/>
                        <a:ext cx="8212025" cy="29568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954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522" y="560913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06: FONDO DE RESERVA DE PENSIONES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340570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691680" y="1340768"/>
            <a:ext cx="576064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septiembre 2017 de Fondo FRP en millones de dólares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5296D51F-A253-4EEF-B81C-EB368622E8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980076"/>
              </p:ext>
            </p:extLst>
          </p:nvPr>
        </p:nvGraphicFramePr>
        <p:xfrm>
          <a:off x="2929926" y="1819225"/>
          <a:ext cx="3284147" cy="145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Worksheet" r:id="rId3" imgW="3638421" imgH="1609740" progId="Excel.Sheet.12">
                  <p:embed/>
                </p:oleObj>
              </mc:Choice>
              <mc:Fallback>
                <p:oleObj name="Worksheet" r:id="rId3" imgW="3638421" imgH="1609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29926" y="1819225"/>
                        <a:ext cx="3284147" cy="145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B922791-99D9-4FF9-95B6-D213F45C0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574659"/>
              </p:ext>
            </p:extLst>
          </p:nvPr>
        </p:nvGraphicFramePr>
        <p:xfrm>
          <a:off x="414335" y="3861048"/>
          <a:ext cx="8210799" cy="1754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6" name="Worksheet" r:id="rId5" imgW="8467857" imgH="2028780" progId="Excel.Sheet.12">
                  <p:embed/>
                </p:oleObj>
              </mc:Choice>
              <mc:Fallback>
                <p:oleObj name="Worksheet" r:id="rId5" imgW="8467857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5" y="3861048"/>
                        <a:ext cx="8210799" cy="1754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39" y="591899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07: FONDO DE ESTABILIZACIÓN ECONÓMICA Y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75656" y="1484784"/>
            <a:ext cx="5832648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</a:t>
            </a:r>
            <a:r>
              <a:rPr lang="es-CL" sz="1600" b="1" dirty="0">
                <a:ea typeface="Verdana" pitchFamily="34" charset="0"/>
                <a:cs typeface="Verdana" pitchFamily="34" charset="0"/>
              </a:rPr>
              <a:t>septiembre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2017 de Fondo FEES en millones de dólares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09239" y="3444718"/>
            <a:ext cx="822960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7A0C95B5-918E-4EB7-9A8E-0AABB3494B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033656"/>
              </p:ext>
            </p:extLst>
          </p:nvPr>
        </p:nvGraphicFramePr>
        <p:xfrm>
          <a:off x="2981360" y="1975808"/>
          <a:ext cx="3076749" cy="1336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Worksheet" r:id="rId3" imgW="3705143" imgH="1609740" progId="Excel.Sheet.12">
                  <p:embed/>
                </p:oleObj>
              </mc:Choice>
              <mc:Fallback>
                <p:oleObj name="Worksheet" r:id="rId3" imgW="3705143" imgH="1609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81360" y="1975808"/>
                        <a:ext cx="3076749" cy="1336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2F6FAF44-E028-4FDA-AA3B-FEA3A86CD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863198"/>
              </p:ext>
            </p:extLst>
          </p:nvPr>
        </p:nvGraphicFramePr>
        <p:xfrm>
          <a:off x="409239" y="3803518"/>
          <a:ext cx="8215896" cy="2115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Worksheet" r:id="rId5" imgW="8782022" imgH="2600370" progId="Excel.Sheet.12">
                  <p:embed/>
                </p:oleObj>
              </mc:Choice>
              <mc:Fallback>
                <p:oleObj name="Worksheet" r:id="rId5" imgW="878202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239" y="3803518"/>
                        <a:ext cx="8215896" cy="2115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9282" y="334692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08: FONDO PARA LA EDUCACIÓN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3 Marcador de pie de página"/>
          <p:cNvSpPr txBox="1">
            <a:spLocks/>
          </p:cNvSpPr>
          <p:nvPr/>
        </p:nvSpPr>
        <p:spPr>
          <a:xfrm>
            <a:off x="409282" y="607472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95535" y="373889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6586BC0-B960-474A-818B-50ECEBD033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481371"/>
              </p:ext>
            </p:extLst>
          </p:nvPr>
        </p:nvGraphicFramePr>
        <p:xfrm>
          <a:off x="409282" y="1721694"/>
          <a:ext cx="8206542" cy="162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Worksheet" r:id="rId3" imgW="7972433" imgH="1838430" progId="Excel.Sheet.12">
                  <p:embed/>
                </p:oleObj>
              </mc:Choice>
              <mc:Fallback>
                <p:oleObj name="Worksheet" r:id="rId3" imgW="7972433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282" y="1721694"/>
                        <a:ext cx="8206542" cy="1625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0CA3CAD7-7F52-4F21-A7D1-F2F5C16E5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420217"/>
              </p:ext>
            </p:extLst>
          </p:nvPr>
        </p:nvGraphicFramePr>
        <p:xfrm>
          <a:off x="409282" y="4221088"/>
          <a:ext cx="8206542" cy="185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Worksheet" r:id="rId5" imgW="7972433" imgH="2028780" progId="Excel.Sheet.12">
                  <p:embed/>
                </p:oleObj>
              </mc:Choice>
              <mc:Fallback>
                <p:oleObj name="Worksheet" r:id="rId5" imgW="7972433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9282" y="4221088"/>
                        <a:ext cx="8206542" cy="1853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0405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En </a:t>
            </a:r>
            <a:r>
              <a:rPr lang="es-CL" sz="1600" b="1" dirty="0"/>
              <a:t>moneda nacional, </a:t>
            </a:r>
            <a:r>
              <a:rPr lang="es-CL" sz="1600" dirty="0"/>
              <a:t>la ejecución acumulada de la Partida Tesoro Público al tercer trimestre de 2017, </a:t>
            </a:r>
            <a:r>
              <a:rPr lang="es-CL" sz="1600" b="1" dirty="0"/>
              <a:t>ascendió a 77,6% </a:t>
            </a:r>
            <a:r>
              <a:rPr lang="es-CL" sz="1600" dirty="0"/>
              <a:t>respecto del presupuesto vigente.  Dentro del presupuesto de ésta Partida, el 84% corresponde a Aporte Fiscal Libre.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A nivel consolidado, el presupuesto vigente considera incrementos por </a:t>
            </a:r>
            <a:r>
              <a:rPr lang="es-CL" sz="1600" b="1" dirty="0"/>
              <a:t>$12.488 millones</a:t>
            </a:r>
            <a:r>
              <a:rPr lang="es-CL" sz="1600" dirty="0"/>
              <a:t>, destacando los aumentos registrados en los subtítulo 27 “aporte fiscal libre”, por $403.212 millones y subtítulo 28 “aporte fiscal para servicio de la deuda”, por $251 millones, mientras que se registran disminuciones en los subtítulos 24 “transferencias corrientes”, por $376.160 millones y 33 “transferencias de capital”, por $14.814 millones</a:t>
            </a:r>
            <a:r>
              <a:rPr lang="es-CL" sz="1600" b="1" dirty="0"/>
              <a:t>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El </a:t>
            </a:r>
            <a:r>
              <a:rPr lang="es-CL" sz="1600" b="1" dirty="0">
                <a:solidFill>
                  <a:prstClr val="black"/>
                </a:solidFill>
              </a:rPr>
              <a:t>gasto de la Partida </a:t>
            </a:r>
            <a:r>
              <a:rPr lang="es-CL" sz="1600" dirty="0">
                <a:solidFill>
                  <a:prstClr val="black"/>
                </a:solidFill>
              </a:rPr>
              <a:t>en</a:t>
            </a:r>
            <a:r>
              <a:rPr lang="es-CL" sz="1600" b="1" dirty="0">
                <a:solidFill>
                  <a:prstClr val="black"/>
                </a:solidFill>
              </a:rPr>
              <a:t> dólares, al mes de septiembre alcanzó un 298,5%, </a:t>
            </a:r>
            <a:r>
              <a:rPr lang="es-CL" sz="1600" dirty="0">
                <a:solidFill>
                  <a:prstClr val="black"/>
                </a:solidFill>
              </a:rPr>
              <a:t>respecto al presupuesto vigente.  Ello debido, fundamentalmente, a que los Subtítulos 30 “Adquisición de Activos Financieros”, presentó una ejecución de 383,8% y el “servicio de la deuda”, erogó un 195,7%.</a:t>
            </a:r>
          </a:p>
          <a:p>
            <a:pPr marL="342900" lvl="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solidFill>
                  <a:prstClr val="black"/>
                </a:solidFill>
              </a:rPr>
              <a:t>Respecto a la ejecución de los Programas presupuestarios, en moneda nacional, se destacan lo siguiente: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1835" y="609563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4104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09: FONDO DE APOYO REGIONAL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4DB737F-2D66-483D-BACF-4565C7E4A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0495387"/>
              </p:ext>
            </p:extLst>
          </p:nvPr>
        </p:nvGraphicFramePr>
        <p:xfrm>
          <a:off x="414336" y="1628800"/>
          <a:ext cx="8210800" cy="4466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Worksheet" r:id="rId3" imgW="8401134" imgH="4810050" progId="Excel.Sheet.12">
                  <p:embed/>
                </p:oleObj>
              </mc:Choice>
              <mc:Fallback>
                <p:oleObj name="Worksheet" r:id="rId3" imgW="8401134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28800"/>
                        <a:ext cx="8210800" cy="44668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97209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10: FONDO PARA DIAGNÓSTICOS Y TRATAMIENTOS DE ALTO COSTO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37657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475656" y="1531243"/>
            <a:ext cx="6840760" cy="358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Saldo a septiembre 2017 del Fondo en millones de dólares (información trimestral)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BC5CFC12-7BD0-47EF-AA0B-F70B23CCA5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3981"/>
              </p:ext>
            </p:extLst>
          </p:nvPr>
        </p:nvGraphicFramePr>
        <p:xfrm>
          <a:off x="2936327" y="2188114"/>
          <a:ext cx="3129394" cy="145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Worksheet" r:id="rId3" imgW="3467156" imgH="1609740" progId="Excel.Sheet.12">
                  <p:embed/>
                </p:oleObj>
              </mc:Choice>
              <mc:Fallback>
                <p:oleObj name="Worksheet" r:id="rId3" imgW="3467156" imgH="16097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36327" y="2188114"/>
                        <a:ext cx="3129394" cy="1452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4477183F-19F6-4A1A-9C92-32A42B624B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777004"/>
              </p:ext>
            </p:extLst>
          </p:nvPr>
        </p:nvGraphicFramePr>
        <p:xfrm>
          <a:off x="428625" y="4294749"/>
          <a:ext cx="8210800" cy="167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Worksheet" r:id="rId5" imgW="8410589" imgH="1914570" progId="Excel.Sheet.12">
                  <p:embed/>
                </p:oleObj>
              </mc:Choice>
              <mc:Fallback>
                <p:oleObj name="Worksheet" r:id="rId5" imgW="8410589" imgH="19145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8625" y="4294749"/>
                        <a:ext cx="8210800" cy="167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340767"/>
            <a:ext cx="8229600" cy="53336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Subsidios</a:t>
            </a:r>
            <a:r>
              <a:rPr lang="es-CL" sz="1600" dirty="0">
                <a:solidFill>
                  <a:prstClr val="black"/>
                </a:solidFill>
              </a:rPr>
              <a:t>, con $777.359 millones ejecutados, equivalente a un 69,4%, donde las principales erogaciones correspondieron a transferencias por $348.601 millones para el “Fondo Único de Prestaciones Familiares y Subsidios de Cesantía”; $197.396 millones para el “Fondo Nacional de Subsidio Familiar”; $64.771 millones para el “Fondo Único de Prestaciones Familiares y Subsidios de Cesantía”; $47.949 para el “Subsidio Agua Potable art. N°1 Ley </a:t>
            </a:r>
            <a:r>
              <a:rPr lang="es-CL" sz="1600" dirty="0" err="1">
                <a:solidFill>
                  <a:prstClr val="black"/>
                </a:solidFill>
              </a:rPr>
              <a:t>N°</a:t>
            </a:r>
            <a:r>
              <a:rPr lang="es-CL" sz="1600" dirty="0">
                <a:solidFill>
                  <a:prstClr val="black"/>
                </a:solidFill>
              </a:rPr>
              <a:t> 18.788”; y, $46.920 millones para la “Bonificación a la Contratación de Mano de Obra Ley N°19.853”, que en conjunto representan el 91% de la ejecución.</a:t>
            </a:r>
            <a:r>
              <a:rPr lang="es-CL" sz="1600" b="1" dirty="0">
                <a:solidFill>
                  <a:prstClr val="black"/>
                </a:solidFill>
              </a:rPr>
              <a:t> </a:t>
            </a:r>
          </a:p>
          <a:p>
            <a:pPr marL="695325" lvl="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  <a:tabLst>
                <a:tab pos="722313" algn="l"/>
              </a:tabLst>
            </a:pPr>
            <a:r>
              <a:rPr lang="es-CL" sz="1600" b="1" dirty="0">
                <a:solidFill>
                  <a:prstClr val="black"/>
                </a:solidFill>
              </a:rPr>
              <a:t>Operaciones Complementarias</a:t>
            </a:r>
            <a:r>
              <a:rPr lang="es-CL" sz="1600" dirty="0">
                <a:solidFill>
                  <a:prstClr val="black"/>
                </a:solidFill>
              </a:rPr>
              <a:t>, presentó un 132,8% de ejecución, explicado por el nivel de erogación del subtítulo 30 “adquisición de activos financieros” (ítem compra de títulos y valores), que alcanza los $2.411.300 millones por sobre el presupuesto inicial y vigente de dicha asignación, representando a su vez el 57,6% del gasto total del programa, 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3"/>
            </a:pPr>
            <a:r>
              <a:rPr lang="es-CL" sz="1600" b="1" dirty="0"/>
              <a:t>Servicio de la Deuda Pública</a:t>
            </a:r>
            <a:r>
              <a:rPr lang="es-CL" sz="1600" dirty="0"/>
              <a:t>, registra un </a:t>
            </a:r>
            <a:r>
              <a:rPr lang="es-CL" sz="1600" b="1" dirty="0"/>
              <a:t>gasto de 96,8% en moneda nacional</a:t>
            </a:r>
            <a:r>
              <a:rPr lang="es-CL" sz="1600" dirty="0"/>
              <a:t>, destacando el pago de las asignaciones “intereses deuda interna” e “intereses deuda externa”, que alcanzan el 104,6% y 100% respectivamente</a:t>
            </a:r>
            <a:r>
              <a:rPr lang="es-CL" sz="1600" dirty="0">
                <a:solidFill>
                  <a:prstClr val="black"/>
                </a:solidFill>
              </a:rPr>
              <a:t>.  El presupuesto </a:t>
            </a:r>
            <a:r>
              <a:rPr lang="es-CL" sz="1600" b="1" dirty="0">
                <a:solidFill>
                  <a:prstClr val="black"/>
                </a:solidFill>
              </a:rPr>
              <a:t>en dólares </a:t>
            </a:r>
            <a:r>
              <a:rPr lang="es-CL" sz="1600" dirty="0">
                <a:solidFill>
                  <a:prstClr val="black"/>
                </a:solidFill>
              </a:rPr>
              <a:t>presenta un gasto de 195,7%, debido a una mayor erogación en amortización de deuda externa que alcanza un 789,5%.</a:t>
            </a:r>
          </a:p>
        </p:txBody>
      </p:sp>
    </p:spTree>
    <p:extLst>
      <p:ext uri="{BB962C8B-B14F-4D97-AF65-F5344CB8AC3E}">
        <p14:creationId xmlns:p14="http://schemas.microsoft.com/office/powerpoint/2010/main" val="317673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b="1" dirty="0"/>
              <a:t>Aporte Fiscal Libre</a:t>
            </a:r>
            <a:r>
              <a:rPr lang="es-CL" sz="1600" dirty="0"/>
              <a:t>, presentó una ejecución de 71%, destacando las transferencias efectuadas al Ministerio de Educación ($6.016.544 millones) y al Ministerio del Trabajo y Previsión Social ($4.897.419 millones), que representan a su vez el 45,3% del total erogado,</a:t>
            </a:r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El </a:t>
            </a:r>
            <a:r>
              <a:rPr lang="es-CL" sz="1600" b="1" dirty="0"/>
              <a:t>Fondo de Estabilidad Económica y Social (FEES) </a:t>
            </a:r>
            <a:r>
              <a:rPr lang="es-CL" sz="1600" dirty="0"/>
              <a:t>presenta un saldo de activos al tercer trimestre de 2017 por </a:t>
            </a:r>
            <a:r>
              <a:rPr lang="es-CL" sz="1600" b="1" dirty="0"/>
              <a:t>US$14.615,1 millones</a:t>
            </a:r>
            <a:r>
              <a:rPr lang="es-CL" sz="1600" dirty="0"/>
              <a:t>, por su lado el </a:t>
            </a:r>
            <a:r>
              <a:rPr lang="es-CL" sz="1600" b="1" dirty="0"/>
              <a:t>Fondo de Reserva de Pensiones (FRP)</a:t>
            </a:r>
            <a:r>
              <a:rPr lang="es-CL" sz="1600" dirty="0"/>
              <a:t> acumula </a:t>
            </a:r>
            <a:r>
              <a:rPr lang="es-CL" sz="1600" b="1" dirty="0"/>
              <a:t>US$9.799,7 millones</a:t>
            </a:r>
            <a:r>
              <a:rPr lang="es-CL" sz="1600" dirty="0"/>
              <a:t>, mientras que el </a:t>
            </a:r>
            <a:r>
              <a:rPr lang="es-CL" sz="1600" b="1" dirty="0"/>
              <a:t>Fondo para Diagnóstico y Tratamiento de Alto Costo</a:t>
            </a:r>
            <a:r>
              <a:rPr lang="es-CL" sz="1600" dirty="0"/>
              <a:t> mantiene un saldo acumulado a agosto de </a:t>
            </a:r>
            <a:r>
              <a:rPr lang="es-CL" sz="1600" b="1" dirty="0"/>
              <a:t>$124.942 millones</a:t>
            </a:r>
            <a:r>
              <a:rPr lang="es-CL" sz="1600" dirty="0"/>
              <a:t>, y</a:t>
            </a:r>
            <a:endParaRPr lang="es-CL" sz="1600" b="1" dirty="0"/>
          </a:p>
          <a:p>
            <a:pPr marL="615950" indent="-342900" algn="just">
              <a:spcBef>
                <a:spcPts val="600"/>
              </a:spcBef>
              <a:spcAft>
                <a:spcPts val="600"/>
              </a:spcAft>
              <a:buFont typeface="+mj-lt"/>
              <a:buAutoNum type="alphaLcParenR" startAt="4"/>
            </a:pPr>
            <a:r>
              <a:rPr lang="es-CL" sz="1600" dirty="0"/>
              <a:t>Para el </a:t>
            </a:r>
            <a:r>
              <a:rPr lang="es-CL" sz="1600" b="1" dirty="0"/>
              <a:t>Fondo para la Educación (FE) y</a:t>
            </a:r>
            <a:r>
              <a:rPr lang="es-CL" sz="1600" dirty="0"/>
              <a:t> </a:t>
            </a:r>
            <a:r>
              <a:rPr lang="es-CL" sz="1600" b="1" dirty="0"/>
              <a:t>Fondo de Apoyo Regional (FAR)</a:t>
            </a:r>
            <a:r>
              <a:rPr lang="es-CL" sz="1600" dirty="0"/>
              <a:t> no se entrega información respecto de los saldos acumulados y movimientos de recursos actualizado al mes de septiembre.</a:t>
            </a:r>
            <a:endParaRPr lang="es-CL" sz="1600" b="1" dirty="0">
              <a:solidFill>
                <a:prstClr val="black"/>
              </a:solidFill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endParaRPr lang="es-CL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4104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Tesoro Público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39498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635941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4848" y="419779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57EDDCC9-8058-42DD-8435-A93ED6E37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263558"/>
              </p:ext>
            </p:extLst>
          </p:nvPr>
        </p:nvGraphicFramePr>
        <p:xfrm>
          <a:off x="414336" y="1665292"/>
          <a:ext cx="8190111" cy="230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Worksheet" r:id="rId3" imgW="7648544" imgH="2600370" progId="Excel.Sheet.12">
                  <p:embed/>
                </p:oleObj>
              </mc:Choice>
              <mc:Fallback>
                <p:oleObj name="Worksheet" r:id="rId3" imgW="7648544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65292"/>
                        <a:ext cx="8190111" cy="230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9C2C5DD6-275C-4C69-9C0E-847496A47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064732"/>
              </p:ext>
            </p:extLst>
          </p:nvPr>
        </p:nvGraphicFramePr>
        <p:xfrm>
          <a:off x="414335" y="4562921"/>
          <a:ext cx="8190112" cy="179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Worksheet" r:id="rId5" imgW="7648544" imgH="2028780" progId="Excel.Sheet.12">
                  <p:embed/>
                </p:oleObj>
              </mc:Choice>
              <mc:Fallback>
                <p:oleObj name="Worksheet" r:id="rId5" imgW="7648544" imgH="20287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335" y="4562921"/>
                        <a:ext cx="8190112" cy="1796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Septiembre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50, Resumen por Programa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28740" y="3478981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36100" y="386104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dólares</a:t>
            </a:r>
          </a:p>
        </p:txBody>
      </p:sp>
      <p:sp>
        <p:nvSpPr>
          <p:cNvPr id="12" name="3 Marcador de pie de página"/>
          <p:cNvSpPr txBox="1">
            <a:spLocks/>
          </p:cNvSpPr>
          <p:nvPr/>
        </p:nvSpPr>
        <p:spPr>
          <a:xfrm>
            <a:off x="414337" y="5944195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A6715EB-ACF7-4BC3-8FBD-28FCC1DB6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800220"/>
              </p:ext>
            </p:extLst>
          </p:nvPr>
        </p:nvGraphicFramePr>
        <p:xfrm>
          <a:off x="414336" y="1703720"/>
          <a:ext cx="8201488" cy="1775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Worksheet" r:id="rId4" imgW="8458132" imgH="1838430" progId="Excel.Sheet.12">
                  <p:embed/>
                </p:oleObj>
              </mc:Choice>
              <mc:Fallback>
                <p:oleObj name="Worksheet" r:id="rId4" imgW="8458132" imgH="18384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3720"/>
                        <a:ext cx="8201488" cy="1775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83B51B11-B270-45EF-AE70-22F288C538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076151"/>
              </p:ext>
            </p:extLst>
          </p:nvPr>
        </p:nvGraphicFramePr>
        <p:xfrm>
          <a:off x="431097" y="4316388"/>
          <a:ext cx="8201488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Worksheet" r:id="rId6" imgW="8458132" imgH="1647810" progId="Excel.Sheet.12">
                  <p:embed/>
                </p:oleObj>
              </mc:Choice>
              <mc:Fallback>
                <p:oleObj name="Worksheet" r:id="rId6" imgW="8458132" imgH="1647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1097" y="4316388"/>
                        <a:ext cx="8201488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80526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4B19F6B-064D-4646-AADC-9FCC583DC5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439563"/>
              </p:ext>
            </p:extLst>
          </p:nvPr>
        </p:nvGraphicFramePr>
        <p:xfrm>
          <a:off x="414336" y="1700808"/>
          <a:ext cx="8201488" cy="4104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Worksheet" r:id="rId3" imgW="8648576" imgH="4467150" progId="Excel.Sheet.12">
                  <p:embed/>
                </p:oleObj>
              </mc:Choice>
              <mc:Fallback>
                <p:oleObj name="Worksheet" r:id="rId3" imgW="8648576" imgH="4467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01488" cy="41044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64502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02: SUBSIDIOS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3FE4507-7985-4699-8628-2766594528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423972"/>
              </p:ext>
            </p:extLst>
          </p:nvPr>
        </p:nvGraphicFramePr>
        <p:xfrm>
          <a:off x="414336" y="1700809"/>
          <a:ext cx="8201488" cy="194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Worksheet" r:id="rId3" imgW="8648576" imgH="2066850" progId="Excel.Sheet.12">
                  <p:embed/>
                </p:oleObj>
              </mc:Choice>
              <mc:Fallback>
                <p:oleObj name="Worksheet" r:id="rId3" imgW="8648576" imgH="20668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9"/>
                        <a:ext cx="8201488" cy="1944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4014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86345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Septiembre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50, Capítulo 01, Programa 03: OPERACIONES COMPLEMENTARIAS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4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68F73FD-0890-4453-8A2A-40B2973DA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08773"/>
              </p:ext>
            </p:extLst>
          </p:nvPr>
        </p:nvGraphicFramePr>
        <p:xfrm>
          <a:off x="414336" y="1724100"/>
          <a:ext cx="8201488" cy="465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Worksheet" r:id="rId3" imgW="8867654" imgH="5229360" progId="Excel.Sheet.12">
                  <p:embed/>
                </p:oleObj>
              </mc:Choice>
              <mc:Fallback>
                <p:oleObj name="Worksheet" r:id="rId3" imgW="8867654" imgH="52293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4652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1283</Words>
  <Application>Microsoft Office PowerPoint</Application>
  <PresentationFormat>Presentación en pantalla (4:3)</PresentationFormat>
  <Paragraphs>103</Paragraphs>
  <Slides>21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1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2_Tema de Office</vt:lpstr>
      <vt:lpstr>Imagen de mapa de bits</vt:lpstr>
      <vt:lpstr>Worksheet</vt:lpstr>
      <vt:lpstr>EJECUCIÓN PRESUPUESTARIA DE GASTOS ACUMULADA al mes de Septiembre de 2017 Partida 50: TESORO PÚBLICO</vt:lpstr>
      <vt:lpstr>Ejecución Presupuestaria de Gastos Acumulada al mes de Septiembre de 2017  Tesoro Público</vt:lpstr>
      <vt:lpstr>Ejecución Presupuestaria de Gastos Acumulada al mes de Septiembre de 2017  Tesoro Público</vt:lpstr>
      <vt:lpstr>Ejecución Presupuestaria de Gastos Acumulada al mes de Septiembre de 2017  Tesoro Público</vt:lpstr>
      <vt:lpstr>Ejecución Presupuestaria de Gastos Acumulada al mes de Septiembre de 2017  Tesoro Público</vt:lpstr>
      <vt:lpstr>Ejecución Presupuestaria de Gastos Acumulada al mes de Septiembre de 2017  Partida 50, Resumen por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225</cp:revision>
  <cp:lastPrinted>2016-08-01T14:19:25Z</cp:lastPrinted>
  <dcterms:created xsi:type="dcterms:W3CDTF">2016-06-23T13:38:47Z</dcterms:created>
  <dcterms:modified xsi:type="dcterms:W3CDTF">2017-11-02T18:41:36Z</dcterms:modified>
</cp:coreProperties>
</file>