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301" r:id="rId5"/>
    <p:sldId id="264" r:id="rId6"/>
    <p:sldId id="263" r:id="rId7"/>
    <p:sldId id="265" r:id="rId8"/>
    <p:sldId id="267" r:id="rId9"/>
    <p:sldId id="300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Septiembre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28: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SERVICIO ELECTORAL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01287"/>
            <a:ext cx="8229600" cy="54731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el mes de septiembre, el Servicio Electoral registró una ejecución que ascendió a </a:t>
            </a:r>
            <a:r>
              <a:rPr lang="es-CL" sz="1600" b="1" dirty="0"/>
              <a:t>$2.149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3,9%</a:t>
            </a:r>
            <a:r>
              <a:rPr lang="es-CL" sz="1600" dirty="0"/>
              <a:t> respecto de la ley inicial, dicha ejecución es menor en 2,9 puntos porcentuales respecto a igual mes del año 2016.  Con ello, la ejecución acumulada al tercer trimestre de 2017 ascendió a </a:t>
            </a:r>
            <a:r>
              <a:rPr lang="es-CL" sz="1600" b="1" dirty="0"/>
              <a:t>$26.502 millones</a:t>
            </a:r>
            <a:r>
              <a:rPr lang="es-CL" sz="1600" dirty="0"/>
              <a:t>, equivalente a un </a:t>
            </a:r>
            <a:r>
              <a:rPr lang="es-CL" sz="1600" b="1" dirty="0"/>
              <a:t>48%</a:t>
            </a:r>
            <a:r>
              <a:rPr lang="es-CL" sz="1600" dirty="0"/>
              <a:t> del presupuesto inicial y de un 37,7% respecto del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En cuanto a los programas, el 67% del presupuesto vigente para el ejercicio 2017, se concentra en </a:t>
            </a:r>
            <a:r>
              <a:rPr lang="es-CL" sz="1600" b="1" dirty="0"/>
              <a:t>Elecciones Parlamentarias y Presidencial</a:t>
            </a:r>
            <a:r>
              <a:rPr lang="es-CL" sz="1600" dirty="0"/>
              <a:t>, que al mes de septiembre alcanzó un nivel de ejecución de </a:t>
            </a:r>
            <a:r>
              <a:rPr lang="es-CL" sz="1600" b="1" dirty="0"/>
              <a:t>19,6%</a:t>
            </a:r>
            <a:r>
              <a:rPr lang="es-CL" sz="1600" dirty="0"/>
              <a:t>, explicado principalmente por la temporalidad en que se ejecutan dichos recursos. 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/>
              <a:t>Elecciones Municipales</a:t>
            </a:r>
            <a:r>
              <a:rPr lang="es-CL" sz="1600" dirty="0"/>
              <a:t> experimentó una ejecución acumulada de $7.598 millones, equivalente a una erogación del 97,3%,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A nivel global, el subtítulo que registra la menor erogación es </a:t>
            </a:r>
            <a:r>
              <a:rPr lang="es-CL" sz="1600" b="1" dirty="0"/>
              <a:t>bienes y servicios de consumo</a:t>
            </a:r>
            <a:r>
              <a:rPr lang="es-CL" sz="1600" dirty="0"/>
              <a:t> con un gasto de 21%, mientras que el mayor nivel de ejecución se registra en</a:t>
            </a:r>
            <a:r>
              <a:rPr lang="es-CL" sz="1600" b="1" dirty="0"/>
              <a:t> servicios de la deuda, con un 100%</a:t>
            </a:r>
            <a:r>
              <a:rPr lang="es-CL" sz="1600" dirty="0"/>
              <a:t>, que representa el 25,8% de los recursos gastados a la fecha.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8" y="34290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6B901FB8-3D89-4CE3-A406-BF6212CA86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983118"/>
              </p:ext>
            </p:extLst>
          </p:nvPr>
        </p:nvGraphicFramePr>
        <p:xfrm>
          <a:off x="414339" y="1724101"/>
          <a:ext cx="8201485" cy="17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9" y="1724101"/>
                        <a:ext cx="8201485" cy="17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3242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Servicio Electoral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599" y="443986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327000"/>
            <a:ext cx="8260796" cy="46943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222C54E-6867-48DB-955D-D4EE55582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" y="1918732"/>
            <a:ext cx="4085655" cy="244585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A3D23AF-0947-4BE9-ADB4-7239564514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918731"/>
            <a:ext cx="4069420" cy="244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28,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86224" y="296976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4DAE44EE-8343-4801-9E4E-E645D11C1A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56715"/>
              </p:ext>
            </p:extLst>
          </p:nvPr>
        </p:nvGraphicFramePr>
        <p:xfrm>
          <a:off x="414336" y="1702940"/>
          <a:ext cx="8201488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02940"/>
                        <a:ext cx="8201488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86699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01: SERVICIO ELECTORAL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98ED5FA1-AFBF-4EA0-AC7D-975696CF8C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0220428"/>
              </p:ext>
            </p:extLst>
          </p:nvPr>
        </p:nvGraphicFramePr>
        <p:xfrm>
          <a:off x="414336" y="1988840"/>
          <a:ext cx="8201488" cy="2880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Worksheet" r:id="rId3" imgW="8648576" imgH="3019410" progId="Excel.Sheet.12">
                  <p:embed/>
                </p:oleObj>
              </mc:Choice>
              <mc:Fallback>
                <p:oleObj name="Worksheet" r:id="rId3" imgW="8648576" imgH="30194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01488" cy="28803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30200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02: ELECCIONES MUNICIPALES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EFD0E0ED-A916-481F-991E-EA412A5F19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838707"/>
              </p:ext>
            </p:extLst>
          </p:nvPr>
        </p:nvGraphicFramePr>
        <p:xfrm>
          <a:off x="414336" y="1916833"/>
          <a:ext cx="8201488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Worksheet" r:id="rId3" imgW="8648576" imgH="1457460" progId="Excel.Sheet.12">
                  <p:embed/>
                </p:oleObj>
              </mc:Choice>
              <mc:Fallback>
                <p:oleObj name="Worksheet" r:id="rId3" imgW="8648576" imgH="14574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16833"/>
                        <a:ext cx="8201488" cy="13681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460" y="32556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Septiembre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28, Capítulo 01, Programa 03: ELECCIONES PARLAMENTARIAS Y PRESIDENCIAL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C2E6833F-D55C-4CF3-8F76-4EB7ED5B14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084531"/>
              </p:ext>
            </p:extLst>
          </p:nvPr>
        </p:nvGraphicFramePr>
        <p:xfrm>
          <a:off x="414336" y="1988840"/>
          <a:ext cx="8210799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Worksheet" r:id="rId3" imgW="8648576" imgH="1266840" progId="Excel.Sheet.12">
                  <p:embed/>
                </p:oleObj>
              </mc:Choice>
              <mc:Fallback>
                <p:oleObj name="Worksheet" r:id="rId3" imgW="8648576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988840"/>
                        <a:ext cx="8210799" cy="1266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374642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</TotalTime>
  <Words>429</Words>
  <Application>Microsoft Office PowerPoint</Application>
  <PresentationFormat>Presentación en pantalla (4:3)</PresentationFormat>
  <Paragraphs>35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Septiembre de 2017 Partida 28: SERVICIO ELECTORAL</vt:lpstr>
      <vt:lpstr>Ejecución Presupuestaria de Gastos Acumulada al mes de Septiembre de 2017  Servicio Electoral</vt:lpstr>
      <vt:lpstr>Ejecución Presupuestaria de Gastos Acumulada al mes de Septiembre de 2017  Servicio Electoral</vt:lpstr>
      <vt:lpstr>Ejecución Presupuestaria de Gastos Acumulada al mes de Septiembre de 2017  Servicio Electoral</vt:lpstr>
      <vt:lpstr>Ejecución Presupuestaria de Gastos Acumulada al mes de Septiembre de 2017  Partida 28,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158</cp:revision>
  <cp:lastPrinted>2016-10-11T11:56:42Z</cp:lastPrinted>
  <dcterms:created xsi:type="dcterms:W3CDTF">2016-06-23T13:38:47Z</dcterms:created>
  <dcterms:modified xsi:type="dcterms:W3CDTF">2017-11-02T18:42:48Z</dcterms:modified>
</cp:coreProperties>
</file>