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4" r:id="rId5"/>
    <p:sldId id="264" r:id="rId6"/>
    <p:sldId id="263" r:id="rId7"/>
    <p:sldId id="302" r:id="rId8"/>
    <p:sldId id="303" r:id="rId9"/>
    <p:sldId id="299" r:id="rId10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SEPTIEMBRE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26: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DEL DEPORTE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7825" y="40466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DE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2" y="1142452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el </a:t>
            </a:r>
            <a:r>
              <a:rPr lang="es-CL" sz="1600" dirty="0" smtClean="0"/>
              <a:t>Ministerio Del Deporte, destina a sus prioridades “$</a:t>
            </a:r>
            <a:r>
              <a:rPr lang="es-CL" sz="1600" dirty="0"/>
              <a:t>61.401 millones para el desarrollo de las actividades físicas </a:t>
            </a:r>
            <a:r>
              <a:rPr lang="es-CL" sz="1600" dirty="0" smtClean="0"/>
              <a:t>y deportivas</a:t>
            </a:r>
            <a:r>
              <a:rPr lang="es-CL" sz="1600" dirty="0"/>
              <a:t>, a través de los diversos programas del </a:t>
            </a:r>
            <a:r>
              <a:rPr lang="es-CL" sz="1600" dirty="0" smtClean="0"/>
              <a:t>Instituto Nacional </a:t>
            </a:r>
            <a:r>
              <a:rPr lang="es-CL" sz="1600" dirty="0"/>
              <a:t>del Deporte y la Subsecretaría del Deporte. </a:t>
            </a:r>
            <a:r>
              <a:rPr lang="es-CL" sz="1600" dirty="0" smtClean="0"/>
              <a:t>Este presupuesto </a:t>
            </a:r>
            <a:r>
              <a:rPr lang="es-CL" sz="1600" dirty="0"/>
              <a:t>incluye recursos por $19.446 millones para </a:t>
            </a:r>
            <a:r>
              <a:rPr lang="es-CL" sz="1600" dirty="0" smtClean="0"/>
              <a:t>el Programa </a:t>
            </a:r>
            <a:r>
              <a:rPr lang="es-CL" sz="1600" dirty="0"/>
              <a:t>Liderazgo Deportivo Nacional, el cual </a:t>
            </a:r>
            <a:r>
              <a:rPr lang="es-CL" sz="1600" dirty="0" smtClean="0"/>
              <a:t>busca mejorar </a:t>
            </a:r>
            <a:r>
              <a:rPr lang="es-CL" sz="1600" dirty="0"/>
              <a:t>el desempeño del deporte de alto </a:t>
            </a:r>
            <a:r>
              <a:rPr lang="es-CL" sz="1600" dirty="0" smtClean="0"/>
              <a:t>rendimiento nacional </a:t>
            </a:r>
            <a:r>
              <a:rPr lang="es-CL" sz="1600" dirty="0"/>
              <a:t>en los grandes eventos </a:t>
            </a:r>
            <a:r>
              <a:rPr lang="es-CL" sz="1600" dirty="0" smtClean="0"/>
              <a:t>deportivos” (DIPRES).</a:t>
            </a:r>
          </a:p>
          <a:p>
            <a:pPr algn="just"/>
            <a:r>
              <a:rPr lang="es-CL" sz="1600" dirty="0" smtClean="0"/>
              <a:t>En </a:t>
            </a:r>
            <a:r>
              <a:rPr lang="es-CL" sz="1600" dirty="0"/>
              <a:t>cuanto al presupuesto </a:t>
            </a:r>
            <a:r>
              <a:rPr lang="es-CL" sz="1600" dirty="0" smtClean="0"/>
              <a:t>2017, </a:t>
            </a:r>
            <a:r>
              <a:rPr lang="es-CL" sz="1600" dirty="0"/>
              <a:t>alcanza los </a:t>
            </a:r>
            <a:r>
              <a:rPr lang="es-CL" sz="1600" dirty="0" smtClean="0"/>
              <a:t>M$133.659.278, 50% de dicho monto se destina a Transferencias Corrientes, 19% a Iniciativas de Inversión y 17% a Gastos en personal el restante 14% se distribuye entre los subtítulos: 22, 23, 25, 29, 33 y 34.</a:t>
            </a:r>
          </a:p>
          <a:p>
            <a:pPr algn="just"/>
            <a:r>
              <a:rPr lang="es-CL" sz="1600" dirty="0" smtClean="0"/>
              <a:t>Respecto a la distribución del presupuesto entre los programas, el Instituto Nacional del Deporte concentra el 91% del presupuesto de este ministerio y a </a:t>
            </a:r>
            <a:r>
              <a:rPr lang="es-CL" sz="1600" dirty="0" smtClean="0"/>
              <a:t>septiembre </a:t>
            </a:r>
            <a:r>
              <a:rPr lang="es-CL" sz="1600" dirty="0" smtClean="0"/>
              <a:t>2017  logró una ejecución de </a:t>
            </a:r>
            <a:r>
              <a:rPr lang="es-CL" sz="1600" dirty="0" smtClean="0"/>
              <a:t>63%.</a:t>
            </a:r>
            <a:endParaRPr lang="es-CL" sz="1600" dirty="0" smtClean="0"/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del presupuesto del Ministerio acumuló </a:t>
            </a:r>
            <a:r>
              <a:rPr lang="es-CL" sz="1600" dirty="0" smtClean="0"/>
              <a:t>un </a:t>
            </a:r>
            <a:r>
              <a:rPr lang="es-CL" sz="1600" dirty="0" smtClean="0"/>
              <a:t>63,1</a:t>
            </a:r>
            <a:r>
              <a:rPr lang="es-CL" sz="1600" dirty="0" smtClean="0"/>
              <a:t>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septiembre,  </a:t>
            </a:r>
            <a:r>
              <a:rPr lang="es-CL" sz="1600" dirty="0"/>
              <a:t>si se compara con el presupuesto inicial el gasto acumulado equivale al </a:t>
            </a:r>
            <a:r>
              <a:rPr lang="es-CL" sz="1600" dirty="0" smtClean="0"/>
              <a:t>63,3% </a:t>
            </a:r>
            <a:r>
              <a:rPr lang="es-CL" sz="1600" dirty="0"/>
              <a:t>del presupuesto inicial, esta diferencia se debe a que el presupuesto vigente se incrementó  en M$444.687   (equivalente al 0,3% del presupuesto inicial).</a:t>
            </a:r>
          </a:p>
          <a:p>
            <a:pPr algn="just"/>
            <a:r>
              <a:rPr lang="es-CL" sz="1600" dirty="0" smtClean="0"/>
              <a:t>La </a:t>
            </a:r>
            <a:r>
              <a:rPr lang="es-CL" sz="1600" dirty="0"/>
              <a:t>ejecución promedio de los programas fue de un </a:t>
            </a:r>
            <a:r>
              <a:rPr lang="es-CL" sz="1600" dirty="0" smtClean="0"/>
              <a:t>64,1% </a:t>
            </a:r>
            <a:r>
              <a:rPr lang="es-CL" sz="1600" dirty="0"/>
              <a:t>del presupuesto </a:t>
            </a:r>
            <a:r>
              <a:rPr lang="es-CL" sz="1600" dirty="0" smtClean="0"/>
              <a:t>vigente a </a:t>
            </a:r>
            <a:r>
              <a:rPr lang="es-CL" sz="1600" dirty="0" smtClean="0"/>
              <a:t>septiembre </a:t>
            </a:r>
            <a:r>
              <a:rPr lang="es-CL" sz="1600" dirty="0" smtClean="0"/>
              <a:t>2017.</a:t>
            </a:r>
          </a:p>
          <a:p>
            <a:pPr algn="just"/>
            <a:r>
              <a:rPr lang="es-CL" sz="1600" dirty="0" smtClean="0"/>
              <a:t>La comparación con el año 2016, muestra una diferencia aproximada  de 1 punto  porcentuales entre  los promedios de las tasas de ejecución mensuales, ejecución superior en 2017, específicamente entre abril y julio, pero en </a:t>
            </a:r>
            <a:r>
              <a:rPr lang="es-CL" sz="1600" dirty="0" smtClean="0"/>
              <a:t>agosto </a:t>
            </a:r>
            <a:r>
              <a:rPr lang="es-CL" sz="1600" dirty="0" smtClean="0"/>
              <a:t>la ejecución 2016 fue superior a la observada </a:t>
            </a:r>
            <a:r>
              <a:rPr lang="es-CL" sz="1600" dirty="0" smtClean="0"/>
              <a:t>el presente año, volviendo a converger </a:t>
            </a:r>
            <a:r>
              <a:rPr lang="es-CL" sz="1600" smtClean="0"/>
              <a:t>en septiembre.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2016-SEPTIEMBRE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513922"/>
            <a:ext cx="406717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2" y="5938756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78735" y="1495318"/>
            <a:ext cx="4041775" cy="4320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400" b="1" dirty="0" smtClean="0"/>
              <a:t>Porcentaje de ejecución acumulada  respecto al presupuesto vigente, enero-SEPTIEMBRE años 2016-2017</a:t>
            </a:r>
            <a:endParaRPr lang="es-CL" sz="1400" b="1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204864"/>
            <a:ext cx="381878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204864"/>
            <a:ext cx="3996199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7152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7797" y="5877272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27178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2178050"/>
            <a:ext cx="7750175" cy="3411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454303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SEPTIEMBRE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 smtClean="0">
                <a:latin typeface="+mn-lt"/>
                <a:ea typeface="Verdana" pitchFamily="34" charset="0"/>
                <a:cs typeface="Verdana" pitchFamily="34" charset="0"/>
              </a:rPr>
              <a:t>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275" y="2348880"/>
            <a:ext cx="7535863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01, PROGRAMA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220433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600" b="1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892300"/>
            <a:ext cx="7323137" cy="391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29285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, CAPÍTULO 02, PROGRAMA 01: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</a:t>
            </a:r>
            <a:r>
              <a:rPr lang="es-CL" sz="1600" b="1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pesos 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076271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406136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SEPTIEMBRE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799"/>
            <a:ext cx="7848872" cy="4487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497</Words>
  <Application>Microsoft Office PowerPoint</Application>
  <PresentationFormat>Presentación en pantalla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1_Tema de Office</vt:lpstr>
      <vt:lpstr>Tema de Office</vt:lpstr>
      <vt:lpstr>Imagen de mapa de bits</vt:lpstr>
      <vt:lpstr>EJECUCIÓN PRESUPUESTARIA DE GASTOS ACUMULADA SEPTIEMBRE 2017 PARTIDA 26: MINISTERIO DEL DEPORTE</vt:lpstr>
      <vt:lpstr>EJECUCIÓN PRESUPUESTARIA DE GASTOS ACUMULADA A SEPTIEMBRE DE 2017  PARTIDA 26 MINISTERIO DEL DEPORTE</vt:lpstr>
      <vt:lpstr>Ejecución Presupuestaria de Gastos Acumulada a SEPTIEMBRE 2016-SEPTIEMBRE 2017  PARTIDA 26 MINISTERIO DEL DEPORTE</vt:lpstr>
      <vt:lpstr>EJECUCIÓN PRESUPUESTARIA DE GASTOS ACUMULADA A SEPTIEMBRE 2017  PARTIDA 26 MINISTERIO DEL DEPORTE</vt:lpstr>
      <vt:lpstr>EJECUCIÓN PRESUPUESTARIA DE GASTOS ACUMULADA A SEPTIEMBRE 2017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134</cp:revision>
  <cp:lastPrinted>2016-07-14T20:27:16Z</cp:lastPrinted>
  <dcterms:created xsi:type="dcterms:W3CDTF">2016-06-23T13:38:47Z</dcterms:created>
  <dcterms:modified xsi:type="dcterms:W3CDTF">2017-12-15T13:49:11Z</dcterms:modified>
</cp:coreProperties>
</file>