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2"/>
  </p:notesMasterIdLst>
  <p:sldIdLst>
    <p:sldId id="257" r:id="rId8"/>
    <p:sldId id="258" r:id="rId9"/>
    <p:sldId id="269" r:id="rId10"/>
    <p:sldId id="268" r:id="rId11"/>
    <p:sldId id="270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13-12-2017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63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13-12-2017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2.emf"/><Relationship Id="rId4" Type="http://schemas.openxmlformats.org/officeDocument/2006/relationships/oleObject" Target="../embeddings/Hoja_de_c_lculo_de_Microsoft_Excel_97-20039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SEPTIEMBRE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noviembre </a:t>
            </a:r>
            <a:r>
              <a:rPr lang="es-CL" b="1" dirty="0" smtClean="0">
                <a:solidFill>
                  <a:prstClr val="black"/>
                </a:solidFill>
              </a:rPr>
              <a:t>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808232"/>
              </p:ext>
            </p:extLst>
          </p:nvPr>
        </p:nvGraphicFramePr>
        <p:xfrm>
          <a:off x="467544" y="1700808"/>
          <a:ext cx="8126431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26431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24138"/>
              </p:ext>
            </p:extLst>
          </p:nvPr>
        </p:nvGraphicFramePr>
        <p:xfrm>
          <a:off x="383177" y="1616174"/>
          <a:ext cx="8210798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7" y="1616174"/>
                        <a:ext cx="8210798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657551"/>
              </p:ext>
            </p:extLst>
          </p:nvPr>
        </p:nvGraphicFramePr>
        <p:xfrm>
          <a:off x="467544" y="1844824"/>
          <a:ext cx="8138327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138327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3325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133841"/>
              </p:ext>
            </p:extLst>
          </p:nvPr>
        </p:nvGraphicFramePr>
        <p:xfrm>
          <a:off x="467544" y="1717898"/>
          <a:ext cx="8126431" cy="394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Hoja de cálculo" r:id="rId3" imgW="7858057" imgH="3943350" progId="Excel.Sheet.8">
                  <p:embed/>
                </p:oleObj>
              </mc:Choice>
              <mc:Fallback>
                <p:oleObj name="Hoja de cálculo" r:id="rId3" imgW="7858057" imgH="39433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17898"/>
                        <a:ext cx="8126431" cy="3943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91780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910498"/>
              </p:ext>
            </p:extLst>
          </p:nvPr>
        </p:nvGraphicFramePr>
        <p:xfrm>
          <a:off x="467544" y="1916832"/>
          <a:ext cx="8126431" cy="291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Hoja de cálculo" r:id="rId4" imgW="7858057" imgH="2914650" progId="Excel.Sheet.8">
                  <p:embed/>
                </p:oleObj>
              </mc:Choice>
              <mc:Fallback>
                <p:oleObj name="Hoja de cálculo" r:id="rId4" imgW="7858057" imgH="29146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916832"/>
                        <a:ext cx="8126431" cy="291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presupuesto vigente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alcanzó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$159.138 millones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que incluye un aumento de $10.376 millones, respecto a la Ley de Presupuestos, radicados principalmente en las transferencias corrientes ($1.148 millones adicionales), en las transferencias de capital ($5.042 millones adicionales) y en el Servicio de la Deuda ($3.880 millones adicionales).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La ejecución presupuestaria del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117.151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73%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 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78%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respecto a la ley inicial. 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comparación con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de 2016, considerando los recursos aprobados en la Ley de Presupuestos, se observó un gasto mayor en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1,8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99% de gasto, con $472  millones y un aumento de recursos de $22 millones. La transferencia a la Empresa Nacional de Petróleo ejecutó sus recursos en un </a:t>
            </a:r>
            <a:r>
              <a:rPr lang="es-CL" sz="1600" dirty="0" smtClean="0">
                <a:solidFill>
                  <a:prstClr val="black"/>
                </a:solidFill>
              </a:rPr>
              <a:t>64%.</a:t>
            </a:r>
            <a:endParaRPr lang="es-CL" sz="1600" dirty="0" smtClean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$7.319 millones, ejecutó a </a:t>
            </a:r>
            <a:r>
              <a:rPr lang="es-CL" sz="1600" dirty="0" smtClean="0">
                <a:solidFill>
                  <a:prstClr val="black"/>
                </a:solidFill>
              </a:rPr>
              <a:t>Septiembre, </a:t>
            </a:r>
            <a:r>
              <a:rPr lang="es-CL" sz="1600" dirty="0" smtClean="0">
                <a:solidFill>
                  <a:prstClr val="black"/>
                </a:solidFill>
              </a:rPr>
              <a:t>un </a:t>
            </a:r>
            <a:r>
              <a:rPr lang="es-CL" sz="1600" dirty="0" smtClean="0">
                <a:solidFill>
                  <a:prstClr val="black"/>
                </a:solidFill>
              </a:rPr>
              <a:t>77% </a:t>
            </a:r>
            <a:r>
              <a:rPr lang="es-CL" sz="1600" dirty="0" smtClean="0">
                <a:solidFill>
                  <a:prstClr val="black"/>
                </a:solidFill>
              </a:rPr>
              <a:t>de sus recursos, que se explica, en gran parte, por la transferencia consolidable a la Corporación de Fomento de la Producción por $1.641 millones y por </a:t>
            </a:r>
            <a:r>
              <a:rPr lang="es-CL" sz="1600" dirty="0" smtClean="0">
                <a:solidFill>
                  <a:prstClr val="black"/>
                </a:solidFill>
              </a:rPr>
              <a:t>la transferencia de capital a la </a:t>
            </a:r>
            <a:r>
              <a:rPr lang="es-CL" sz="1600" dirty="0" smtClean="0">
                <a:solidFill>
                  <a:prstClr val="black"/>
                </a:solidFill>
              </a:rPr>
              <a:t>Subsecretaría de Vivienda y Urbanismo por $1.069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11%, totalizando un gasto de $128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</a:t>
            </a:r>
            <a:r>
              <a:rPr lang="es-CL" sz="1600" dirty="0" smtClean="0">
                <a:solidFill>
                  <a:prstClr val="black"/>
                </a:solidFill>
              </a:rPr>
              <a:t>11.406 </a:t>
            </a:r>
            <a:r>
              <a:rPr lang="es-CL" sz="1600" dirty="0" smtClean="0">
                <a:solidFill>
                  <a:prstClr val="black"/>
                </a:solidFill>
              </a:rPr>
              <a:t>millones (</a:t>
            </a:r>
            <a:r>
              <a:rPr lang="es-CL" sz="1600" dirty="0" smtClean="0">
                <a:solidFill>
                  <a:prstClr val="black"/>
                </a:solidFill>
              </a:rPr>
              <a:t>86% </a:t>
            </a:r>
            <a:r>
              <a:rPr lang="es-CL" sz="1600" dirty="0" smtClean="0">
                <a:solidFill>
                  <a:prstClr val="black"/>
                </a:solidFill>
              </a:rPr>
              <a:t>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presentaron una ejecución presupuestaria de </a:t>
            </a:r>
            <a:r>
              <a:rPr lang="es-CL" sz="1600" smtClean="0">
                <a:solidFill>
                  <a:prstClr val="black"/>
                </a:solidFill>
              </a:rPr>
              <a:t>un </a:t>
            </a:r>
            <a:r>
              <a:rPr lang="es-CL" sz="1600" smtClean="0">
                <a:solidFill>
                  <a:prstClr val="black"/>
                </a:solidFill>
              </a:rPr>
              <a:t>36%.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86" y="1906588"/>
            <a:ext cx="5532710" cy="332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98674"/>
            <a:ext cx="5316686" cy="319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1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16003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197094"/>
              </p:ext>
            </p:extLst>
          </p:nvPr>
        </p:nvGraphicFramePr>
        <p:xfrm>
          <a:off x="467544" y="1700808"/>
          <a:ext cx="8136904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Hoja de cálculo" r:id="rId3" imgW="7410585" imgH="2428875" progId="Excel.Sheet.8">
                  <p:embed/>
                </p:oleObj>
              </mc:Choice>
              <mc:Fallback>
                <p:oleObj name="Hoja de cálculo" r:id="rId3" imgW="7410585" imgH="2428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916357"/>
              </p:ext>
            </p:extLst>
          </p:nvPr>
        </p:nvGraphicFramePr>
        <p:xfrm>
          <a:off x="467544" y="1844824"/>
          <a:ext cx="8208912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Hoja de cálculo" r:id="rId4" imgW="9029700" imgH="1685925" progId="Excel.Sheet.8">
                  <p:embed/>
                </p:oleObj>
              </mc:Choice>
              <mc:Fallback>
                <p:oleObj name="Hoja de cálculo" r:id="rId4" imgW="9029700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824"/>
                        <a:ext cx="8208912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440830"/>
              </p:ext>
            </p:extLst>
          </p:nvPr>
        </p:nvGraphicFramePr>
        <p:xfrm>
          <a:off x="467545" y="1589881"/>
          <a:ext cx="812643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589881"/>
                        <a:ext cx="812643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16203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595477"/>
              </p:ext>
            </p:extLst>
          </p:nvPr>
        </p:nvGraphicFramePr>
        <p:xfrm>
          <a:off x="383176" y="1958305"/>
          <a:ext cx="8210799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Hoja de cálculo" r:id="rId3" imgW="7562985" imgH="3991065" progId="Excel.Sheet.8">
                  <p:embed/>
                </p:oleObj>
              </mc:Choice>
              <mc:Fallback>
                <p:oleObj name="Hoja de cálculo" r:id="rId3" imgW="7562985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958305"/>
                        <a:ext cx="8210799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729</Words>
  <Application>Microsoft Office PowerPoint</Application>
  <PresentationFormat>Presentación en pantalla (4:3)</PresentationFormat>
  <Paragraphs>73</Paragraphs>
  <Slides>14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 97-2003</vt:lpstr>
      <vt:lpstr>EJECUCIÓN PRESUPUESTARIA DE GASTOS ACUMULADA AL MES DE SEPTIEMBRE DE 2017 PARTIDA 24: MINISTERIO DE ENERGÍA</vt:lpstr>
      <vt:lpstr>Ejecución Presupuestaria de Gastos Acumulada al Mes de Septiembre de 2017  Ministerio de Energía</vt:lpstr>
      <vt:lpstr>Ejecución Presupuestaria de Gastos Acumulada al Mes de Septiembre de 2017  Ministerio de Energía</vt:lpstr>
      <vt:lpstr>Ejecución Presupuestaria de Gastos Acumulada al Mes de Septiembre de 2017  Ministerio de Energía</vt:lpstr>
      <vt:lpstr>Ejecución Presupuestaria de Gastos Acumulada al Mes de Septiembre de 2017  Ministerio de Energía</vt:lpstr>
      <vt:lpstr>Ejecución Presupuestaria de Gastos Acumulada al Mes de Septiembre de 2017  Partida 24 Ministerio de Energía</vt:lpstr>
      <vt:lpstr>Ejecución Presupuestaria de Gastos Acumulada al Mes de Septiembre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48</cp:revision>
  <cp:lastPrinted>2016-08-01T15:51:15Z</cp:lastPrinted>
  <dcterms:created xsi:type="dcterms:W3CDTF">2016-08-01T15:22:37Z</dcterms:created>
  <dcterms:modified xsi:type="dcterms:W3CDTF">2017-12-13T15:29:41Z</dcterms:modified>
</cp:coreProperties>
</file>