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22"/>
  </p:notesMasterIdLst>
  <p:sldIdLst>
    <p:sldId id="257" r:id="rId8"/>
    <p:sldId id="258" r:id="rId9"/>
    <p:sldId id="269" r:id="rId10"/>
    <p:sldId id="268" r:id="rId11"/>
    <p:sldId id="270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DB1C80A-FE64-4415-A6CD-F4B50FFAC98C}" type="datetimeFigureOut">
              <a:rPr lang="es-CL" smtClean="0"/>
              <a:t>13-12-2017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7193961-CA54-41C9-9D99-9FB3EC370F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0984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93961-CA54-41C9-9D99-9FB3EC370F5C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84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93961-CA54-41C9-9D99-9FB3EC370F5C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846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7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93961-CA54-41C9-9D99-9FB3EC370F5C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0634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231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45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27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806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898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136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666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866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60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325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2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075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4872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31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0381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318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38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218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557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6352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1657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5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799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852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5133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4244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3938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90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626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9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6421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839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90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0795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2847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4508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7886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0818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3963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222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055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8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7007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01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1645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80010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5680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6803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1648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4081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2753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824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150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72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05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02405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9466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2270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14212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39582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109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4739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01618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12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178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642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42069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82623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67387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30307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72854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00656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24968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15164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04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64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51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vmlDrawing" Target="../drawings/vmlDrawing4.v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oleObject" Target="../embeddings/oleObject4.bin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vmlDrawing" Target="../drawings/vmlDrawing5.v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oleObject" Target="../embeddings/oleObject5.bin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vmlDrawing" Target="../drawings/vmlDrawing6.v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oleObject" Target="../embeddings/oleObject6.bin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vmlDrawing" Target="../drawings/vmlDrawing7.v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oleObject" Target="../embeddings/oleObject7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593684622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0287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47568565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078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463041349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94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946405340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04670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159520186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895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434457631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703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13-12-2017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99205910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6827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5.xls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6.xls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7.xls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8.xls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2.emf"/><Relationship Id="rId4" Type="http://schemas.openxmlformats.org/officeDocument/2006/relationships/oleObject" Target="../embeddings/Hoja_de_c_lculo_de_Microsoft_Excel_97-20039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2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</a:t>
            </a:r>
            <a:r>
              <a:rPr lang="es-CL" sz="2400" b="1" dirty="0" smtClean="0">
                <a:latin typeface="+mn-lt"/>
              </a:rPr>
              <a:t>SEPTIEMBRE </a:t>
            </a:r>
            <a:r>
              <a:rPr lang="es-CL" sz="2400" b="1" dirty="0" smtClean="0">
                <a:latin typeface="+mn-lt"/>
              </a:rPr>
              <a:t>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24: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ENERGÍA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solidFill>
                  <a:prstClr val="black"/>
                </a:solidFill>
              </a:rPr>
              <a:t>Valparaíso, </a:t>
            </a:r>
            <a:r>
              <a:rPr lang="es-CL" b="1" dirty="0" smtClean="0">
                <a:solidFill>
                  <a:prstClr val="black"/>
                </a:solidFill>
              </a:rPr>
              <a:t>noviembre </a:t>
            </a:r>
            <a:r>
              <a:rPr lang="es-CL" b="1" dirty="0" smtClean="0">
                <a:solidFill>
                  <a:prstClr val="black"/>
                </a:solidFill>
              </a:rPr>
              <a:t>2017</a:t>
            </a:r>
            <a:endParaRPr lang="es-CL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12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518958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7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4000" b="1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862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4360019"/>
            <a:ext cx="715551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01,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04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PROGRAMA ENERGIZACIÓN RURAL Y SOCIAL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340768"/>
            <a:ext cx="715551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6808232"/>
              </p:ext>
            </p:extLst>
          </p:nvPr>
        </p:nvGraphicFramePr>
        <p:xfrm>
          <a:off x="467544" y="1700808"/>
          <a:ext cx="8126431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4" name="Hoja de cálculo" r:id="rId3" imgW="8020185" imgH="2619465" progId="Excel.Sheet.8">
                  <p:embed/>
                </p:oleObj>
              </mc:Choice>
              <mc:Fallback>
                <p:oleObj name="Hoja de cálculo" r:id="rId3" imgW="8020185" imgH="26194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00808"/>
                        <a:ext cx="8126431" cy="2619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094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512147"/>
            <a:ext cx="7174429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01,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05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PLAN DE ACCIÓN DE EFICIENCIA ENERGÉTICA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265963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24138"/>
              </p:ext>
            </p:extLst>
          </p:nvPr>
        </p:nvGraphicFramePr>
        <p:xfrm>
          <a:off x="383177" y="1616174"/>
          <a:ext cx="8210798" cy="382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9" name="Hoja de cálculo" r:id="rId3" imgW="7858057" imgH="3829050" progId="Excel.Sheet.8">
                  <p:embed/>
                </p:oleObj>
              </mc:Choice>
              <mc:Fallback>
                <p:oleObj name="Hoja de cálculo" r:id="rId3" imgW="7858057" imgH="38290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177" y="1616174"/>
                        <a:ext cx="8210798" cy="3829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574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4077072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072" y="69269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02,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COMISIÓN NACIONAL DE ENERGÍA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484784"/>
            <a:ext cx="791040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4657551"/>
              </p:ext>
            </p:extLst>
          </p:nvPr>
        </p:nvGraphicFramePr>
        <p:xfrm>
          <a:off x="467544" y="1844824"/>
          <a:ext cx="8138327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9" name="Hoja de cálculo" r:id="rId3" imgW="7858057" imgH="2152560" progId="Excel.Sheet.8">
                  <p:embed/>
                </p:oleObj>
              </mc:Choice>
              <mc:Fallback>
                <p:oleObj name="Hoja de cálculo" r:id="rId3" imgW="7858057" imgH="215256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844824"/>
                        <a:ext cx="8138327" cy="2152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32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733256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03,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COMISIÓN CHILENA DE ENERGÍA NUCLEAR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340768"/>
            <a:ext cx="744067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                                                       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3133841"/>
              </p:ext>
            </p:extLst>
          </p:nvPr>
        </p:nvGraphicFramePr>
        <p:xfrm>
          <a:off x="467544" y="1717898"/>
          <a:ext cx="8126431" cy="394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5" name="Hoja de cálculo" r:id="rId3" imgW="7858057" imgH="3943350" progId="Excel.Sheet.8">
                  <p:embed/>
                </p:oleObj>
              </mc:Choice>
              <mc:Fallback>
                <p:oleObj name="Hoja de cálculo" r:id="rId3" imgW="7858057" imgH="39433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17898"/>
                        <a:ext cx="8126431" cy="3943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496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8750" y="4917801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04,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SUPERINTENDENCIA DE ELECTRICIDAD Y COMBUSTIBLES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573712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5910498"/>
              </p:ext>
            </p:extLst>
          </p:nvPr>
        </p:nvGraphicFramePr>
        <p:xfrm>
          <a:off x="467544" y="1916832"/>
          <a:ext cx="8126431" cy="291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1" name="Hoja de cálculo" r:id="rId4" imgW="7858057" imgH="2914650" progId="Excel.Sheet.8">
                  <p:embed/>
                </p:oleObj>
              </mc:Choice>
              <mc:Fallback>
                <p:oleObj name="Hoja de cálculo" r:id="rId4" imgW="7858057" imgH="29146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916832"/>
                        <a:ext cx="8126431" cy="291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586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El presupuesto vigente al mes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Septiembre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alcanzó a 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$159.138 millones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, que incluye un aumento de $10.376 millones, respecto a la Ley de Presupuestos, radicados principalmente en las transferencias corrientes ($1.148 millones adicionales), en las transferencias de capital ($5.042 millones adicionales) y en el Servicio de la Deuda ($3.880 millones adicionales).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La ejecución presupuestaria del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Ministerio,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al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mes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Septiembre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ascendió a 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$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117.151 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es decir, un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73%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respecto de la ley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vigente y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78%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respecto a la ley inicial. 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En comparación con el mes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Septiembre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de 2016, considerando los recursos aprobados en la Ley de Presupuestos, se observó un gasto mayor en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1,8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puntos porcentuales.</a:t>
            </a: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</a:rPr>
              <a:t>En la </a:t>
            </a:r>
            <a:r>
              <a:rPr lang="es-CL" sz="1600" b="1" dirty="0" smtClean="0">
                <a:solidFill>
                  <a:prstClr val="black"/>
                </a:solidFill>
              </a:rPr>
              <a:t>Subsecretaría de Energía </a:t>
            </a:r>
            <a:r>
              <a:rPr lang="es-CL" sz="1600" dirty="0" smtClean="0">
                <a:solidFill>
                  <a:prstClr val="black"/>
                </a:solidFill>
              </a:rPr>
              <a:t>se observó que </a:t>
            </a:r>
            <a:r>
              <a:rPr lang="es-CL" sz="1600" dirty="0">
                <a:solidFill>
                  <a:prstClr val="black"/>
                </a:solidFill>
              </a:rPr>
              <a:t>la asignación “Prospectiva y Política Energética y Desarrollo </a:t>
            </a:r>
            <a:r>
              <a:rPr lang="es-CL" sz="1600" dirty="0" smtClean="0">
                <a:solidFill>
                  <a:prstClr val="black"/>
                </a:solidFill>
              </a:rPr>
              <a:t>Sustentable”, presentó un 99% de gasto, con $472  millones y un aumento de recursos de $22 millones. La transferencia a la Empresa Nacional de Petróleo ejecutó sus recursos en un </a:t>
            </a:r>
            <a:r>
              <a:rPr lang="es-CL" sz="1600" dirty="0" smtClean="0">
                <a:solidFill>
                  <a:prstClr val="black"/>
                </a:solidFill>
              </a:rPr>
              <a:t>64%.</a:t>
            </a:r>
            <a:endParaRPr lang="es-CL" sz="1600" dirty="0" smtClean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8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 startAt="5"/>
            </a:pPr>
            <a:r>
              <a:rPr lang="es-CL" sz="1600" dirty="0" smtClean="0">
                <a:solidFill>
                  <a:prstClr val="black"/>
                </a:solidFill>
              </a:rPr>
              <a:t>El Programa Apoyo al Desarrollo de Energías Renovables No Convencionales, con recursos aprobados por $7.319 millones, ejecutó a </a:t>
            </a:r>
            <a:r>
              <a:rPr lang="es-CL" sz="1600" dirty="0" smtClean="0">
                <a:solidFill>
                  <a:prstClr val="black"/>
                </a:solidFill>
              </a:rPr>
              <a:t>Septiembre, </a:t>
            </a:r>
            <a:r>
              <a:rPr lang="es-CL" sz="1600" dirty="0" smtClean="0">
                <a:solidFill>
                  <a:prstClr val="black"/>
                </a:solidFill>
              </a:rPr>
              <a:t>un </a:t>
            </a:r>
            <a:r>
              <a:rPr lang="es-CL" sz="1600" dirty="0" smtClean="0">
                <a:solidFill>
                  <a:prstClr val="black"/>
                </a:solidFill>
              </a:rPr>
              <a:t>77% </a:t>
            </a:r>
            <a:r>
              <a:rPr lang="es-CL" sz="1600" dirty="0" smtClean="0">
                <a:solidFill>
                  <a:prstClr val="black"/>
                </a:solidFill>
              </a:rPr>
              <a:t>de sus recursos, que se explica, en gran parte, por la transferencia consolidable a la Corporación de Fomento de la Producción por $1.641 millones y por </a:t>
            </a:r>
            <a:r>
              <a:rPr lang="es-CL" sz="1600" dirty="0" smtClean="0">
                <a:solidFill>
                  <a:prstClr val="black"/>
                </a:solidFill>
              </a:rPr>
              <a:t>la transferencia de capital a la </a:t>
            </a:r>
            <a:r>
              <a:rPr lang="es-CL" sz="1600" dirty="0" smtClean="0">
                <a:solidFill>
                  <a:prstClr val="black"/>
                </a:solidFill>
              </a:rPr>
              <a:t>Subsecretaría de Vivienda y Urbanismo por $1.069 millones.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 startAt="5"/>
            </a:pPr>
            <a:endParaRPr lang="es-CL" sz="16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 startAt="5"/>
            </a:pPr>
            <a:r>
              <a:rPr lang="es-CL" sz="1600" dirty="0" smtClean="0">
                <a:solidFill>
                  <a:prstClr val="black"/>
                </a:solidFill>
              </a:rPr>
              <a:t>La Aplicación </a:t>
            </a:r>
            <a:r>
              <a:rPr lang="es-CL" sz="1600" dirty="0">
                <a:solidFill>
                  <a:prstClr val="black"/>
                </a:solidFill>
              </a:rPr>
              <a:t>Programa Energización Rural y </a:t>
            </a:r>
            <a:r>
              <a:rPr lang="es-CL" sz="1600" dirty="0" smtClean="0">
                <a:solidFill>
                  <a:prstClr val="black"/>
                </a:solidFill>
              </a:rPr>
              <a:t>Social presentó un avance presupuestario de un 11%, totalizando un gasto de $128 millones. </a:t>
            </a:r>
            <a:r>
              <a:rPr lang="es-CL" sz="1600" dirty="0">
                <a:solidFill>
                  <a:prstClr val="black"/>
                </a:solidFill>
              </a:rPr>
              <a:t>La Aplicación Plan de Acción de Eficiencia </a:t>
            </a:r>
            <a:r>
              <a:rPr lang="es-CL" sz="1600" dirty="0" smtClean="0">
                <a:solidFill>
                  <a:prstClr val="black"/>
                </a:solidFill>
              </a:rPr>
              <a:t>Energética, con recursos aprobados por $13.380 millones, desembolsó recursos por $</a:t>
            </a:r>
            <a:r>
              <a:rPr lang="es-CL" sz="1600" dirty="0" smtClean="0">
                <a:solidFill>
                  <a:prstClr val="black"/>
                </a:solidFill>
              </a:rPr>
              <a:t>11.406 </a:t>
            </a:r>
            <a:r>
              <a:rPr lang="es-CL" sz="1600" dirty="0" smtClean="0">
                <a:solidFill>
                  <a:prstClr val="black"/>
                </a:solidFill>
              </a:rPr>
              <a:t>millones (</a:t>
            </a:r>
            <a:r>
              <a:rPr lang="es-CL" sz="1600" dirty="0" smtClean="0">
                <a:solidFill>
                  <a:prstClr val="black"/>
                </a:solidFill>
              </a:rPr>
              <a:t>86% </a:t>
            </a:r>
            <a:r>
              <a:rPr lang="es-CL" sz="1600" dirty="0" smtClean="0">
                <a:solidFill>
                  <a:prstClr val="black"/>
                </a:solidFill>
              </a:rPr>
              <a:t>de ejecución).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 startAt="5"/>
            </a:pPr>
            <a:endParaRPr lang="es-CL" sz="16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 startAt="5"/>
            </a:pPr>
            <a:r>
              <a:rPr lang="es-CL" sz="1600" dirty="0" smtClean="0">
                <a:solidFill>
                  <a:prstClr val="black"/>
                </a:solidFill>
              </a:rPr>
              <a:t>Las Iniciativas de Inversión de la Comisión Chilena de Energía Nuclear, con recursos disponibles por $200 millones, presentaron una ejecución presupuestaria de </a:t>
            </a:r>
            <a:r>
              <a:rPr lang="es-CL" sz="1600" smtClean="0">
                <a:solidFill>
                  <a:prstClr val="black"/>
                </a:solidFill>
              </a:rPr>
              <a:t>un </a:t>
            </a:r>
            <a:r>
              <a:rPr lang="es-CL" sz="1600" smtClean="0">
                <a:solidFill>
                  <a:prstClr val="black"/>
                </a:solidFill>
              </a:rPr>
              <a:t>36%.</a:t>
            </a:r>
            <a:endParaRPr lang="es-CL" sz="1600" b="1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5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5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5"/>
            </a:pPr>
            <a:endParaRPr lang="es-CL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</a:t>
            </a: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– 2017 (En pesos)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86" y="1906588"/>
            <a:ext cx="5532710" cy="3325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347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</a:t>
            </a: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– 2017 (En pesos)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098674"/>
            <a:ext cx="5316686" cy="3195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714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216003"/>
            <a:ext cx="701127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6989463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197094"/>
              </p:ext>
            </p:extLst>
          </p:nvPr>
        </p:nvGraphicFramePr>
        <p:xfrm>
          <a:off x="467544" y="1700808"/>
          <a:ext cx="8136904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8" name="Hoja de cálculo" r:id="rId3" imgW="7410585" imgH="2428875" progId="Excel.Sheet.8">
                  <p:embed/>
                </p:oleObj>
              </mc:Choice>
              <mc:Fallback>
                <p:oleObj name="Hoja de cálculo" r:id="rId3" imgW="7410585" imgH="24288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00808"/>
                        <a:ext cx="8136904" cy="2428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36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24,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67544" y="3567931"/>
            <a:ext cx="679012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484784"/>
            <a:ext cx="6856238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0916357"/>
              </p:ext>
            </p:extLst>
          </p:nvPr>
        </p:nvGraphicFramePr>
        <p:xfrm>
          <a:off x="467544" y="1844824"/>
          <a:ext cx="8208912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2" name="Hoja de cálculo" r:id="rId4" imgW="9029700" imgH="1685925" progId="Excel.Sheet.8">
                  <p:embed/>
                </p:oleObj>
              </mc:Choice>
              <mc:Fallback>
                <p:oleObj name="Hoja de cálculo" r:id="rId4" imgW="9029700" imgH="168592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844824"/>
                        <a:ext cx="8208912" cy="168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717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800179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01, Programa 01: SUBSECRETARÍA DE ENERGÍA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221775"/>
            <a:ext cx="7328935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3440830"/>
              </p:ext>
            </p:extLst>
          </p:nvPr>
        </p:nvGraphicFramePr>
        <p:xfrm>
          <a:off x="467545" y="1589881"/>
          <a:ext cx="8126430" cy="414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6" name="Hoja de cálculo" r:id="rId3" imgW="7762943" imgH="4143375" progId="Excel.Sheet.8">
                  <p:embed/>
                </p:oleObj>
              </mc:Choice>
              <mc:Fallback>
                <p:oleObj name="Hoja de cálculo" r:id="rId3" imgW="7762943" imgH="41433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5" y="1589881"/>
                        <a:ext cx="8126430" cy="414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951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016203"/>
            <a:ext cx="6696426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01, 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03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APOYO AL DESARROLLO DE ENERGÍAS RENOVABLES NO CONVENCIONALES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570044"/>
            <a:ext cx="7034032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                                                         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1595477"/>
              </p:ext>
            </p:extLst>
          </p:nvPr>
        </p:nvGraphicFramePr>
        <p:xfrm>
          <a:off x="383176" y="1958305"/>
          <a:ext cx="8210799" cy="399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1" name="Hoja de cálculo" r:id="rId3" imgW="7562985" imgH="3991065" progId="Excel.Sheet.8">
                  <p:embed/>
                </p:oleObj>
              </mc:Choice>
              <mc:Fallback>
                <p:oleObj name="Hoja de cálculo" r:id="rId3" imgW="7562985" imgH="39910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176" y="1958305"/>
                        <a:ext cx="8210799" cy="3990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968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729</Words>
  <Application>Microsoft Office PowerPoint</Application>
  <PresentationFormat>Presentación en pantalla (4:3)</PresentationFormat>
  <Paragraphs>73</Paragraphs>
  <Slides>14</Slides>
  <Notes>4</Notes>
  <HiddenSlides>0</HiddenSlides>
  <MMClips>0</MMClips>
  <ScaleCrop>false</ScaleCrop>
  <HeadingPairs>
    <vt:vector size="6" baseType="variant">
      <vt:variant>
        <vt:lpstr>Tema</vt:lpstr>
      </vt:variant>
      <vt:variant>
        <vt:i4>7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23" baseType="lpstr">
      <vt:lpstr>1_Tema de Office</vt:lpstr>
      <vt:lpstr>16_Tema de Office</vt:lpstr>
      <vt:lpstr>2_Tema de Office</vt:lpstr>
      <vt:lpstr>3_Tema de Office</vt:lpstr>
      <vt:lpstr>4_Tema de Office</vt:lpstr>
      <vt:lpstr>17_Tema de Office</vt:lpstr>
      <vt:lpstr>5_Tema de Office</vt:lpstr>
      <vt:lpstr>Imagen de mapa de bits</vt:lpstr>
      <vt:lpstr>Hoja de cálculo de Microsoft Excel 97-2003</vt:lpstr>
      <vt:lpstr>EJECUCIÓN PRESUPUESTARIA DE GASTOS ACUMULADA AL MES DE SEPTIEMBRE DE 2017 PARTIDA 24: MINISTERIO DE ENERGÍA</vt:lpstr>
      <vt:lpstr>Ejecución Presupuestaria de Gastos Acumulada al Mes de Septiembre de 2017  Ministerio de Energía</vt:lpstr>
      <vt:lpstr>Ejecución Presupuestaria de Gastos Acumulada al Mes de Septiembre de 2017  Ministerio de Energía</vt:lpstr>
      <vt:lpstr>Ejecución Presupuestaria de Gastos Acumulada al Mes de Septiembre de 2017  Ministerio de Energía</vt:lpstr>
      <vt:lpstr>Ejecución Presupuestaria de Gastos Acumulada al Mes de Septiembre de 2017  Ministerio de Energía</vt:lpstr>
      <vt:lpstr>Ejecución Presupuestaria de Gastos Acumulada al Mes de Septiembre de 2017  Partida 24 Ministerio de Energía</vt:lpstr>
      <vt:lpstr>Ejecución Presupuestaria de Gastos Acumulada al Mes de Septiembre de 2017  Partida 24,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PRESUPUESTARIA DE GASTOS ACUMULADA AL MES DE JUNIO DE 2016 PARTIDA 24: MINISTERIO DE ENERGÍA</dc:title>
  <dc:creator>Ruben Catalan</dc:creator>
  <cp:lastModifiedBy>EDIAZ</cp:lastModifiedBy>
  <cp:revision>48</cp:revision>
  <cp:lastPrinted>2016-08-01T15:51:15Z</cp:lastPrinted>
  <dcterms:created xsi:type="dcterms:W3CDTF">2016-08-01T15:22:37Z</dcterms:created>
  <dcterms:modified xsi:type="dcterms:W3CDTF">2017-12-13T15:29:41Z</dcterms:modified>
</cp:coreProperties>
</file>