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0" r:id="rId5"/>
    <p:sldId id="299" r:id="rId6"/>
    <p:sldId id="301" r:id="rId7"/>
    <p:sldId id="264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30-10-2017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30-10-2017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30-10-2017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30-10-2017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30-10-2017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30-10-2017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30-10-2017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30-10-2017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30-10-2017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30-10-2017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30-10-2017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30-10-2017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30-10-2017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30-10-2017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30-10-2017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30-10-2017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30-10-2017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30-10-2017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30-10-2017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30-10-2017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30-10-2017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30-10-2017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30-10-2017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30-10-2017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30-10-2017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30-10-2017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Septiembre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noviembre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Entre las prioridades del Ministerio Público se </a:t>
            </a:r>
            <a:r>
              <a:rPr lang="es-CL" sz="1600" dirty="0">
                <a:latin typeface="+mn-lt"/>
              </a:rPr>
              <a:t>da cuenta de los recursos necesarios para el funcionamiento </a:t>
            </a:r>
            <a:r>
              <a:rPr lang="es-CL" sz="1600" dirty="0" smtClean="0">
                <a:latin typeface="+mn-lt"/>
              </a:rPr>
              <a:t>de la  </a:t>
            </a:r>
            <a:r>
              <a:rPr lang="es-CL" sz="1600" dirty="0">
                <a:latin typeface="+mn-lt"/>
              </a:rPr>
              <a:t>Fiscalía Nacional, 18 Fiscalías Regionales, 136 Fiscalías Locales y 11 Oficinas </a:t>
            </a:r>
            <a:r>
              <a:rPr lang="es-CL" sz="1600" dirty="0" smtClean="0">
                <a:latin typeface="+mn-lt"/>
              </a:rPr>
              <a:t>de Atención </a:t>
            </a:r>
            <a:r>
              <a:rPr lang="es-CL" sz="1600" dirty="0">
                <a:latin typeface="+mn-lt"/>
              </a:rPr>
              <a:t>de Público (en total son 166 dependencias a lo largo del país). Además, se </a:t>
            </a:r>
            <a:r>
              <a:rPr lang="es-CL" sz="1600" dirty="0" smtClean="0">
                <a:latin typeface="+mn-lt"/>
              </a:rPr>
              <a:t>financia una </a:t>
            </a:r>
            <a:r>
              <a:rPr lang="es-CL" sz="1600" dirty="0">
                <a:latin typeface="+mn-lt"/>
              </a:rPr>
              <a:t>dotación de 3.787 personas (666 fiscales y 3.121 funcionarios</a:t>
            </a:r>
            <a:r>
              <a:rPr lang="es-CL" sz="1600" dirty="0" smtClean="0">
                <a:latin typeface="+mn-lt"/>
              </a:rPr>
              <a:t>). La ejecución acumulada a </a:t>
            </a:r>
            <a:r>
              <a:rPr lang="es-CL" sz="1600" dirty="0" smtClean="0">
                <a:latin typeface="+mn-lt"/>
              </a:rPr>
              <a:t>septiembre, </a:t>
            </a:r>
            <a:r>
              <a:rPr lang="es-CL" sz="1600" dirty="0" smtClean="0">
                <a:latin typeface="+mn-lt"/>
              </a:rPr>
              <a:t>respecto a los recursos vigentes evidenció un </a:t>
            </a:r>
            <a:r>
              <a:rPr lang="es-CL" sz="1600" dirty="0" smtClean="0">
                <a:latin typeface="+mn-lt"/>
              </a:rPr>
              <a:t>70%.</a:t>
            </a: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Respecto al mismo mes del año 2016, considerando los recursos aprobados en la Ley de Presupuestos, se observó una </a:t>
            </a:r>
            <a:r>
              <a:rPr lang="es-CL" sz="1600" dirty="0" smtClean="0">
                <a:latin typeface="+mn-lt"/>
              </a:rPr>
              <a:t>ejecución similar.</a:t>
            </a: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 smtClean="0"/>
              <a:t>Iniciativas </a:t>
            </a:r>
            <a:r>
              <a:rPr lang="es-ES" sz="1600" b="1" dirty="0"/>
              <a:t>de </a:t>
            </a:r>
            <a:r>
              <a:rPr lang="es-ES" sz="1600" b="1" dirty="0" smtClean="0"/>
              <a:t>inversión</a:t>
            </a:r>
            <a:r>
              <a:rPr lang="es-ES" sz="1600" dirty="0" smtClean="0"/>
              <a:t>, con </a:t>
            </a:r>
            <a:r>
              <a:rPr lang="es-CL" sz="1600" dirty="0" smtClean="0"/>
              <a:t>28 proyectos </a:t>
            </a:r>
            <a:r>
              <a:rPr lang="es-CL" sz="1600" dirty="0"/>
              <a:t>de arrastre del servicio (18 en etapa de ejecución y 10 </a:t>
            </a:r>
            <a:r>
              <a:rPr lang="es-CL" sz="1600" dirty="0" smtClean="0"/>
              <a:t>en etapa </a:t>
            </a:r>
            <a:r>
              <a:rPr lang="es-CL" sz="1600" dirty="0"/>
              <a:t>de diseño</a:t>
            </a:r>
            <a:r>
              <a:rPr lang="es-CL" sz="1600" dirty="0" smtClean="0"/>
              <a:t>),</a:t>
            </a:r>
            <a:r>
              <a:rPr lang="es-ES" sz="1600" b="1" dirty="0" smtClean="0"/>
              <a:t> </a:t>
            </a:r>
            <a:r>
              <a:rPr lang="es-ES" sz="1600" dirty="0" smtClean="0"/>
              <a:t>presentaron desembolsos por </a:t>
            </a:r>
            <a:r>
              <a:rPr lang="es-ES" sz="1600" dirty="0" smtClean="0"/>
              <a:t>$10.483 </a:t>
            </a:r>
            <a:r>
              <a:rPr lang="es-ES" sz="1600" dirty="0" smtClean="0"/>
              <a:t>millones, que significaron una ejecución de </a:t>
            </a:r>
            <a:r>
              <a:rPr lang="es-ES" sz="1600" dirty="0" smtClean="0"/>
              <a:t>73%. </a:t>
            </a:r>
            <a:r>
              <a:rPr lang="es-ES" sz="1600" b="1" dirty="0" smtClean="0"/>
              <a:t>Además, se observa que el presupuesto vigente para el Subtítulo 31 ha manifestado </a:t>
            </a:r>
            <a:r>
              <a:rPr lang="es-ES" sz="1600" b="1" smtClean="0"/>
              <a:t>un </a:t>
            </a:r>
            <a:r>
              <a:rPr lang="es-ES" sz="1600" b="1" smtClean="0"/>
              <a:t>aumento, </a:t>
            </a:r>
            <a:r>
              <a:rPr lang="es-ES" sz="1600" b="1" dirty="0" smtClean="0"/>
              <a:t>respecto a los recursos aprobados por el Congreso Nacional, en aproximadamente </a:t>
            </a:r>
            <a:r>
              <a:rPr lang="es-ES" sz="1600" b="1" dirty="0" smtClean="0"/>
              <a:t>$329 </a:t>
            </a:r>
            <a:r>
              <a:rPr lang="es-ES" sz="1600" b="1" dirty="0" smtClean="0"/>
              <a:t>millones.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s-CL" sz="1600" dirty="0" smtClean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que contiene recursos para financiar estudios de postgrado para fiscales </a:t>
            </a:r>
            <a:r>
              <a:rPr lang="es-CL" sz="1600" dirty="0" smtClean="0"/>
              <a:t>y funcionarios </a:t>
            </a:r>
            <a:r>
              <a:rPr lang="es-CL" sz="1600" dirty="0"/>
              <a:t>del Ministerio Público, sobre todo en materias de persecución penal y </a:t>
            </a:r>
            <a:r>
              <a:rPr lang="es-CL" sz="1600" dirty="0" smtClean="0"/>
              <a:t>economía de </a:t>
            </a:r>
            <a:r>
              <a:rPr lang="es-CL" sz="1600" dirty="0"/>
              <a:t>la </a:t>
            </a:r>
            <a:r>
              <a:rPr lang="es-CL" sz="1600" dirty="0" smtClean="0"/>
              <a:t>justicia, </a:t>
            </a:r>
            <a:r>
              <a:rPr lang="es-ES" sz="1600" b="1" dirty="0" smtClean="0"/>
              <a:t>se </a:t>
            </a:r>
            <a:r>
              <a:rPr lang="es-ES" sz="1600" b="1" dirty="0"/>
              <a:t>observaron </a:t>
            </a:r>
            <a:r>
              <a:rPr lang="es-ES" sz="1600" b="1" dirty="0" smtClean="0"/>
              <a:t>desembolsos por $12 millones.</a:t>
            </a:r>
          </a:p>
          <a:p>
            <a:pPr marL="342900" indent="-342900" algn="just">
              <a:buFont typeface="+mj-lt"/>
              <a:buAutoNum type="arabicPeriod" startAt="4"/>
            </a:pPr>
            <a:endParaRPr lang="es-ES" sz="1600" dirty="0" smtClean="0"/>
          </a:p>
          <a:p>
            <a:pPr marL="342900" indent="-342900" algn="just">
              <a:buFont typeface="+mj-lt"/>
              <a:buAutoNum type="arabicPeriod" startAt="4"/>
            </a:pPr>
            <a:r>
              <a:rPr lang="es-ES" sz="1600" dirty="0" smtClean="0"/>
              <a:t>Respecto a la deuda flotante, con un presupuesto vigente de $763, se observa un porcentaje de ejecución de 100%.</a:t>
            </a:r>
          </a:p>
          <a:p>
            <a:pPr marL="342900" indent="-342900" algn="just">
              <a:buFont typeface="+mj-lt"/>
              <a:buAutoNum type="arabicPeriod" startAt="4"/>
            </a:pPr>
            <a:endParaRPr lang="es-ES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s-ES" sz="1600" dirty="0" smtClean="0">
                <a:latin typeface="+mn-lt"/>
              </a:rPr>
              <a:t>En relación con la transferencia al Ministerio de Justicia</a:t>
            </a:r>
            <a:r>
              <a:rPr lang="es-ES" sz="1600" dirty="0">
                <a:latin typeface="+mn-lt"/>
              </a:rPr>
              <a:t>, relativa </a:t>
            </a:r>
            <a:r>
              <a:rPr lang="es-ES" sz="1600" dirty="0" smtClean="0">
                <a:latin typeface="+mn-lt"/>
              </a:rPr>
              <a:t>al Programa </a:t>
            </a:r>
            <a:r>
              <a:rPr lang="es-ES" sz="1600" dirty="0">
                <a:latin typeface="+mn-lt"/>
              </a:rPr>
              <a:t>de Concesiones Ministerio de </a:t>
            </a:r>
            <a:r>
              <a:rPr lang="es-ES" sz="1600" dirty="0" smtClean="0">
                <a:latin typeface="+mn-lt"/>
              </a:rPr>
              <a:t>Justicia, a </a:t>
            </a:r>
            <a:r>
              <a:rPr lang="es-ES" sz="1600" dirty="0" smtClean="0">
                <a:latin typeface="+mn-lt"/>
              </a:rPr>
              <a:t>Septiembre </a:t>
            </a:r>
            <a:r>
              <a:rPr lang="es-ES" sz="1600" dirty="0" smtClean="0">
                <a:latin typeface="+mn-lt"/>
              </a:rPr>
              <a:t>de 2017 se ha producido una ejecución de un 49%, con $384 millones transferidos.</a:t>
            </a: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659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054224"/>
            <a:ext cx="6200530" cy="3535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17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046288"/>
            <a:ext cx="5967685" cy="3614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072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23 Ministerio 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6453336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3013949"/>
              </p:ext>
            </p:extLst>
          </p:nvPr>
        </p:nvGraphicFramePr>
        <p:xfrm>
          <a:off x="378499" y="1628800"/>
          <a:ext cx="8229599" cy="475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Hoja de cálculo" r:id="rId3" imgW="7515157" imgH="4752885" progId="Excel.Sheet.8">
                  <p:embed/>
                </p:oleObj>
              </mc:Choice>
              <mc:Fallback>
                <p:oleObj name="Hoja de cálculo" r:id="rId3" imgW="7515157" imgH="47528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8499" y="1628800"/>
                        <a:ext cx="8229599" cy="475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1606</TotalTime>
  <Words>403</Words>
  <Application>Microsoft Office PowerPoint</Application>
  <PresentationFormat>Presentación en pantalla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1_Tema de Office</vt:lpstr>
      <vt:lpstr>Tema de Office</vt:lpstr>
      <vt:lpstr>Imagen de mapa de bits</vt:lpstr>
      <vt:lpstr>Hoja de cálculo de Microsoft Excel 97-2003</vt:lpstr>
      <vt:lpstr>EJECUCIÓN PRESUPUESTARIA DE GASTOS ACUMULADA al mes de Septiembre de 2017 Partida 23: MINISTERIO PÚBLICO</vt:lpstr>
      <vt:lpstr>Ejecución Presupuestaria de Gastos Acumulada al Mes de Septiembre de 2017  Ministerio Público</vt:lpstr>
      <vt:lpstr>Ejecución Presupuestaria de Gastos Acumulada al Mes de Septiembre de 2017  Ministerio Público</vt:lpstr>
      <vt:lpstr>Ejecución Presupuestaria de Gastos Acumulada al Mes de Septiembre de 2017  Ministerio Público</vt:lpstr>
      <vt:lpstr>Ejecución Presupuestaria de Gastos Acumulada al Mes de Septiembre de 2017  Ministerio Público</vt:lpstr>
      <vt:lpstr>Ejecución Presupuestaria de Gastos Acumulada al Mes de Septiembre de 2017  Partida 23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94</cp:revision>
  <cp:lastPrinted>2016-07-04T14:42:46Z</cp:lastPrinted>
  <dcterms:created xsi:type="dcterms:W3CDTF">2016-06-23T13:38:47Z</dcterms:created>
  <dcterms:modified xsi:type="dcterms:W3CDTF">2017-10-30T20:34:10Z</dcterms:modified>
</cp:coreProperties>
</file>