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CATALAN\Desktop\Avance\Avance%202017\Ejecucion\22%20SEGPRES\Septiembre%202017\Sept2017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CATALAN\Desktop\Avance\Avance%202017\Ejecucion\22%20SEGPRES\Septiembre%202017\Sept2017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5614588801399824"/>
          <c:y val="4.629629629629629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1.3888888888888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Partida'!$X$15:$AF$15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Partida'!$X$16:$AF$16</c:f>
              <c:numCache>
                <c:formatCode>0.0%</c:formatCode>
                <c:ptCount val="9"/>
                <c:pt idx="0">
                  <c:v>5.1970921496565889E-2</c:v>
                </c:pt>
                <c:pt idx="1">
                  <c:v>5.9793626485363259E-2</c:v>
                </c:pt>
                <c:pt idx="2">
                  <c:v>7.1319743365318433E-2</c:v>
                </c:pt>
                <c:pt idx="3">
                  <c:v>7.0179906991240826E-2</c:v>
                </c:pt>
                <c:pt idx="4">
                  <c:v>7.4287145561156287E-2</c:v>
                </c:pt>
                <c:pt idx="5">
                  <c:v>8.3681910093355488E-2</c:v>
                </c:pt>
                <c:pt idx="6">
                  <c:v>0.10011434403050466</c:v>
                </c:pt>
                <c:pt idx="7">
                  <c:v>8.552451300640046E-2</c:v>
                </c:pt>
                <c:pt idx="8">
                  <c:v>7.5218202485991578E-2</c:v>
                </c:pt>
              </c:numCache>
            </c:numRef>
          </c:val>
        </c:ser>
        <c:ser>
          <c:idx val="1"/>
          <c:order val="1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Partida'!$X$15:$AF$15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Partida'!$X$17:$AF$17</c:f>
              <c:numCache>
                <c:formatCode>0.0%</c:formatCode>
                <c:ptCount val="9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  <c:pt idx="7">
                  <c:v>7.1475566672824384E-2</c:v>
                </c:pt>
                <c:pt idx="8">
                  <c:v>7.4438872798373967E-2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51392"/>
        <c:axId val="185069568"/>
      </c:barChart>
      <c:catAx>
        <c:axId val="18505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85069568"/>
        <c:crosses val="autoZero"/>
        <c:auto val="1"/>
        <c:lblAlgn val="ctr"/>
        <c:lblOffset val="100"/>
        <c:noMultiLvlLbl val="0"/>
      </c:catAx>
      <c:valAx>
        <c:axId val="1850695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1850513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0988626421697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43219597550304E-2"/>
                  <c:y val="0.106481481481481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8766404199475E-2"/>
                  <c:y val="4.62926509186351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9251968503937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775459317585301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Partida'!$AK$15:$AS$15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Partida'!$AK$16:$AS$16</c:f>
              <c:numCache>
                <c:formatCode>0.0%</c:formatCode>
                <c:ptCount val="9"/>
                <c:pt idx="0">
                  <c:v>5.1970921496565889E-2</c:v>
                </c:pt>
                <c:pt idx="1">
                  <c:v>0.11176454798192914</c:v>
                </c:pt>
                <c:pt idx="2">
                  <c:v>0.18308429134724757</c:v>
                </c:pt>
                <c:pt idx="3">
                  <c:v>0.2532641983384884</c:v>
                </c:pt>
                <c:pt idx="4">
                  <c:v>0.32755134389964469</c:v>
                </c:pt>
                <c:pt idx="5">
                  <c:v>0.41123325399300015</c:v>
                </c:pt>
                <c:pt idx="6">
                  <c:v>0.51134759802350482</c:v>
                </c:pt>
                <c:pt idx="7">
                  <c:v>0.59687211102990534</c:v>
                </c:pt>
                <c:pt idx="8">
                  <c:v>0.67209031351589688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14654418197725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313210848643918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646544181977253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414654418197725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Partida'!$AK$15:$AS$15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'Resumen Partida'!$AK$17:$AS$17</c:f>
              <c:numCache>
                <c:formatCode>0.0%</c:formatCode>
                <c:ptCount val="9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  <c:pt idx="7">
                  <c:v>0.56062849410254134</c:v>
                </c:pt>
                <c:pt idx="8">
                  <c:v>0.63506736690091536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063296"/>
        <c:axId val="165122432"/>
      </c:lineChart>
      <c:catAx>
        <c:axId val="165063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65122432"/>
        <c:crosses val="autoZero"/>
        <c:auto val="1"/>
        <c:lblAlgn val="ctr"/>
        <c:lblOffset val="100"/>
        <c:noMultiLvlLbl val="0"/>
      </c:catAx>
      <c:valAx>
        <c:axId val="1651224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65063296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Septiembre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Septiembre, </a:t>
            </a:r>
            <a:r>
              <a:rPr lang="es-CL" sz="1400" dirty="0" smtClean="0"/>
              <a:t>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1.214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7,4%., similar al 7,5% </a:t>
            </a:r>
            <a:r>
              <a:rPr lang="es-CL" sz="1400" b="1" dirty="0" smtClean="0"/>
              <a:t>de ejecución en el mismo mes del año anterior. Con ello, la ejecución acumulada de la Partida asciende a </a:t>
            </a:r>
            <a:r>
              <a:rPr lang="es-CL" sz="1400" b="1" dirty="0" smtClean="0"/>
              <a:t>$10.358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63,5%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</a:t>
            </a:r>
            <a:r>
              <a:rPr lang="es-CL" sz="1400" dirty="0" smtClean="0"/>
              <a:t>. Esta ejecución es inferior al 67,2% alcanzado en forma acumulada a igual período de 2016. </a:t>
            </a:r>
            <a:endParaRPr lang="es-CL" sz="14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</a:t>
            </a:r>
            <a:r>
              <a:rPr lang="es-CL" sz="1400" b="1" dirty="0" smtClean="0"/>
              <a:t>75,4% </a:t>
            </a:r>
            <a:r>
              <a:rPr lang="es-CL" sz="1400" b="1" dirty="0" smtClean="0"/>
              <a:t>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22, Bienes y Servicios de Consumo, por la misma cantidad.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34,2%.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Modernización del Estado </a:t>
            </a:r>
            <a:r>
              <a:rPr lang="es-CL" sz="1400" dirty="0" smtClean="0"/>
              <a:t>presenta un </a:t>
            </a:r>
            <a:r>
              <a:rPr lang="es-CL" sz="1400" dirty="0" smtClean="0"/>
              <a:t>23% </a:t>
            </a:r>
            <a:r>
              <a:rPr lang="es-CL" sz="1400" dirty="0" smtClean="0"/>
              <a:t>de ejecución. Además, vía decretos de modificación presupuestaria del Ministerio de Hacienda, se rebajó el Gasto en Personal de Gobierno Digital en $247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70%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55,6%.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064015"/>
              </p:ext>
            </p:extLst>
          </p:nvPr>
        </p:nvGraphicFramePr>
        <p:xfrm>
          <a:off x="457200" y="1700809"/>
          <a:ext cx="42588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895598"/>
              </p:ext>
            </p:extLst>
          </p:nvPr>
        </p:nvGraphicFramePr>
        <p:xfrm>
          <a:off x="4788024" y="1772816"/>
          <a:ext cx="399593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354668"/>
              </p:ext>
            </p:extLst>
          </p:nvPr>
        </p:nvGraphicFramePr>
        <p:xfrm>
          <a:off x="538163" y="2605088"/>
          <a:ext cx="80676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Hoja de cálculo" r:id="rId3" imgW="8067790" imgH="1647810" progId="Excel.Sheet.12">
                  <p:embed/>
                </p:oleObj>
              </mc:Choice>
              <mc:Fallback>
                <p:oleObj name="Hoja de cálculo" r:id="rId3" imgW="8067790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163" y="2605088"/>
                        <a:ext cx="80676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779947"/>
              </p:ext>
            </p:extLst>
          </p:nvPr>
        </p:nvGraphicFramePr>
        <p:xfrm>
          <a:off x="804863" y="2605088"/>
          <a:ext cx="753427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Hoja de cálculo" r:id="rId4" imgW="7534278" imgH="1647810" progId="Excel.Sheet.12">
                  <p:embed/>
                </p:oleObj>
              </mc:Choice>
              <mc:Fallback>
                <p:oleObj name="Hoja de cálculo" r:id="rId4" imgW="7534278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2605088"/>
                        <a:ext cx="7534275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33398"/>
              </p:ext>
            </p:extLst>
          </p:nvPr>
        </p:nvGraphicFramePr>
        <p:xfrm>
          <a:off x="704850" y="1824038"/>
          <a:ext cx="7734300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Hoja de cálculo" r:id="rId3" imgW="7734176" imgH="3210030" progId="Excel.Sheet.12">
                  <p:embed/>
                </p:oleObj>
              </mc:Choice>
              <mc:Fallback>
                <p:oleObj name="Hoja de cálculo" r:id="rId3" imgW="7734176" imgH="3210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850" y="1824038"/>
                        <a:ext cx="7734300" cy="320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498932"/>
              </p:ext>
            </p:extLst>
          </p:nvPr>
        </p:nvGraphicFramePr>
        <p:xfrm>
          <a:off x="804863" y="2357438"/>
          <a:ext cx="753427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Hoja de cálculo" r:id="rId3" imgW="7534278" imgH="2143260" progId="Excel.Sheet.12">
                  <p:embed/>
                </p:oleObj>
              </mc:Choice>
              <mc:Fallback>
                <p:oleObj name="Hoja de cálculo" r:id="rId3" imgW="7534278" imgH="21432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2357438"/>
                        <a:ext cx="7534275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272365"/>
              </p:ext>
            </p:extLst>
          </p:nvPr>
        </p:nvGraphicFramePr>
        <p:xfrm>
          <a:off x="700088" y="2452688"/>
          <a:ext cx="774382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Hoja de cálculo" r:id="rId3" imgW="7743901" imgH="1952640" progId="Excel.Sheet.12">
                  <p:embed/>
                </p:oleObj>
              </mc:Choice>
              <mc:Fallback>
                <p:oleObj name="Hoja de cálculo" r:id="rId3" imgW="7743901" imgH="1952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52688"/>
                        <a:ext cx="7743825" cy="195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85179"/>
              </p:ext>
            </p:extLst>
          </p:nvPr>
        </p:nvGraphicFramePr>
        <p:xfrm>
          <a:off x="719138" y="2643188"/>
          <a:ext cx="7705725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Hoja de cálculo" r:id="rId3" imgW="7705812" imgH="1571670" progId="Excel.Sheet.12">
                  <p:embed/>
                </p:oleObj>
              </mc:Choice>
              <mc:Fallback>
                <p:oleObj name="Hoja de cálculo" r:id="rId3" imgW="7705812" imgH="15716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138" y="2643188"/>
                        <a:ext cx="7705725" cy="157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576</Words>
  <Application>Microsoft Office PowerPoint</Application>
  <PresentationFormat>Presentación en pantalla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Septiembre de 2017 Partida 22: MINISTERIO SECRETARÍA DE LA PRESIDENCIA</vt:lpstr>
      <vt:lpstr>Ejecución Presupuestaria de Gastos Acumulada al mes de Septiembre de 2017  Ministerio Secretaría General de la Presidencia</vt:lpstr>
      <vt:lpstr>Ejecución Presupuestaria de Gastos Acumulada al mes de Septiembre de 2017  Ministerio Secretaría General de la Presidencia</vt:lpstr>
      <vt:lpstr>Ejecución Presupuestaria de Gastos Acumulada al mes de Septiembre de 2017  Ministerio Secretaría General de la Presidencia</vt:lpstr>
      <vt:lpstr>Ejecución Presupuestaria de Gastos Acumulada al mes de Septiembre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151</cp:revision>
  <cp:lastPrinted>2017-05-05T19:52:29Z</cp:lastPrinted>
  <dcterms:created xsi:type="dcterms:W3CDTF">2016-06-23T13:38:47Z</dcterms:created>
  <dcterms:modified xsi:type="dcterms:W3CDTF">2017-12-14T13:52:38Z</dcterms:modified>
</cp:coreProperties>
</file>