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304" r:id="rId6"/>
    <p:sldId id="264" r:id="rId7"/>
    <p:sldId id="301" r:id="rId8"/>
    <p:sldId id="263" r:id="rId9"/>
    <p:sldId id="265" r:id="rId10"/>
    <p:sldId id="302" r:id="rId11"/>
    <p:sldId id="267" r:id="rId12"/>
    <p:sldId id="303" r:id="rId13"/>
    <p:sldId id="268" r:id="rId14"/>
    <p:sldId id="269" r:id="rId15"/>
    <p:sldId id="305" r:id="rId16"/>
    <p:sldId id="275" r:id="rId17"/>
    <p:sldId id="276" r:id="rId18"/>
    <p:sldId id="300" r:id="rId19"/>
    <p:sldId id="277" r:id="rId20"/>
    <p:sldId id="278" r:id="rId21"/>
    <p:sldId id="306" r:id="rId22"/>
    <p:sldId id="272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3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Septiembre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308" y="548716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C75232F-0DD1-4C70-8169-B3D6D5748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7532"/>
              </p:ext>
            </p:extLst>
          </p:nvPr>
        </p:nvGraphicFramePr>
        <p:xfrm>
          <a:off x="414335" y="1916832"/>
          <a:ext cx="8201489" cy="35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3" imgW="8553489" imgH="3781350" progId="Excel.Sheet.12">
                  <p:embed/>
                </p:oleObj>
              </mc:Choice>
              <mc:Fallback>
                <p:oleObj name="Worksheet" r:id="rId3" imgW="8553489" imgH="3781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5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566E2F4-4106-4DD3-AB60-2D60116A3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82487"/>
              </p:ext>
            </p:extLst>
          </p:nvPr>
        </p:nvGraphicFramePr>
        <p:xfrm>
          <a:off x="414335" y="1916832"/>
          <a:ext cx="8210800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Worksheet" r:id="rId3" imgW="8553489" imgH="4010040" progId="Excel.Sheet.12">
                  <p:embed/>
                </p:oleObj>
              </mc:Choice>
              <mc:Fallback>
                <p:oleObj name="Worksheet" r:id="rId3" imgW="8553489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10800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9122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6A205A6-5201-42B2-BAFE-E69D0F30B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18056"/>
              </p:ext>
            </p:extLst>
          </p:nvPr>
        </p:nvGraphicFramePr>
        <p:xfrm>
          <a:off x="414335" y="1844824"/>
          <a:ext cx="8201489" cy="414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Worksheet" r:id="rId3" imgW="8553489" imgH="4391010" progId="Excel.Sheet.12">
                  <p:embed/>
                </p:oleObj>
              </mc:Choice>
              <mc:Fallback>
                <p:oleObj name="Worksheet" r:id="rId3" imgW="85534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01489" cy="414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22411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537D01A-034D-4E64-8107-2884DD720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22759"/>
              </p:ext>
            </p:extLst>
          </p:nvPr>
        </p:nvGraphicFramePr>
        <p:xfrm>
          <a:off x="414336" y="1700808"/>
          <a:ext cx="8201488" cy="35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Worksheet" r:id="rId3" imgW="8648576" imgH="3667140" progId="Excel.Sheet.12">
                  <p:embed/>
                </p:oleObj>
              </mc:Choice>
              <mc:Fallback>
                <p:oleObj name="Worksheet" r:id="rId3" imgW="8648576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35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1B4CACD-BFEE-4BE7-80C9-AA74D85A3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12119"/>
              </p:ext>
            </p:extLst>
          </p:nvPr>
        </p:nvGraphicFramePr>
        <p:xfrm>
          <a:off x="414336" y="1772816"/>
          <a:ext cx="8201488" cy="322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Worksheet" r:id="rId3" imgW="8648576" imgH="3362310" progId="Excel.Sheet.12">
                  <p:embed/>
                </p:oleObj>
              </mc:Choice>
              <mc:Fallback>
                <p:oleObj name="Worksheet" r:id="rId3" imgW="8648576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22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578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E1D409E-605E-430A-BEFD-E7206B5C3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74998"/>
              </p:ext>
            </p:extLst>
          </p:nvPr>
        </p:nvGraphicFramePr>
        <p:xfrm>
          <a:off x="414336" y="1724100"/>
          <a:ext cx="8201488" cy="36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63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4848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2E521B7-48D3-4725-ABBF-3DED99104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66387"/>
              </p:ext>
            </p:extLst>
          </p:nvPr>
        </p:nvGraphicFramePr>
        <p:xfrm>
          <a:off x="414335" y="1724100"/>
          <a:ext cx="8190113" cy="422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Worksheet" r:id="rId3" imgW="8677210" imgH="4848120" progId="Excel.Sheet.12">
                  <p:embed/>
                </p:oleObj>
              </mc:Choice>
              <mc:Fallback>
                <p:oleObj name="Worksheet" r:id="rId3" imgW="8677210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190113" cy="422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7F298DA-DD86-4570-8832-F76758B68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54938"/>
              </p:ext>
            </p:extLst>
          </p:nvPr>
        </p:nvGraphicFramePr>
        <p:xfrm>
          <a:off x="414336" y="1700808"/>
          <a:ext cx="8210799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Worksheet" r:id="rId3" imgW="8677210" imgH="4733910" progId="Excel.Sheet.12">
                  <p:embed/>
                </p:oleObj>
              </mc:Choice>
              <mc:Fallback>
                <p:oleObj name="Worksheet" r:id="rId3" imgW="8677210" imgH="47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424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00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842D600-1BF8-48C0-A302-D73C8AAC5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978707"/>
              </p:ext>
            </p:extLst>
          </p:nvPr>
        </p:nvGraphicFramePr>
        <p:xfrm>
          <a:off x="414337" y="1700808"/>
          <a:ext cx="8201488" cy="438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Worksheet" r:id="rId3" imgW="8658301" imgH="5076810" progId="Excel.Sheet.12">
                  <p:embed/>
                </p:oleObj>
              </mc:Choice>
              <mc:Fallback>
                <p:oleObj name="Worksheet" r:id="rId3" imgW="8658301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01488" cy="438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932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						… 1 de 2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10F7556-668A-4E4C-9389-347E19710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02440"/>
              </p:ext>
            </p:extLst>
          </p:nvPr>
        </p:nvGraphicFramePr>
        <p:xfrm>
          <a:off x="414336" y="1772816"/>
          <a:ext cx="820148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Worksheet" r:id="rId3" imgW="8648576" imgH="4810050" progId="Excel.Sheet.12">
                  <p:embed/>
                </p:oleObj>
              </mc:Choice>
              <mc:Fallback>
                <p:oleObj name="Worksheet" r:id="rId3" imgW="8648576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Para el año 2017 la Partida presenta un presupuesto aprobado de </a:t>
            </a:r>
            <a:r>
              <a:rPr lang="es-CL" sz="1600" b="1" dirty="0"/>
              <a:t>$621.072 millones</a:t>
            </a:r>
            <a:r>
              <a:rPr lang="es-CL" sz="1600" dirty="0"/>
              <a:t>, de los cuales un 85,6% se destina a transferencias corrientes y de capital, con una participación de un 63,9% y 21,7% respectivamente, los que al mes de septiembre registraron erogaciones del 76,6% y 42,2%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La ejecución del Ministerio, del mes de septiembre ascendió a </a:t>
            </a:r>
            <a:r>
              <a:rPr lang="es-CL" sz="1600" b="1" dirty="0"/>
              <a:t>$25.846 millones</a:t>
            </a:r>
            <a:r>
              <a:rPr lang="es-CL" sz="1600" dirty="0"/>
              <a:t>, es decir, un </a:t>
            </a:r>
            <a:r>
              <a:rPr lang="es-CL" sz="1600" b="1" dirty="0"/>
              <a:t>4,2%</a:t>
            </a:r>
            <a:r>
              <a:rPr lang="es-CL" sz="1600" dirty="0"/>
              <a:t> respecto de la ley inicial, 1 punto porcentual por debajo del gasto registrado a igual mes del año 2016 (5,2%).  Mientras que la ejecución acumulada al tercer trimestre de 2017 ascendió a </a:t>
            </a:r>
            <a:r>
              <a:rPr lang="es-CL" sz="1600" b="1" dirty="0"/>
              <a:t>$451.746 millones</a:t>
            </a:r>
            <a:r>
              <a:rPr lang="es-CL" sz="1600" dirty="0"/>
              <a:t>, equivalente a un </a:t>
            </a:r>
            <a:r>
              <a:rPr lang="es-CL" sz="1600" b="1" dirty="0"/>
              <a:t>69,7%</a:t>
            </a:r>
            <a:r>
              <a:rPr lang="es-CL" sz="1600" dirty="0"/>
              <a:t> del presupuesto vigente y un </a:t>
            </a:r>
            <a:r>
              <a:rPr lang="es-CL" sz="1600" b="1" dirty="0"/>
              <a:t>72,7%</a:t>
            </a:r>
            <a:r>
              <a:rPr lang="es-CL" sz="1600" dirty="0"/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septiembre un incremento consolidado de </a:t>
            </a:r>
            <a:r>
              <a:rPr lang="es-CL" sz="1600" b="1" dirty="0"/>
              <a:t>$27.472 millones</a:t>
            </a:r>
            <a:r>
              <a:rPr lang="es-CL" sz="1600" dirty="0"/>
              <a:t>.  Afectando la mayoría de los subtítulos, destacando por su monto “servicio de la deuda”, “saldo final de caja” y “bienes y servicios de consumo” que presentan aumentos de $23.869 millones; $1.358 millones; y, $1.582 millones respectivamente. Asimismo, el subtítulo 24 “transferencias corrientes” y 33 “transferencias de capital”, experimentan una disminución por un monto de $320 millones y $1.358 millones respectivamente, siendo este último movimiento igual al incremento registrado en saldo final de caja.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89059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DE49B46-8CAD-4F7A-8A7A-8ACB087C1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670613"/>
              </p:ext>
            </p:extLst>
          </p:nvPr>
        </p:nvGraphicFramePr>
        <p:xfrm>
          <a:off x="414336" y="1772817"/>
          <a:ext cx="8201488" cy="211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Worksheet" r:id="rId3" imgW="8648576" imgH="2219400" progId="Excel.Sheet.12">
                  <p:embed/>
                </p:oleObj>
              </mc:Choice>
              <mc:Fallback>
                <p:oleObj name="Worksheet" r:id="rId3" imgW="8648576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7"/>
                        <a:ext cx="8201488" cy="211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83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778" y="57967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778" y="127895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FDDBE5A-3F4F-48B2-931B-96043B6DD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21977"/>
              </p:ext>
            </p:extLst>
          </p:nvPr>
        </p:nvGraphicFramePr>
        <p:xfrm>
          <a:off x="413778" y="1734296"/>
          <a:ext cx="8211357" cy="407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Worksheet" r:id="rId3" imgW="8648576" imgH="4314870" progId="Excel.Sheet.12">
                  <p:embed/>
                </p:oleObj>
              </mc:Choice>
              <mc:Fallback>
                <p:oleObj name="Worksheet" r:id="rId3" imgW="8648576" imgH="4314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78" y="1734296"/>
                        <a:ext cx="8211357" cy="407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</a:t>
            </a:r>
            <a:r>
              <a:rPr lang="es-CL" sz="1800" dirty="0"/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Los subtítulo que presentan el mayor nivel de gasto por su incidencia en la ejecución total de la Partida con un 78,2%, son: </a:t>
            </a:r>
            <a:r>
              <a:rPr lang="es-CL" sz="1600" b="1" dirty="0"/>
              <a:t>“transferencias corrientes” y “gastos en personal”, </a:t>
            </a:r>
            <a:r>
              <a:rPr lang="es-CL" sz="1600" dirty="0"/>
              <a:t>con erogaciones de </a:t>
            </a:r>
            <a:r>
              <a:rPr lang="es-CL" sz="1600" b="1" dirty="0"/>
              <a:t>76,6% y 79,7% </a:t>
            </a:r>
            <a:r>
              <a:rPr lang="es-CL" sz="1600" dirty="0"/>
              <a:t>respectivamente.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En el caso de las </a:t>
            </a:r>
            <a:r>
              <a:rPr lang="es-CL" sz="1600" b="1" dirty="0"/>
              <a:t>transferencias corrientes </a:t>
            </a:r>
            <a:r>
              <a:rPr lang="es-CL" sz="1600" dirty="0"/>
              <a:t>el gasto se explica por las transferencias al gobierno central realizadas por la Subsecretaría de Servicios Sociales (programa Ingreso Ético Familiar y Sistema Chile Solidario) a través de las asignaciones 24.03.021 “Subsidio Empleo a la Mujer, Ley N°20.595 – SENCE” y 24.03.337 “Bonos Art. 2° Transitorio, Ley N°19.949” las que alcanzan una ejecución del 100% (representando a su vez el 36,9% del gasto total del subtítulo).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septiembre alcanzaron niveles de ejecución de 81,7%, 79,7% y 41,9% respectivamente, calculados respecto al presupuesto vigente.</a:t>
            </a:r>
            <a:endParaRPr lang="es-CL" sz="1600" b="1" i="1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El programa Ingreso Ético Familiar y Sistema Chile Solidario es el que presenta el mayor avance con un 81,7%, mientras que la Corporación Nacional de Desarrollo Indígena es la que presenta la ejecución menor con un 41,9%, explicado éste último por el bajo nivel de gasto de los subtítulos 24 transparencias corrientes y 33 transferencias de capital, que alcanzan gastos de 61,6 % y 27,9% respectivamente, representando a su vez al 84%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2331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676" y="44371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EAB3E11-6E4D-4CC2-9945-70BDE8BDA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35837"/>
              </p:ext>
            </p:extLst>
          </p:nvPr>
        </p:nvGraphicFramePr>
        <p:xfrm>
          <a:off x="413676" y="1791533"/>
          <a:ext cx="8211459" cy="264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3" imgW="8105879" imgH="2790720" progId="Excel.Sheet.12">
                  <p:embed/>
                </p:oleObj>
              </mc:Choice>
              <mc:Fallback>
                <p:oleObj name="Worksheet" r:id="rId3" imgW="8105879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676" y="1791533"/>
                        <a:ext cx="8211459" cy="264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044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5192BA-9F10-4210-A4DE-53928C03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82103"/>
            <a:ext cx="4085655" cy="25222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B97841-D89E-44A2-8F54-E8F07114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882103"/>
            <a:ext cx="4053137" cy="25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9761" y="426369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A905BD5-C61E-4DE6-A1F7-4243FD630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28804"/>
              </p:ext>
            </p:extLst>
          </p:nvPr>
        </p:nvGraphicFramePr>
        <p:xfrm>
          <a:off x="414336" y="1700808"/>
          <a:ext cx="8210799" cy="256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256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333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B639272-867D-411B-B08E-3F55005E9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27067"/>
              </p:ext>
            </p:extLst>
          </p:nvPr>
        </p:nvGraphicFramePr>
        <p:xfrm>
          <a:off x="414335" y="1772816"/>
          <a:ext cx="8210800" cy="453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Worksheet" r:id="rId3" imgW="8553489" imgH="4695840" progId="Excel.Sheet.12">
                  <p:embed/>
                </p:oleObj>
              </mc:Choice>
              <mc:Fallback>
                <p:oleObj name="Worksheet" r:id="rId3" imgW="8553489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800" cy="4537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034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19675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91ED8A0-CB4B-4E67-B7FE-D50A369C6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148282"/>
              </p:ext>
            </p:extLst>
          </p:nvPr>
        </p:nvGraphicFramePr>
        <p:xfrm>
          <a:off x="415227" y="1696233"/>
          <a:ext cx="82108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Worksheet" r:id="rId3" imgW="8553489" imgH="2409750" progId="Excel.Sheet.12">
                  <p:embed/>
                </p:oleObj>
              </mc:Choice>
              <mc:Fallback>
                <p:oleObj name="Worksheet" r:id="rId3" imgW="855348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27" y="1696233"/>
                        <a:ext cx="821080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11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1172</Words>
  <Application>Microsoft Office PowerPoint</Application>
  <PresentationFormat>Presentación en pantalla (4:3)</PresentationFormat>
  <Paragraphs>96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Septiembre de 2017 Partida 21: MINISTERIO DE DESARROLLO SOCIAL</vt:lpstr>
      <vt:lpstr>Ejecución Presupuestaria de Gastos Acumulada al mes de Septiembre de 2017  Ministerio de Desarrollo Social</vt:lpstr>
      <vt:lpstr>Ejecución Presupuestaria de Gastos Acumulada al mes de Septiembre de 2017  Ministerio de Desarrollo Social</vt:lpstr>
      <vt:lpstr>Ejecución Presupuestaria de Gastos Acumulada al mes de Septiembre de 2017  Ministerio de Desarrollo Social</vt:lpstr>
      <vt:lpstr>Ejecución Presupuestaria de Gastos Acumulada al mes de Septiembre de 2017  Ministerio de Desarrollo Social</vt:lpstr>
      <vt:lpstr>Ejecución Presupuestaria de Gastos Acumulada al mes de Septiembre de 2017  Ministerio de Desarrollo Social</vt:lpstr>
      <vt:lpstr>Ejecución Presupuestaria de Gastos Acumulada al mes de Septiembre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185</cp:revision>
  <cp:lastPrinted>2017-06-15T16:55:12Z</cp:lastPrinted>
  <dcterms:created xsi:type="dcterms:W3CDTF">2016-06-23T13:38:47Z</dcterms:created>
  <dcterms:modified xsi:type="dcterms:W3CDTF">2017-11-02T18:40:55Z</dcterms:modified>
</cp:coreProperties>
</file>