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Septiembre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septiembre ascendió a $2.446 millones, es decir, un 8,4% respecto de la ley inicial.  Con ello, la ejecución acumulada al tercer trimestre de 2017 ascendió a </a:t>
            </a:r>
            <a:r>
              <a:rPr lang="es-CL" sz="1600" b="1" dirty="0"/>
              <a:t>$25.534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87,9% </a:t>
            </a:r>
            <a:r>
              <a:rPr lang="es-CL" sz="1600" dirty="0"/>
              <a:t>del presupuesto inicial, siendo 12 puntos porcentuales superior respecto a igual periodo del año 2016.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62%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septiembre alcanzó un nivel de ejecución de </a:t>
            </a:r>
            <a:r>
              <a:rPr lang="es-CL" sz="1600" b="1" dirty="0"/>
              <a:t>67,2%.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del subtítulo </a:t>
            </a:r>
            <a:r>
              <a:rPr lang="es-CL" sz="1600" b="1" dirty="0"/>
              <a:t>bienes y servicios de consumo </a:t>
            </a:r>
            <a:r>
              <a:rPr lang="es-CL" sz="1600" dirty="0"/>
              <a:t>que alcanzó una erogación de </a:t>
            </a:r>
            <a:r>
              <a:rPr lang="es-CL" sz="1600" b="1" dirty="0"/>
              <a:t>49,3%</a:t>
            </a:r>
            <a:r>
              <a:rPr lang="es-CL" sz="1600" dirty="0"/>
              <a:t> y una participación dentro de la Secretaría del  21,5%.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87,6%</a:t>
            </a:r>
            <a:r>
              <a:rPr lang="es-CL" sz="1600" dirty="0"/>
              <a:t>, donde los niveles de gasto más bajos se registran en la asignación relativa al “Programa de Televisión Cultural y Educativa CNTV Infantil  (ex  </a:t>
            </a:r>
            <a:r>
              <a:rPr lang="es-CL" sz="1600" dirty="0" err="1"/>
              <a:t>Novasur</a:t>
            </a:r>
            <a:r>
              <a:rPr lang="es-CL" sz="1600" dirty="0"/>
              <a:t>)” que  presenta una erogación del 41,4%.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A nivel agregado, los subtítulos que presentan la mayor erogación, son </a:t>
            </a:r>
            <a:r>
              <a:rPr lang="es-CL" sz="1600" b="1" dirty="0"/>
              <a:t>servicio de la deuda, </a:t>
            </a:r>
            <a:r>
              <a:rPr lang="es-CL" sz="1600" dirty="0"/>
              <a:t>con un </a:t>
            </a:r>
            <a:r>
              <a:rPr lang="es-CL" sz="1600" b="1" dirty="0"/>
              <a:t>99%, transferencias corrientes</a:t>
            </a:r>
            <a:r>
              <a:rPr lang="es-CL" sz="1600" dirty="0"/>
              <a:t>, con un </a:t>
            </a:r>
            <a:r>
              <a:rPr lang="es-CL" sz="1600" b="1" dirty="0"/>
              <a:t>75,4% y gastos en personal, </a:t>
            </a:r>
            <a:r>
              <a:rPr lang="es-CL" sz="1600" dirty="0"/>
              <a:t>con desembolsos que alcanza un </a:t>
            </a:r>
            <a:r>
              <a:rPr lang="es-CL" sz="1600" b="1" dirty="0"/>
              <a:t>76,8%</a:t>
            </a:r>
            <a:r>
              <a:rPr lang="es-CL" sz="1600" dirty="0"/>
              <a:t>, que a su vez representa el 87,9% de los recursos ejecutados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20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C6F02069-D98E-479D-9928-6B80FA01BA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296627"/>
              </p:ext>
            </p:extLst>
          </p:nvPr>
        </p:nvGraphicFramePr>
        <p:xfrm>
          <a:off x="414337" y="1724100"/>
          <a:ext cx="8229601" cy="1796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24100"/>
                        <a:ext cx="8229601" cy="1796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1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F4410FA-E716-4F6A-84F9-C366C5EEB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133013"/>
            <a:ext cx="4114800" cy="23689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29AC6C6-5F69-4164-BAC1-9BC6BF90A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2" y="2133013"/>
            <a:ext cx="3998422" cy="236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9935" y="299760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D14EF79-AEA2-44AA-92B4-AEDF2A38B7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282030"/>
              </p:ext>
            </p:extLst>
          </p:nvPr>
        </p:nvGraphicFramePr>
        <p:xfrm>
          <a:off x="419124" y="1730779"/>
          <a:ext cx="8206011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9124" y="1730779"/>
                        <a:ext cx="8206011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462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EECB4E0-A7A6-41B4-B2BA-79FFDC805B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080713"/>
              </p:ext>
            </p:extLst>
          </p:nvPr>
        </p:nvGraphicFramePr>
        <p:xfrm>
          <a:off x="414336" y="1700808"/>
          <a:ext cx="8201488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Worksheet" r:id="rId3" imgW="8648576" imgH="5191020" progId="Excel.Sheet.12">
                  <p:embed/>
                </p:oleObj>
              </mc:Choice>
              <mc:Fallback>
                <p:oleObj name="Worksheet" r:id="rId3" imgW="8648576" imgH="51910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00808"/>
                        <a:ext cx="8201488" cy="4824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647" y="54666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23FC62D3-3BA0-4D15-9CF0-2C5518B597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975467"/>
              </p:ext>
            </p:extLst>
          </p:nvPr>
        </p:nvGraphicFramePr>
        <p:xfrm>
          <a:off x="430647" y="1700808"/>
          <a:ext cx="8185178" cy="3765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Worksheet" r:id="rId3" imgW="8648576" imgH="3895830" progId="Excel.Sheet.12">
                  <p:embed/>
                </p:oleObj>
              </mc:Choice>
              <mc:Fallback>
                <p:oleObj name="Worksheet" r:id="rId3" imgW="8648576" imgH="38958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647" y="1700808"/>
                        <a:ext cx="8185178" cy="3765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433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Septiembre de 2017 Partida 20: MINISTERIO SECRETARÍA GENERAL DE GOBIERNO</vt:lpstr>
      <vt:lpstr>Ejecución Presupuestaria de Gastos Acumulada al mes de Septiembre de 2017  Ministerio Secretaría General de Gobierno</vt:lpstr>
      <vt:lpstr>Ejecución Presupuestaria de Gastos Acumulada al mes de Septiembre de 2017  Ministerio Secretaría General de Gobierno</vt:lpstr>
      <vt:lpstr>Presentación de PowerPoint</vt:lpstr>
      <vt:lpstr>Ejecución Presupuestaria de Gastos Acumulada al mes de Septiembre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155</cp:revision>
  <cp:lastPrinted>2016-10-11T11:56:42Z</cp:lastPrinted>
  <dcterms:created xsi:type="dcterms:W3CDTF">2016-06-23T13:38:47Z</dcterms:created>
  <dcterms:modified xsi:type="dcterms:W3CDTF">2017-11-02T18:41:58Z</dcterms:modified>
</cp:coreProperties>
</file>