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Septiembre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19: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01317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04: Unidad Operativa de Control de Tránsito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6E145CF-1E80-483C-BBB7-7926264BE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37387"/>
              </p:ext>
            </p:extLst>
          </p:nvPr>
        </p:nvGraphicFramePr>
        <p:xfrm>
          <a:off x="414336" y="1656669"/>
          <a:ext cx="8210799" cy="335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6669"/>
                        <a:ext cx="8210799" cy="335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05: Fiscalización y Control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C8B3A7B-284D-439D-BD96-549D3D19F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38550"/>
              </p:ext>
            </p:extLst>
          </p:nvPr>
        </p:nvGraphicFramePr>
        <p:xfrm>
          <a:off x="428625" y="1700809"/>
          <a:ext cx="8187200" cy="3095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Worksheet" r:id="rId3" imgW="8725024" imgH="3362310" progId="Excel.Sheet.12">
                  <p:embed/>
                </p:oleObj>
              </mc:Choice>
              <mc:Fallback>
                <p:oleObj name="Worksheet" r:id="rId3" imgW="8725024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700809"/>
                        <a:ext cx="8187200" cy="3095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06: Subsidio Nacional al Transporte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B0DDCDA-A3BB-4E62-BA1A-FBA133270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767130"/>
              </p:ext>
            </p:extLst>
          </p:nvPr>
        </p:nvGraphicFramePr>
        <p:xfrm>
          <a:off x="428625" y="1700808"/>
          <a:ext cx="8196510" cy="474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Worksheet" r:id="rId3" imgW="8725024" imgH="5648400" progId="Excel.Sheet.12">
                  <p:embed/>
                </p:oleObj>
              </mc:Choice>
              <mc:Fallback>
                <p:oleObj name="Worksheet" r:id="rId3" imgW="8725024" imgH="5648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700808"/>
                        <a:ext cx="8196510" cy="474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4062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07: Programa de Desarrollo Logístico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0928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BCD96B3-7FCC-4BD1-AF54-CBA49DEBE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61661"/>
              </p:ext>
            </p:extLst>
          </p:nvPr>
        </p:nvGraphicFramePr>
        <p:xfrm>
          <a:off x="414336" y="1656669"/>
          <a:ext cx="8206192" cy="308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6669"/>
                        <a:ext cx="8206192" cy="3083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908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08: Programa de Vialidad y Transporte Urbano: SECTRA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4180" y="140631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D9AFBC4-4A13-416E-9342-616F521EB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906751"/>
              </p:ext>
            </p:extLst>
          </p:nvPr>
        </p:nvGraphicFramePr>
        <p:xfrm>
          <a:off x="414336" y="1861659"/>
          <a:ext cx="8199444" cy="29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61659"/>
                        <a:ext cx="8199444" cy="2935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379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02, Programa 01: Subsecretaría de Telecomunicaciones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03C05B0-2F47-4822-A422-FD1814327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840528"/>
              </p:ext>
            </p:extLst>
          </p:nvPr>
        </p:nvGraphicFramePr>
        <p:xfrm>
          <a:off x="414336" y="1656668"/>
          <a:ext cx="8210799" cy="448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Worksheet" r:id="rId3" imgW="8686935" imgH="5076810" progId="Excel.Sheet.12">
                  <p:embed/>
                </p:oleObj>
              </mc:Choice>
              <mc:Fallback>
                <p:oleObj name="Worksheet" r:id="rId3" imgW="8686935" imgH="5076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6668"/>
                        <a:ext cx="8210799" cy="4481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03, Programa 01: Junta de Aeronáutica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2963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686417C-7C4A-430C-8C24-DCC10ECB7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163645"/>
              </p:ext>
            </p:extLst>
          </p:nvPr>
        </p:nvGraphicFramePr>
        <p:xfrm>
          <a:off x="412963" y="1656669"/>
          <a:ext cx="8212172" cy="291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Worksheet" r:id="rId3" imgW="8401134" imgH="3171960" progId="Excel.Sheet.12">
                  <p:embed/>
                </p:oleObj>
              </mc:Choice>
              <mc:Fallback>
                <p:oleObj name="Worksheet" r:id="rId3" imgW="840113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963" y="1656669"/>
                        <a:ext cx="8212172" cy="291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2017 la Partida presenta un presupuesto aprobado de </a:t>
            </a:r>
            <a:r>
              <a:rPr lang="es-CL" sz="1600" b="1" dirty="0">
                <a:latin typeface="+mn-lt"/>
              </a:rPr>
              <a:t>$1.021.304 millones</a:t>
            </a:r>
            <a:r>
              <a:rPr lang="es-CL" sz="1600" dirty="0">
                <a:latin typeface="+mn-lt"/>
              </a:rPr>
              <a:t>, de los cuales un 79% se destina a transferencias corrientes y transferencias de capital, con una participación de un 64% y 15% respectivamente, recursos que al tercer trimestre de 2017 registraron erogaciones del 65,4% y 54,3% respectivamente sobre el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del mes de septiembre ascendió a </a:t>
            </a:r>
            <a:r>
              <a:rPr lang="es-CL" sz="1600" b="1" dirty="0">
                <a:latin typeface="+mn-lt"/>
              </a:rPr>
              <a:t>$131.622 millones</a:t>
            </a:r>
            <a:r>
              <a:rPr lang="es-CL" sz="1600" dirty="0">
                <a:latin typeface="+mn-lt"/>
              </a:rPr>
              <a:t>, es decir, un </a:t>
            </a:r>
            <a:r>
              <a:rPr lang="es-CL" sz="1600" b="1" dirty="0">
                <a:latin typeface="+mn-lt"/>
              </a:rPr>
              <a:t>12,9%</a:t>
            </a:r>
            <a:r>
              <a:rPr lang="es-CL" sz="1600" dirty="0">
                <a:latin typeface="+mn-lt"/>
              </a:rPr>
              <a:t> respecto de la ley inicial, superior en 5,7 punto porcentual al registrado en igual mes del año 2016.  Con ello, la ejecución acumulada </a:t>
            </a:r>
            <a:r>
              <a:rPr lang="es-CL" sz="1600" dirty="0"/>
              <a:t>a la fecha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$645.203 millones</a:t>
            </a:r>
            <a:r>
              <a:rPr lang="es-CL" sz="1600" dirty="0">
                <a:latin typeface="+mn-lt"/>
              </a:rPr>
              <a:t>, equivalente a un </a:t>
            </a:r>
            <a:r>
              <a:rPr lang="es-CL" sz="1600" b="1" dirty="0">
                <a:latin typeface="+mn-lt"/>
              </a:rPr>
              <a:t>62%</a:t>
            </a:r>
            <a:r>
              <a:rPr lang="es-CL" sz="1600" dirty="0">
                <a:latin typeface="+mn-lt"/>
              </a:rPr>
              <a:t> del presupuesto vigente y un </a:t>
            </a:r>
            <a:r>
              <a:rPr lang="es-CL" sz="1600" b="1" dirty="0">
                <a:latin typeface="+mn-lt"/>
              </a:rPr>
              <a:t>63,2%</a:t>
            </a:r>
            <a:r>
              <a:rPr lang="es-CL" sz="1600" dirty="0">
                <a:latin typeface="+mn-lt"/>
              </a:rPr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septiembre un aumento consolidado de </a:t>
            </a:r>
            <a:r>
              <a:rPr lang="es-CL" sz="1600" b="1" dirty="0"/>
              <a:t>$18.716 millones</a:t>
            </a:r>
            <a:r>
              <a:rPr lang="es-CL" sz="1600" dirty="0"/>
              <a:t>.  Destacando por su monto el incremento del subtítulo 34 “servicio de la deuda”, por un monto de $11.639 millones; seguida por el subtítulo 34 “transferencias corrientes”, con $5.213 millones; y, por el subtítulo 35 “saldo final de caja”, con $2.949 millones.  Asimismo, “iniciativas de inversión” presenta una disminución de $2.572 millones.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</a:t>
            </a:r>
            <a:r>
              <a:rPr lang="es-CL" sz="1600" b="1" dirty="0"/>
              <a:t>el 97%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Secretaría y Administración General de Transportes, </a:t>
            </a:r>
            <a:r>
              <a:rPr lang="es-CL" sz="1600" dirty="0"/>
              <a:t>destacando a su vez, la participación del </a:t>
            </a:r>
            <a:r>
              <a:rPr lang="es-CL" sz="1600" b="1" dirty="0"/>
              <a:t>Subsidio Nacional al Transporte Público</a:t>
            </a:r>
            <a:r>
              <a:rPr lang="es-CL" sz="1600" dirty="0"/>
              <a:t> que representan el 71% de la Partida, el que al tercer trimestre alcanzó una ejecución de </a:t>
            </a:r>
            <a:r>
              <a:rPr lang="es-CL" sz="1600" b="1" dirty="0"/>
              <a:t>67,3%</a:t>
            </a:r>
            <a:r>
              <a:rPr lang="es-CL" sz="1600" dirty="0"/>
              <a:t>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La </a:t>
            </a:r>
            <a:r>
              <a:rPr lang="es-CL" sz="1600" b="1" dirty="0"/>
              <a:t>Secretaría y Administración General de Transportes </a:t>
            </a:r>
            <a:r>
              <a:rPr lang="es-CL" sz="1600" dirty="0"/>
              <a:t>es la que presenta el </a:t>
            </a:r>
            <a:r>
              <a:rPr lang="es-CL" sz="1600" b="1" dirty="0"/>
              <a:t>mayor avance con un 74,2%</a:t>
            </a:r>
            <a:r>
              <a:rPr lang="es-CL" sz="1600" dirty="0"/>
              <a:t>, explicado por el nivel de ejecución de gasto en personal que asciende al 76,7%.  Mientras que el Programa </a:t>
            </a:r>
            <a:r>
              <a:rPr lang="es-CL" sz="1600" b="1" dirty="0"/>
              <a:t>Transantiago </a:t>
            </a:r>
            <a:r>
              <a:rPr lang="es-CL" sz="1600" dirty="0"/>
              <a:t>es el que presenta la </a:t>
            </a:r>
            <a:r>
              <a:rPr lang="es-CL" sz="1600" b="1" dirty="0"/>
              <a:t>ejecución menor con un 38,5%</a:t>
            </a:r>
            <a:r>
              <a:rPr lang="es-CL" sz="1600" dirty="0"/>
              <a:t>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Finalmente, se registró una sobre-ejecución de </a:t>
            </a:r>
            <a:r>
              <a:rPr lang="es-CL" sz="1600" b="1" dirty="0"/>
              <a:t>$2.211 millones, </a:t>
            </a:r>
            <a:r>
              <a:rPr lang="es-CL" sz="1600" dirty="0"/>
              <a:t>en el subtítulo 34 Servicio de la Deuda, específicamente en las asignación Deuda Flotante, recursos que a la fecha no presentan los decretos presupuestarios respectivos.  De dicha situación, la más relevante se registra en la Subsecretaría de Telecomunicaciones que dispone gastos por $2.246 millones sin decreto.</a:t>
            </a:r>
            <a:endParaRPr lang="es-CL" sz="1600" b="1" u="sng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4937" y="414921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04937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BB0E27F-7F9A-4F87-8A36-EAA426440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28136"/>
              </p:ext>
            </p:extLst>
          </p:nvPr>
        </p:nvGraphicFramePr>
        <p:xfrm>
          <a:off x="404937" y="1656669"/>
          <a:ext cx="8210798" cy="24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Worksheet" r:id="rId3" imgW="8315232" imgH="2600370" progId="Excel.Sheet.12">
                  <p:embed/>
                </p:oleObj>
              </mc:Choice>
              <mc:Fallback>
                <p:oleObj name="Worksheet" r:id="rId3" imgW="8315232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7" y="1656669"/>
                        <a:ext cx="8210798" cy="249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39FAFA-5E48-40FC-BA32-0048631AF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12" y="1998769"/>
            <a:ext cx="4085658" cy="2510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1C1DD3-7E13-4060-A372-BB186BF56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98769"/>
            <a:ext cx="3981128" cy="25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19,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5" y="436510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148D50D-57DB-477E-B7FA-669A3D840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944559"/>
              </p:ext>
            </p:extLst>
          </p:nvPr>
        </p:nvGraphicFramePr>
        <p:xfrm>
          <a:off x="414335" y="1652092"/>
          <a:ext cx="8201489" cy="271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Worksheet" r:id="rId4" imgW="10344201" imgH="2600370" progId="Excel.Sheet.12">
                  <p:embed/>
                </p:oleObj>
              </mc:Choice>
              <mc:Fallback>
                <p:oleObj name="Worksheet" r:id="rId4" imgW="10344201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652092"/>
                        <a:ext cx="8201489" cy="271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625" y="558924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00188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01: Secretaría y Administración General de Transporte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29AB69D-EE7E-4E1E-8558-3EDB0F21B4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230231"/>
              </p:ext>
            </p:extLst>
          </p:nvPr>
        </p:nvGraphicFramePr>
        <p:xfrm>
          <a:off x="414336" y="1916832"/>
          <a:ext cx="8201488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01488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085184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02: Empresa de los Ferrocarriles del Estado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347F4F4-7A24-43BD-A064-B30DDFC47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244565"/>
              </p:ext>
            </p:extLst>
          </p:nvPr>
        </p:nvGraphicFramePr>
        <p:xfrm>
          <a:off x="395536" y="1652093"/>
          <a:ext cx="8229599" cy="343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52093"/>
                        <a:ext cx="8229599" cy="3433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03: Transantiago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2742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9FB23F2-2676-4FEA-BCD8-2942C0A46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865300"/>
              </p:ext>
            </p:extLst>
          </p:nvPr>
        </p:nvGraphicFramePr>
        <p:xfrm>
          <a:off x="395534" y="1729617"/>
          <a:ext cx="8229601" cy="335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4" y="1729617"/>
                        <a:ext cx="8229601" cy="3355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864</Words>
  <Application>Microsoft Office PowerPoint</Application>
  <PresentationFormat>Presentación en pantalla (4:3)</PresentationFormat>
  <Paragraphs>69</Paragraphs>
  <Slides>16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Septiembre de 2017 Partida 19: MINISTERIO DE TRANSPORTES Y TELECOMUNICACIONES</vt:lpstr>
      <vt:lpstr>Ejecución Presupuestaria de Gastos Acumulada al Mes de Septiembre de 2017  Ministerio de Transportes y Telecomunicaciones</vt:lpstr>
      <vt:lpstr>Ejecución Presupuestaria de Gastos Acumulada al Mes de Septiembre de 2017  Ministerio de Transportes y Telecomunicaciones</vt:lpstr>
      <vt:lpstr>Ejecución Presupuestaria de Gastos Acumulada al Mes de Septiembre de 2017  Ministerio de Transportes y Telecomunicaciones</vt:lpstr>
      <vt:lpstr>Ejecución Presupuestaria de Gastos Acumulada al Mes de Septiembre de 2017  Ministerio de Transportes y Telecomunicaciones</vt:lpstr>
      <vt:lpstr>Ejecución Presupuestaria de Gastos Acumulada al mes de Septiembre de 2017  Partida 19,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180</cp:revision>
  <cp:lastPrinted>2017-10-03T19:07:15Z</cp:lastPrinted>
  <dcterms:created xsi:type="dcterms:W3CDTF">2016-06-23T13:38:47Z</dcterms:created>
  <dcterms:modified xsi:type="dcterms:W3CDTF">2017-11-02T18:43:34Z</dcterms:modified>
</cp:coreProperties>
</file>