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307" r:id="rId5"/>
    <p:sldId id="264" r:id="rId6"/>
    <p:sldId id="263" r:id="rId7"/>
    <p:sldId id="302" r:id="rId8"/>
    <p:sldId id="303" r:id="rId9"/>
    <p:sldId id="299" r:id="rId10"/>
    <p:sldId id="300" r:id="rId11"/>
    <p:sldId id="301" r:id="rId12"/>
    <p:sldId id="304" r:id="rId13"/>
    <p:sldId id="305" r:id="rId14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SEPTIEMBRE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MINERIA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02:RED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NACIONAL DE VIGILANCIA VOLCÁNICA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360613"/>
            <a:ext cx="8076272" cy="3372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3608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03: PLAN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NACIONAL DE GEOLOGÍA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1326"/>
            <a:ext cx="8229600" cy="4274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1916832"/>
            <a:ext cx="7543800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3608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04:  PROGRAMA DE SEGURIDAD MINERA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1326"/>
            <a:ext cx="8229600" cy="4274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2436813"/>
            <a:ext cx="7429500" cy="3368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909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M$71.716.281, distribuido en 60% para Transferencias corrientes, 28% </a:t>
            </a:r>
            <a:r>
              <a:rPr lang="es-CL" sz="1600" dirty="0"/>
              <a:t>se destinado a Gastos en Personal; </a:t>
            </a:r>
            <a:r>
              <a:rPr lang="es-CL" sz="1600" dirty="0" smtClean="0"/>
              <a:t> 22% </a:t>
            </a:r>
            <a:r>
              <a:rPr lang="es-CL" sz="1600" dirty="0"/>
              <a:t>a Gasto en Bienes y </a:t>
            </a:r>
            <a:r>
              <a:rPr lang="es-CL" sz="1600" dirty="0" smtClean="0"/>
              <a:t>Servicios,  y 2% para adquisición de Activos no financieros.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septiembre </a:t>
            </a:r>
            <a:r>
              <a:rPr lang="es-CL" sz="1600" dirty="0" smtClean="0"/>
              <a:t>2017 un </a:t>
            </a:r>
            <a:r>
              <a:rPr lang="es-CL" sz="1600" dirty="0" smtClean="0"/>
              <a:t>52% </a:t>
            </a:r>
            <a:r>
              <a:rPr lang="es-CL" sz="1600" dirty="0" smtClean="0"/>
              <a:t>de ejecución del presupuesto inicial y  </a:t>
            </a:r>
            <a:r>
              <a:rPr lang="es-CL" sz="1600" dirty="0" smtClean="0"/>
              <a:t>49,9</a:t>
            </a:r>
            <a:r>
              <a:rPr lang="es-CL" sz="1600" dirty="0" smtClean="0"/>
              <a:t>% </a:t>
            </a:r>
            <a:r>
              <a:rPr lang="es-CL" sz="1600" dirty="0" smtClean="0"/>
              <a:t>del presupuesto vigente. El presupuesto vigente aumentó en  M$2.938.047, equivalente a un 4,1% del presupuesto inicial.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62%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septiembre </a:t>
            </a:r>
            <a:r>
              <a:rPr lang="es-CL" sz="1600" dirty="0" smtClean="0"/>
              <a:t>2017, </a:t>
            </a:r>
            <a:r>
              <a:rPr lang="es-CL" sz="1600" dirty="0"/>
              <a:t>el Plan Nacional de Geología </a:t>
            </a:r>
            <a:r>
              <a:rPr lang="es-CL" sz="1600" dirty="0" smtClean="0"/>
              <a:t>logró un </a:t>
            </a:r>
            <a:r>
              <a:rPr lang="es-CL" sz="1600" dirty="0" smtClean="0"/>
              <a:t>76,9%; </a:t>
            </a:r>
            <a:r>
              <a:rPr lang="es-CL" sz="1600" dirty="0" smtClean="0"/>
              <a:t>seguido por </a:t>
            </a:r>
            <a:r>
              <a:rPr lang="es-CL" sz="1600" dirty="0"/>
              <a:t>Programa de Seguridad Minera llegó </a:t>
            </a:r>
            <a:r>
              <a:rPr lang="es-CL" sz="1600" dirty="0" smtClean="0"/>
              <a:t>a un </a:t>
            </a:r>
            <a:r>
              <a:rPr lang="es-CL" sz="1600" dirty="0" smtClean="0"/>
              <a:t>76,7%; </a:t>
            </a:r>
            <a:r>
              <a:rPr lang="es-CL" sz="1600" dirty="0" smtClean="0"/>
              <a:t>y COCHILCO con </a:t>
            </a:r>
            <a:r>
              <a:rPr lang="es-CL" sz="1600" dirty="0" smtClean="0"/>
              <a:t>70,3% </a:t>
            </a:r>
            <a:r>
              <a:rPr lang="es-CL" sz="1600" dirty="0" smtClean="0"/>
              <a:t>de ejecución de los correspondientes presupuestos vigentes. La menor tasa correspondió a Fomento a la Pequeña Minería con 24,1% de ejecución.</a:t>
            </a:r>
          </a:p>
          <a:p>
            <a:pPr algn="just"/>
            <a:r>
              <a:rPr lang="es-CL" sz="1600" dirty="0" smtClean="0"/>
              <a:t> En </a:t>
            </a:r>
            <a:r>
              <a:rPr lang="es-CL" sz="1600" dirty="0" smtClean="0"/>
              <a:t>cuanto a la comparación con la ejecución observada en 2016, se observa una menor tasa de gastos en 2017, que se intensifica a partir de marzo 2017, así en 2016 la tasa promedio de ejecución mensual fue de 8,6% y en 2017 sólo llega al </a:t>
            </a:r>
            <a:r>
              <a:rPr lang="es-CL" sz="1600" dirty="0" smtClean="0"/>
              <a:t>5,8%. </a:t>
            </a:r>
            <a:r>
              <a:rPr lang="es-CL" sz="1600" dirty="0" smtClean="0"/>
              <a:t>Asimismo, a </a:t>
            </a:r>
            <a:r>
              <a:rPr lang="es-CL" sz="1600" dirty="0" smtClean="0"/>
              <a:t>septiembre </a:t>
            </a:r>
            <a:r>
              <a:rPr lang="es-CL" sz="1600" dirty="0" smtClean="0"/>
              <a:t>2016 la tasa de gasto acumulado fue de </a:t>
            </a:r>
            <a:r>
              <a:rPr lang="es-CL" sz="1600" dirty="0" smtClean="0"/>
              <a:t>73% </a:t>
            </a:r>
            <a:r>
              <a:rPr lang="es-CL" sz="1600" dirty="0" smtClean="0"/>
              <a:t>y en 2017 sólo a </a:t>
            </a:r>
            <a:r>
              <a:rPr lang="es-CL" sz="1600" dirty="0" smtClean="0"/>
              <a:t>50%, </a:t>
            </a:r>
            <a:r>
              <a:rPr lang="es-CL" sz="1600" dirty="0" smtClean="0"/>
              <a:t>teniendo en consideración que el presupuesto 2017 es un 55% menor en términos nominales que el presupuesto 2016.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410181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2016-SEPTIEMBRE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600" dirty="0">
              <a:solidFill>
                <a:srgbClr val="FF0000"/>
              </a:solidFill>
            </a:endParaRPr>
          </a:p>
          <a:p>
            <a:pPr algn="just"/>
            <a:r>
              <a:rPr lang="es-CL" sz="1600" dirty="0" smtClean="0"/>
              <a:t> </a:t>
            </a:r>
            <a:endParaRPr lang="es-CL" sz="16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07726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5887616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8 Marcador de texto"/>
          <p:cNvSpPr txBox="1">
            <a:spLocks/>
          </p:cNvSpPr>
          <p:nvPr/>
        </p:nvSpPr>
        <p:spPr>
          <a:xfrm>
            <a:off x="4678735" y="1495318"/>
            <a:ext cx="4041775" cy="4320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400" b="1" dirty="0" smtClean="0"/>
              <a:t>Porcentaje de ejecución acumulada  respecto al presupuesto vigente, enero-SEPTIEMBRE años 2016-2017</a:t>
            </a:r>
            <a:endParaRPr lang="es-CL" sz="1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55" y="2276872"/>
            <a:ext cx="3977245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3" y="2276872"/>
            <a:ext cx="3827801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143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2452688"/>
            <a:ext cx="7962900" cy="2920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SEPTIEMBRE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1772817"/>
            <a:ext cx="7696200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29078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01:SECRETARÍA Y ADMINISTRACIÓN GENERAL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83357"/>
            <a:ext cx="7860248" cy="2014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1717674"/>
            <a:ext cx="7323137" cy="430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29078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02: FOMENTO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LA PEQUEÑA Y MEDIANA MINERÍA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319361"/>
            <a:ext cx="7860248" cy="2374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1984374"/>
            <a:ext cx="7704856" cy="3964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COCHILCO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2235200"/>
            <a:ext cx="7932256" cy="3426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01:SERVICIO NACIONAL DE GEOLOGÍA Y MINERÍA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7848871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1948</TotalTime>
  <Words>561</Words>
  <Application>Microsoft Office PowerPoint</Application>
  <PresentationFormat>Presentación en pantalla (4:3)</PresentationFormat>
  <Paragraphs>52</Paragraphs>
  <Slides>12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1_Tema de Office</vt:lpstr>
      <vt:lpstr>Tema de Office</vt:lpstr>
      <vt:lpstr>Imagen de mapa de bits</vt:lpstr>
      <vt:lpstr>EJECUCIÓN PRESUPUESTARIA DE GASTOS ACUMULADA SEPTIEMBRE 2017 PARTIDA 17: MINISTERIO DE MINERIA</vt:lpstr>
      <vt:lpstr>EJECUCIÓN PRESUPUESTARIA DE GASTOS ACUMULADA A SEPTIEMBRE DE 2017  PARTIDA 17 MINISTERIO DE MINERIA</vt:lpstr>
      <vt:lpstr>Ejecución Presupuestaria de Gastos Acumulada a SEPTIEMBRE 2016-SEPTIEMBRE 2017  PARTIDA 17 MINISTERIO DE MINERIA</vt:lpstr>
      <vt:lpstr>EJECUCIÓN PRESUPUESTARIA DE GASTOS ACUMULADA A SEPTIEMBRE 2017  PARTIDA 17 MINISTERIO DE MINERIA</vt:lpstr>
      <vt:lpstr>EJECUCIÓN PRESUPUESTARIA DE GASTOS ACUMULADA A SEPTIEMBRE 2017  PARTIDA 17 MINISTERIO DE MINERIA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142</cp:revision>
  <cp:lastPrinted>2016-07-14T20:27:16Z</cp:lastPrinted>
  <dcterms:created xsi:type="dcterms:W3CDTF">2016-06-23T13:38:47Z</dcterms:created>
  <dcterms:modified xsi:type="dcterms:W3CDTF">2017-12-15T15:03:26Z</dcterms:modified>
</cp:coreProperties>
</file>