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  <p:sldMasterId id="2147483684" r:id="rId3"/>
    <p:sldMasterId id="2147483696" r:id="rId4"/>
    <p:sldMasterId id="2147483708" r:id="rId5"/>
    <p:sldMasterId id="2147483720" r:id="rId6"/>
    <p:sldMasterId id="2147483744" r:id="rId7"/>
    <p:sldMasterId id="2147483756" r:id="rId8"/>
    <p:sldMasterId id="2147483768" r:id="rId9"/>
    <p:sldMasterId id="2147483780" r:id="rId10"/>
    <p:sldMasterId id="2147483792" r:id="rId11"/>
    <p:sldMasterId id="2147483816" r:id="rId12"/>
    <p:sldMasterId id="2147483828" r:id="rId13"/>
  </p:sldMasterIdLst>
  <p:notesMasterIdLst>
    <p:notesMasterId r:id="rId42"/>
  </p:notesMasterIdLst>
  <p:handoutMasterIdLst>
    <p:handoutMasterId r:id="rId43"/>
  </p:handoutMasterIdLst>
  <p:sldIdLst>
    <p:sldId id="256" r:id="rId14"/>
    <p:sldId id="298" r:id="rId15"/>
    <p:sldId id="299" r:id="rId16"/>
    <p:sldId id="322" r:id="rId17"/>
    <p:sldId id="325" r:id="rId18"/>
    <p:sldId id="264" r:id="rId19"/>
    <p:sldId id="263" r:id="rId20"/>
    <p:sldId id="301" r:id="rId21"/>
    <p:sldId id="321" r:id="rId22"/>
    <p:sldId id="265" r:id="rId23"/>
    <p:sldId id="302" r:id="rId24"/>
    <p:sldId id="303" r:id="rId25"/>
    <p:sldId id="304" r:id="rId26"/>
    <p:sldId id="305" r:id="rId27"/>
    <p:sldId id="306" r:id="rId28"/>
    <p:sldId id="307" r:id="rId29"/>
    <p:sldId id="308" r:id="rId30"/>
    <p:sldId id="310" r:id="rId31"/>
    <p:sldId id="311" r:id="rId32"/>
    <p:sldId id="312" r:id="rId33"/>
    <p:sldId id="313" r:id="rId34"/>
    <p:sldId id="314" r:id="rId35"/>
    <p:sldId id="315" r:id="rId36"/>
    <p:sldId id="323" r:id="rId37"/>
    <p:sldId id="324" r:id="rId38"/>
    <p:sldId id="317" r:id="rId39"/>
    <p:sldId id="319" r:id="rId40"/>
    <p:sldId id="318" r:id="rId41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010" y="-4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theme" Target="theme/theme1.xml"/><Relationship Id="rId20" Type="http://schemas.openxmlformats.org/officeDocument/2006/relationships/slide" Target="slides/slide7.xml"/><Relationship Id="rId41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03-11-2017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03-11-2017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>
                <a:solidFill>
                  <a:prstClr val="black"/>
                </a:solidFill>
              </a:rPr>
              <a:pPr/>
              <a:t>8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>
                <a:solidFill>
                  <a:prstClr val="black"/>
                </a:solidFill>
              </a:rPr>
              <a:pPr/>
              <a:t>9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03-11-2017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03-11-2017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024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519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072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7159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98526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78946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13325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3285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35653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282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03-11-2017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4564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356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176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254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0921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50820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00557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06313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62411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080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03-11-2017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7885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50782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247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256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965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19408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2111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48652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81406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369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03-11-2017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36922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75854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76187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12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589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824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26937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5166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18263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495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03-11-2017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20580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13488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26507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607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03-11-2017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03-11-2017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03-11-2017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03-11-2017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03-11-2017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03-11-2017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03-11-2017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03-11-2017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03-11-2017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238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356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01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5558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0548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2662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48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03-11-2017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6509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3540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6410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791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678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590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336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6552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0367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942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03-11-2017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4962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7375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1206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3507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0849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336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229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620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1828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547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03-11-2017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930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181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0379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6652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6718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6866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634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969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877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882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03-11-2017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6980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72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6192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50289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6955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0691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7833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22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034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78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03-11-2017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1275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40565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75934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2323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71397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9023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45247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84951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244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804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03-11-2017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666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27074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90265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62124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47390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57716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66122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94648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14853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421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03-11-2017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868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983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22504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29178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25068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9947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46621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98730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7292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758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vmlDrawing" Target="../drawings/vmlDrawing10.v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oleObject" Target="../embeddings/oleObject10.bin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vmlDrawing" Target="../drawings/vmlDrawing11.v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oleObject" Target="../embeddings/oleObject11.bin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vmlDrawing" Target="../drawings/vmlDrawing12.v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oleObject" Target="../embeddings/oleObject12.bin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vmlDrawing" Target="../drawings/vmlDrawing13.v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oleObject" Target="../embeddings/oleObject13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vmlDrawing" Target="../drawings/vmlDrawing3.v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oleObject" Target="../embeddings/oleObject3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vmlDrawing" Target="../drawings/vmlDrawing4.v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oleObject" Target="../embeddings/oleObject4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vmlDrawing" Target="../drawings/vmlDrawing5.v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oleObject" Target="../embeddings/oleObject5.bin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vmlDrawing" Target="../drawings/vmlDrawing6.v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oleObject" Target="../embeddings/oleObject6.bin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vmlDrawing" Target="../drawings/vmlDrawing7.v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oleObject" Target="../embeddings/oleObject7.bin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vmlDrawing" Target="../drawings/vmlDrawing8.v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oleObject" Target="../embeddings/oleObject8.bin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vmlDrawing" Target="../drawings/vmlDrawing9.v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oleObject" Target="../embeddings/oleObject9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03-11-2017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3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513153545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6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37933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7554154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20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88351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551663521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8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3977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397596757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5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38423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03-11-2017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59655732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6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1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291668187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8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7448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100474381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2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77326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305674166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8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16449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108030463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9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91112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0455121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7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95417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045303444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8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42328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482210011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72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3050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4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5.xls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6.xls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7.xls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8.xls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9.xls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0.xls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1.xls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1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2.xls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3.xls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4.xls"/><Relationship Id="rId2" Type="http://schemas.openxmlformats.org/officeDocument/2006/relationships/slideLayout" Target="../slideLayouts/slideLayout90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1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5.xls"/><Relationship Id="rId2" Type="http://schemas.openxmlformats.org/officeDocument/2006/relationships/slideLayout" Target="../slideLayouts/slideLayout101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1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6.xls"/><Relationship Id="rId2" Type="http://schemas.openxmlformats.org/officeDocument/2006/relationships/slideLayout" Target="../slideLayouts/slideLayout101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1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7.xls"/><Relationship Id="rId2" Type="http://schemas.openxmlformats.org/officeDocument/2006/relationships/slideLayout" Target="../slideLayouts/slideLayout112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2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8.xls"/><Relationship Id="rId2" Type="http://schemas.openxmlformats.org/officeDocument/2006/relationships/slideLayout" Target="../slideLayouts/slideLayout112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2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9.xls"/><Relationship Id="rId2" Type="http://schemas.openxmlformats.org/officeDocument/2006/relationships/slideLayout" Target="../slideLayouts/slideLayout112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2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20.xls"/><Relationship Id="rId2" Type="http://schemas.openxmlformats.org/officeDocument/2006/relationships/slideLayout" Target="../slideLayouts/slideLayout123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2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21.xls"/><Relationship Id="rId2" Type="http://schemas.openxmlformats.org/officeDocument/2006/relationships/slideLayout" Target="../slideLayouts/slideLayout123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24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22.xls"/><Relationship Id="rId2" Type="http://schemas.openxmlformats.org/officeDocument/2006/relationships/slideLayout" Target="../slideLayouts/slideLayout134.xml"/><Relationship Id="rId1" Type="http://schemas.openxmlformats.org/officeDocument/2006/relationships/vmlDrawing" Target="../drawings/vmlDrawing36.vml"/><Relationship Id="rId4" Type="http://schemas.openxmlformats.org/officeDocument/2006/relationships/image" Target="../media/image2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5.emf"/><Relationship Id="rId4" Type="http://schemas.openxmlformats.org/officeDocument/2006/relationships/oleObject" Target="../embeddings/Hoja_de_c_lculo_de_Microsoft_Excel_97-20032.xls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6.emf"/><Relationship Id="rId4" Type="http://schemas.openxmlformats.org/officeDocument/2006/relationships/oleObject" Target="../embeddings/Hoja_de_c_lculo_de_Microsoft_Excel_97-20033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400" b="1" dirty="0" smtClean="0">
                <a:latin typeface="+mn-lt"/>
              </a:rPr>
              <a:t>EJECUCIÓN PRESUPUESTARIA DE GASTOS ACUMULADA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AL MES DE </a:t>
            </a:r>
            <a:r>
              <a:rPr lang="es-CL" sz="2400" b="1" dirty="0" smtClean="0">
                <a:latin typeface="+mn-lt"/>
              </a:rPr>
              <a:t>SEPTIEMBRE </a:t>
            </a:r>
            <a:r>
              <a:rPr lang="es-CL" sz="2400" b="1" dirty="0" smtClean="0">
                <a:latin typeface="+mn-lt"/>
              </a:rPr>
              <a:t>DE 2017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PARTIDA 16: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MINISTERIO DE SALUD</a:t>
            </a:r>
            <a:endParaRPr lang="es-CL" sz="24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</a:t>
            </a:r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noviembre de </a:t>
            </a:r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1844875" y="1064930"/>
            <a:ext cx="3771241" cy="349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12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12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12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12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24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421450"/>
              </p:ext>
            </p:extLst>
          </p:nvPr>
        </p:nvGraphicFramePr>
        <p:xfrm>
          <a:off x="410078" y="836712"/>
          <a:ext cx="1209594" cy="89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5" name="Imagen de mapa de bits" r:id="rId3" imgW="743054" imgH="523810" progId="PBrush">
                  <p:embed/>
                </p:oleObj>
              </mc:Choice>
              <mc:Fallback>
                <p:oleObj name="Imagen de mapa de bits" r:id="rId3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78" y="836712"/>
                        <a:ext cx="1209594" cy="893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/>
        </p:nvSpPr>
        <p:spPr>
          <a:xfrm>
            <a:off x="1547664" y="992922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4000" b="1" kern="1200" dirty="0" smtClean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600" b="1" kern="1200" dirty="0" smtClean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400" dirty="0" smtClean="0"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16, Capítulo 02,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 01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: Fondo Nacional de Salud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1734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7" y="6376243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8924529"/>
              </p:ext>
            </p:extLst>
          </p:nvPr>
        </p:nvGraphicFramePr>
        <p:xfrm>
          <a:off x="414337" y="1559237"/>
          <a:ext cx="8201487" cy="467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40" name="Hoja de cálculo" r:id="rId3" imgW="7591357" imgH="5962740" progId="Excel.Sheet.8">
                  <p:embed/>
                </p:oleObj>
              </mc:Choice>
              <mc:Fallback>
                <p:oleObj name="Hoja de cálculo" r:id="rId3" imgW="7591357" imgH="59627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7" y="1559237"/>
                        <a:ext cx="8201487" cy="4678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02,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02: Programa de Atención Primaria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5656163"/>
            <a:ext cx="828975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6911310"/>
              </p:ext>
            </p:extLst>
          </p:nvPr>
        </p:nvGraphicFramePr>
        <p:xfrm>
          <a:off x="314325" y="1831057"/>
          <a:ext cx="8515350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50" name="Hoja de cálculo" r:id="rId3" imgW="8515485" imgH="3686175" progId="Excel.Sheet.8">
                  <p:embed/>
                </p:oleObj>
              </mc:Choice>
              <mc:Fallback>
                <p:oleObj name="Hoja de cálculo" r:id="rId3" imgW="8515485" imgH="36861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4325" y="1831057"/>
                        <a:ext cx="8515350" cy="368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307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02,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02: Programa de Atención Primaria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4864075"/>
            <a:ext cx="8308466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0143671"/>
              </p:ext>
            </p:extLst>
          </p:nvPr>
        </p:nvGraphicFramePr>
        <p:xfrm>
          <a:off x="414336" y="1820019"/>
          <a:ext cx="8210800" cy="290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65" name="Hoja de cálculo" r:id="rId3" imgW="8515485" imgH="2905215" progId="Excel.Sheet.8">
                  <p:embed/>
                </p:oleObj>
              </mc:Choice>
              <mc:Fallback>
                <p:oleObj name="Hoja de cálculo" r:id="rId3" imgW="8515485" imgH="29052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820019"/>
                        <a:ext cx="8210800" cy="290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268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02,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03: Programa de Prestaciones Valoradas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7" y="5512147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4089171"/>
              </p:ext>
            </p:extLst>
          </p:nvPr>
        </p:nvGraphicFramePr>
        <p:xfrm>
          <a:off x="414337" y="1687041"/>
          <a:ext cx="8210798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90" name="Hoja de cálculo" r:id="rId3" imgW="7572443" imgH="3686175" progId="Excel.Sheet.8">
                  <p:embed/>
                </p:oleObj>
              </mc:Choice>
              <mc:Fallback>
                <p:oleObj name="Hoja de cálculo" r:id="rId3" imgW="7572443" imgH="36861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7" y="1687041"/>
                        <a:ext cx="8210798" cy="368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099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02,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03: Programa de Prestaciones Valoradas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61838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61838" y="6376243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3225517"/>
              </p:ext>
            </p:extLst>
          </p:nvPr>
        </p:nvGraphicFramePr>
        <p:xfrm>
          <a:off x="414336" y="1638997"/>
          <a:ext cx="8210799" cy="4598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14" name="Hoja de cálculo" r:id="rId3" imgW="7572443" imgH="5343525" progId="Excel.Sheet.8">
                  <p:embed/>
                </p:oleObj>
              </mc:Choice>
              <mc:Fallback>
                <p:oleObj name="Hoja de cálculo" r:id="rId3" imgW="7572443" imgH="53435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638997"/>
                        <a:ext cx="8210799" cy="45983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480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02,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04: Programa de Prestaciones Institucionales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5512147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73108"/>
              </p:ext>
            </p:extLst>
          </p:nvPr>
        </p:nvGraphicFramePr>
        <p:xfrm>
          <a:off x="414336" y="1767433"/>
          <a:ext cx="8210799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38" name="Hoja de cálculo" r:id="rId3" imgW="7743757" imgH="3533865" progId="Excel.Sheet.8">
                  <p:embed/>
                </p:oleObj>
              </mc:Choice>
              <mc:Fallback>
                <p:oleObj name="Hoja de cálculo" r:id="rId3" imgW="7743757" imgH="35338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67433"/>
                        <a:ext cx="8210799" cy="353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332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02,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04: Programa de Prestaciones Institucionales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4935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04935" y="5872187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1055631"/>
              </p:ext>
            </p:extLst>
          </p:nvPr>
        </p:nvGraphicFramePr>
        <p:xfrm>
          <a:off x="414336" y="1761331"/>
          <a:ext cx="8210799" cy="397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64" name="Hoja de cálculo" r:id="rId3" imgW="7743757" imgH="3971925" progId="Excel.Sheet.8">
                  <p:embed/>
                </p:oleObj>
              </mc:Choice>
              <mc:Fallback>
                <p:oleObj name="Hoja de cálculo" r:id="rId3" imgW="7743757" imgH="39719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61331"/>
                        <a:ext cx="8210799" cy="3971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404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Instituto de Salud pública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69591" y="6016203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8131906"/>
              </p:ext>
            </p:extLst>
          </p:nvPr>
        </p:nvGraphicFramePr>
        <p:xfrm>
          <a:off x="414336" y="1824955"/>
          <a:ext cx="8201488" cy="412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2" name="Hoja de cálculo" r:id="rId3" imgW="7819957" imgH="4124235" progId="Excel.Sheet.8">
                  <p:embed/>
                </p:oleObj>
              </mc:Choice>
              <mc:Fallback>
                <p:oleObj name="Hoja de cálculo" r:id="rId3" imgW="7819957" imgH="41242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824955"/>
                        <a:ext cx="8201488" cy="4124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137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05,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Central Nacional de Abastecimiento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4864075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7263762"/>
              </p:ext>
            </p:extLst>
          </p:nvPr>
        </p:nvGraphicFramePr>
        <p:xfrm>
          <a:off x="414336" y="1800969"/>
          <a:ext cx="8210799" cy="292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0" name="Hoja de cálculo" r:id="rId3" imgW="7743757" imgH="2924085" progId="Excel.Sheet.8">
                  <p:embed/>
                </p:oleObj>
              </mc:Choice>
              <mc:Fallback>
                <p:oleObj name="Hoja de cálculo" r:id="rId3" imgW="7743757" imgH="29240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800969"/>
                        <a:ext cx="8210799" cy="292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822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09,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Subsecretaría de Salud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6088211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5403936"/>
              </p:ext>
            </p:extLst>
          </p:nvPr>
        </p:nvGraphicFramePr>
        <p:xfrm>
          <a:off x="414336" y="1805905"/>
          <a:ext cx="8210799" cy="414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32" name="Hoja de cálculo" r:id="rId3" imgW="7743757" imgH="4143375" progId="Excel.Sheet.8">
                  <p:embed/>
                </p:oleObj>
              </mc:Choice>
              <mc:Fallback>
                <p:oleObj name="Hoja de cálculo" r:id="rId3" imgW="7743757" imgH="41433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805905"/>
                        <a:ext cx="8210799" cy="414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654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Salud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340768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/>
              <a:t>Los recurso vigentes al mes de </a:t>
            </a:r>
            <a:r>
              <a:rPr lang="es-CL" sz="1600" dirty="0" smtClean="0"/>
              <a:t>Septiembre </a:t>
            </a:r>
            <a:r>
              <a:rPr lang="es-CL" sz="1600" dirty="0" smtClean="0"/>
              <a:t>alcanzaron a $7.668.687 millones, que incluyen recursos adicionales por $374.128 millones. En </a:t>
            </a:r>
            <a:r>
              <a:rPr lang="es-CL" sz="1600" dirty="0"/>
              <a:t>comparación con el año 2016, </a:t>
            </a:r>
            <a:r>
              <a:rPr lang="es-CL" sz="1600" dirty="0" smtClean="0"/>
              <a:t>y considerando los recursos aprobados por el Congreso nacional en la Ley de Presupuestos, se </a:t>
            </a:r>
            <a:r>
              <a:rPr lang="es-CL" sz="1600" dirty="0"/>
              <a:t>observó una </a:t>
            </a:r>
            <a:r>
              <a:rPr lang="es-CL" sz="1600" dirty="0" smtClean="0"/>
              <a:t>mayor </a:t>
            </a:r>
            <a:r>
              <a:rPr lang="es-CL" sz="1600" dirty="0"/>
              <a:t>ejecución en cerca de </a:t>
            </a:r>
            <a:r>
              <a:rPr lang="es-CL" sz="1600" dirty="0" smtClean="0"/>
              <a:t>3 </a:t>
            </a:r>
            <a:r>
              <a:rPr lang="es-CL" sz="1600" dirty="0"/>
              <a:t>puntos porcentuales</a:t>
            </a:r>
            <a:r>
              <a:rPr lang="es-CL" sz="1600" dirty="0" smtClean="0"/>
              <a:t>.</a:t>
            </a:r>
            <a:endParaRPr lang="es-CL" sz="1600" b="1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s-CL" sz="1600" b="1" dirty="0" smtClean="0"/>
              <a:t>La </a:t>
            </a:r>
            <a:r>
              <a:rPr lang="es-CL" sz="1600" b="1" dirty="0"/>
              <a:t>ejecución acumulada al </a:t>
            </a:r>
            <a:r>
              <a:rPr lang="es-CL" sz="1600" b="1" dirty="0" smtClean="0"/>
              <a:t>mes de </a:t>
            </a:r>
            <a:r>
              <a:rPr lang="es-CL" sz="1600" b="1" dirty="0" smtClean="0"/>
              <a:t>Septiembre </a:t>
            </a:r>
            <a:r>
              <a:rPr lang="es-CL" sz="1600" b="1" dirty="0" smtClean="0"/>
              <a:t>de 2017</a:t>
            </a:r>
            <a:r>
              <a:rPr lang="es-CL" sz="1600" dirty="0" smtClean="0"/>
              <a:t> </a:t>
            </a:r>
            <a:r>
              <a:rPr lang="es-CL" sz="1600" dirty="0"/>
              <a:t>finalizó en </a:t>
            </a:r>
            <a:r>
              <a:rPr lang="es-CL" sz="1600" dirty="0" smtClean="0"/>
              <a:t>$5.338.786 millones</a:t>
            </a:r>
            <a:r>
              <a:rPr lang="es-CL" sz="1600" dirty="0"/>
              <a:t>, equivalentes a un </a:t>
            </a:r>
            <a:r>
              <a:rPr lang="es-CL" sz="1600" dirty="0" smtClean="0"/>
              <a:t>69% </a:t>
            </a:r>
            <a:r>
              <a:rPr lang="es-CL" sz="1600" dirty="0"/>
              <a:t>del Presupuesto </a:t>
            </a:r>
            <a:r>
              <a:rPr lang="es-CL" sz="1600" dirty="0" smtClean="0"/>
              <a:t>Vigente. </a:t>
            </a:r>
            <a:r>
              <a:rPr lang="es-CL" sz="1600" dirty="0" smtClean="0">
                <a:latin typeface="+mn-lt"/>
              </a:rPr>
              <a:t>Las </a:t>
            </a:r>
            <a:r>
              <a:rPr lang="es-CL" sz="1600" b="1" dirty="0" smtClean="0">
                <a:latin typeface="+mn-lt"/>
              </a:rPr>
              <a:t>Iniciativas de Inversión</a:t>
            </a:r>
            <a:r>
              <a:rPr lang="es-CL" sz="1600" dirty="0" smtClean="0">
                <a:latin typeface="+mn-lt"/>
              </a:rPr>
              <a:t> dispusieron un gasto total de  $153.445 millones a </a:t>
            </a:r>
            <a:r>
              <a:rPr lang="es-CL" sz="1600" dirty="0" smtClean="0">
                <a:latin typeface="+mn-lt"/>
              </a:rPr>
              <a:t>Septiembre, </a:t>
            </a:r>
            <a:r>
              <a:rPr lang="es-CL" sz="1600" dirty="0" smtClean="0">
                <a:latin typeface="+mn-lt"/>
              </a:rPr>
              <a:t>equivalentes a 41% del presupuesto vigente.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/>
              <a:t>En el </a:t>
            </a:r>
            <a:r>
              <a:rPr lang="es-CL" sz="1600" b="1" dirty="0"/>
              <a:t>Programa de Prestaciones Valoradas</a:t>
            </a:r>
            <a:r>
              <a:rPr lang="es-CL" sz="1600" dirty="0"/>
              <a:t> su avance presupuestario alcanzó un </a:t>
            </a:r>
            <a:r>
              <a:rPr lang="es-CL" sz="1600" dirty="0" smtClean="0"/>
              <a:t>71% ($1.149.706 </a:t>
            </a:r>
            <a:r>
              <a:rPr lang="es-CL" sz="1600" dirty="0"/>
              <a:t>millones). En este Programa, el 80% del gasto corresponde a transferencias para los Servicios de Salud. Respecto de aquellas transferencias al sector privado, se observó que el </a:t>
            </a:r>
            <a:r>
              <a:rPr lang="es-CL" sz="1600" b="1" dirty="0"/>
              <a:t>Bono Auge</a:t>
            </a:r>
            <a:r>
              <a:rPr lang="es-CL" sz="1600" dirty="0"/>
              <a:t> presentó desembolsos por </a:t>
            </a:r>
            <a:r>
              <a:rPr lang="es-CL" sz="1600" dirty="0" smtClean="0"/>
              <a:t>$3.763 </a:t>
            </a:r>
            <a:r>
              <a:rPr lang="es-CL" sz="1600" dirty="0"/>
              <a:t>millones, que equivalen a </a:t>
            </a:r>
            <a:r>
              <a:rPr lang="es-CL" sz="1600" dirty="0" smtClean="0"/>
              <a:t>62% </a:t>
            </a:r>
            <a:r>
              <a:rPr lang="es-CL" sz="1600" dirty="0"/>
              <a:t>de ejecución presupuestaria, y los Convenios de Provisión de Prestaciones Médicas alcanzaron un </a:t>
            </a:r>
            <a:r>
              <a:rPr lang="es-CL" sz="1600" dirty="0" smtClean="0"/>
              <a:t>83% ($189.437 </a:t>
            </a:r>
            <a:r>
              <a:rPr lang="es-CL" sz="1600" dirty="0"/>
              <a:t>millones</a:t>
            </a:r>
            <a:r>
              <a:rPr lang="es-CL" sz="1600" dirty="0" smtClean="0"/>
              <a:t>).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/>
              <a:t>En </a:t>
            </a:r>
            <a:r>
              <a:rPr lang="es-CL" sz="1600" dirty="0"/>
              <a:t>la </a:t>
            </a:r>
            <a:r>
              <a:rPr lang="es-CL" sz="1600" b="1" dirty="0"/>
              <a:t>Subsecretaría de Salud Pública</a:t>
            </a:r>
            <a:r>
              <a:rPr lang="es-CL" sz="1600" dirty="0"/>
              <a:t>, El Programa de Enfermedades Emergentes, con recursos aprobados por $2.830 millones, </a:t>
            </a:r>
            <a:r>
              <a:rPr lang="es-CL" sz="1600" dirty="0" smtClean="0"/>
              <a:t>presentó una rebaja total de sus recursos al mes de </a:t>
            </a:r>
            <a:r>
              <a:rPr lang="es-CL" sz="1600" dirty="0" smtClean="0"/>
              <a:t>Septiembre. </a:t>
            </a:r>
            <a:r>
              <a:rPr lang="es-CL" sz="1600" dirty="0" smtClean="0"/>
              <a:t>El </a:t>
            </a:r>
            <a:r>
              <a:rPr lang="es-CL" sz="1600" dirty="0"/>
              <a:t>Fondo Nacional de Investigación y Desarrollo en Salud, con recursos disponible por $521 </a:t>
            </a:r>
            <a:r>
              <a:rPr lang="es-CL" sz="1600" dirty="0" smtClean="0"/>
              <a:t>millones, no presento desembolsos. El </a:t>
            </a:r>
            <a:r>
              <a:rPr lang="es-CL" sz="1600" dirty="0"/>
              <a:t>Programa Nacional de Alimentación Complementaria ejecutó en un </a:t>
            </a:r>
            <a:r>
              <a:rPr lang="es-CL" sz="1600" dirty="0" smtClean="0"/>
              <a:t>67% </a:t>
            </a:r>
            <a:r>
              <a:rPr lang="es-CL" sz="1600" dirty="0"/>
              <a:t>sus recursos, el Programa Ampliado de Inmunizaciones, un </a:t>
            </a:r>
            <a:r>
              <a:rPr lang="es-CL" sz="1600" dirty="0" smtClean="0"/>
              <a:t>59%, </a:t>
            </a:r>
            <a:r>
              <a:rPr lang="es-CL" sz="1600" dirty="0"/>
              <a:t>y el Programa de Alimentación Complementaria para el Adulto </a:t>
            </a:r>
            <a:r>
              <a:rPr lang="es-CL" sz="1600" dirty="0" smtClean="0"/>
              <a:t>Mayor, </a:t>
            </a:r>
            <a:r>
              <a:rPr lang="es-CL" sz="1600" dirty="0"/>
              <a:t>presentó  un </a:t>
            </a:r>
            <a:r>
              <a:rPr lang="es-CL" sz="1600" dirty="0" smtClean="0"/>
              <a:t>57% </a:t>
            </a:r>
            <a:r>
              <a:rPr lang="es-CL" sz="1600" dirty="0"/>
              <a:t>de gasto a </a:t>
            </a:r>
            <a:r>
              <a:rPr lang="es-CL" sz="1600" dirty="0" smtClean="0"/>
              <a:t>Septiembre.</a:t>
            </a:r>
            <a:endParaRPr lang="es-CL" sz="1600" dirty="0"/>
          </a:p>
          <a:p>
            <a:pPr marL="342900" indent="-342900" algn="just">
              <a:buFont typeface="+mj-lt"/>
              <a:buAutoNum type="arabicPeriod"/>
            </a:pPr>
            <a:endParaRPr lang="es-CL" sz="1600" dirty="0" smtClean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09,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Subsecretaría de Salud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60711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27160" y="5656163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5278479"/>
              </p:ext>
            </p:extLst>
          </p:nvPr>
        </p:nvGraphicFramePr>
        <p:xfrm>
          <a:off x="427160" y="1850107"/>
          <a:ext cx="8197975" cy="366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57" name="Hoja de cálculo" r:id="rId3" imgW="7743757" imgH="3667035" progId="Excel.Sheet.8">
                  <p:embed/>
                </p:oleObj>
              </mc:Choice>
              <mc:Fallback>
                <p:oleObj name="Hoja de cálculo" r:id="rId3" imgW="7743757" imgH="36670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7160" y="1850107"/>
                        <a:ext cx="8197975" cy="3667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427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09,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Subsecretaría de Salud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73670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7" y="5728171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8617130"/>
              </p:ext>
            </p:extLst>
          </p:nvPr>
        </p:nvGraphicFramePr>
        <p:xfrm>
          <a:off x="414338" y="1769715"/>
          <a:ext cx="8188932" cy="381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79" name="Hoja de cálculo" r:id="rId3" imgW="7743757" imgH="3819615" progId="Excel.Sheet.8">
                  <p:embed/>
                </p:oleObj>
              </mc:Choice>
              <mc:Fallback>
                <p:oleObj name="Hoja de cálculo" r:id="rId3" imgW="7743757" imgH="38196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769715"/>
                        <a:ext cx="8188932" cy="3819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279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09,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Subsecretaría de Salud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75789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01572" y="6381328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3298987"/>
              </p:ext>
            </p:extLst>
          </p:nvPr>
        </p:nvGraphicFramePr>
        <p:xfrm>
          <a:off x="414336" y="1783035"/>
          <a:ext cx="8191053" cy="44878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04" name="Hoja de cálculo" r:id="rId3" imgW="7743757" imgH="4886325" progId="Excel.Sheet.8">
                  <p:embed/>
                </p:oleObj>
              </mc:Choice>
              <mc:Fallback>
                <p:oleObj name="Hoja de cálculo" r:id="rId3" imgW="7743757" imgH="48863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83035"/>
                        <a:ext cx="8191053" cy="44878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302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10,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Subsecretaría de Redes Asistenciales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3337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6376243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497013"/>
              </p:ext>
            </p:extLst>
          </p:nvPr>
        </p:nvGraphicFramePr>
        <p:xfrm>
          <a:off x="414336" y="1760667"/>
          <a:ext cx="8218601" cy="4476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27" name="Hoja de cálculo" r:id="rId3" imgW="7915343" imgH="4600575" progId="Excel.Sheet.8">
                  <p:embed/>
                </p:oleObj>
              </mc:Choice>
              <mc:Fallback>
                <p:oleObj name="Hoja de cálculo" r:id="rId3" imgW="7915343" imgH="46005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60667"/>
                        <a:ext cx="8218601" cy="44766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693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10,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Subsecretaría de Redes Asistenciales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3337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6088211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7839680"/>
              </p:ext>
            </p:extLst>
          </p:nvPr>
        </p:nvGraphicFramePr>
        <p:xfrm>
          <a:off x="539553" y="1744663"/>
          <a:ext cx="8085582" cy="427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4" name="Hoja de cálculo" r:id="rId3" imgW="7915343" imgH="4276815" progId="Excel.Sheet.8">
                  <p:embed/>
                </p:oleObj>
              </mc:Choice>
              <mc:Fallback>
                <p:oleObj name="Hoja de cálculo" r:id="rId3" imgW="7915343" imgH="42768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3" y="1744663"/>
                        <a:ext cx="8085582" cy="427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506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10,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Subsecretaría de Redes Asistenciales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3337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5872187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5445476"/>
              </p:ext>
            </p:extLst>
          </p:nvPr>
        </p:nvGraphicFramePr>
        <p:xfrm>
          <a:off x="414337" y="1751806"/>
          <a:ext cx="8210798" cy="398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9" name="Hoja de cálculo" r:id="rId3" imgW="7915343" imgH="3981360" progId="Excel.Sheet.8">
                  <p:embed/>
                </p:oleObj>
              </mc:Choice>
              <mc:Fallback>
                <p:oleObj name="Hoja de cálculo" r:id="rId3" imgW="7915343" imgH="398136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7" y="1751806"/>
                        <a:ext cx="8210798" cy="3981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506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10,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02: Inversión Sectorial en Salud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5656163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825608"/>
              </p:ext>
            </p:extLst>
          </p:nvPr>
        </p:nvGraphicFramePr>
        <p:xfrm>
          <a:off x="414336" y="1831057"/>
          <a:ext cx="8210799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75" name="Hoja de cálculo" r:id="rId3" imgW="7905885" imgH="3686175" progId="Excel.Sheet.8">
                  <p:embed/>
                </p:oleObj>
              </mc:Choice>
              <mc:Fallback>
                <p:oleObj name="Hoja de cálculo" r:id="rId3" imgW="7905885" imgH="36861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831057"/>
                        <a:ext cx="8210799" cy="368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808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10,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02: Inversión Sectorial en Salud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57465" y="5800179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3586973"/>
              </p:ext>
            </p:extLst>
          </p:nvPr>
        </p:nvGraphicFramePr>
        <p:xfrm>
          <a:off x="619125" y="1841723"/>
          <a:ext cx="8006010" cy="381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99" name="Hoja de cálculo" r:id="rId3" imgW="7905885" imgH="3819615" progId="Excel.Sheet.8">
                  <p:embed/>
                </p:oleObj>
              </mc:Choice>
              <mc:Fallback>
                <p:oleObj name="Hoja de cálculo" r:id="rId3" imgW="7905885" imgH="38196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9125" y="1841723"/>
                        <a:ext cx="8006010" cy="3819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764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11,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Superintendencia de Salud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45343"/>
            <a:ext cx="8229600" cy="35546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88688" y="4360019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3116581"/>
              </p:ext>
            </p:extLst>
          </p:nvPr>
        </p:nvGraphicFramePr>
        <p:xfrm>
          <a:off x="414336" y="1772816"/>
          <a:ext cx="8210799" cy="246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23" name="Hoja de cálculo" r:id="rId3" imgW="7905885" imgH="2466885" progId="Excel.Sheet.8">
                  <p:embed/>
                </p:oleObj>
              </mc:Choice>
              <mc:Fallback>
                <p:oleObj name="Hoja de cálculo" r:id="rId3" imgW="7905885" imgH="24668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72816"/>
                        <a:ext cx="8210799" cy="2466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679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Salud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6805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En la </a:t>
            </a:r>
            <a:r>
              <a:rPr lang="es-CL" sz="1600" b="1" dirty="0" smtClean="0"/>
              <a:t>Subsecretaría de Salud Pública</a:t>
            </a:r>
            <a:r>
              <a:rPr lang="es-CL" sz="1600" dirty="0" smtClean="0"/>
              <a:t>, la </a:t>
            </a:r>
            <a:r>
              <a:rPr lang="es-CL" sz="1600" dirty="0"/>
              <a:t>“Red Nacional de Laboratorios Ambientales</a:t>
            </a:r>
            <a:r>
              <a:rPr lang="es-CL" sz="1600" dirty="0" smtClean="0"/>
              <a:t>”, presentó una ejecución de $1.549 millones (28% de avance).</a:t>
            </a: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En la </a:t>
            </a:r>
            <a:r>
              <a:rPr lang="es-CL" sz="1600" b="1" dirty="0" smtClean="0"/>
              <a:t>Subsecretaría de Redes Asistenciales</a:t>
            </a:r>
            <a:r>
              <a:rPr lang="es-CL" sz="1600" dirty="0" smtClean="0"/>
              <a:t>, la </a:t>
            </a:r>
            <a:r>
              <a:rPr lang="es-CL" sz="1600" dirty="0"/>
              <a:t>ejecución </a:t>
            </a:r>
            <a:r>
              <a:rPr lang="es-CL" sz="1600" dirty="0" smtClean="0"/>
              <a:t>del </a:t>
            </a:r>
            <a:r>
              <a:rPr lang="es-CL" sz="1600" dirty="0"/>
              <a:t>Subtítulo 33.01.004 Subsidio Fijo a la Construcción, que corresponde a uno de los pagos establecidos en el contrato de concesiones, que contempla el Primer Programa de Concesiones de Infraestructura Hospitalaria, </a:t>
            </a:r>
            <a:r>
              <a:rPr lang="es-CL" sz="1600" dirty="0" smtClean="0"/>
              <a:t>Hospital </a:t>
            </a:r>
            <a:r>
              <a:rPr lang="es-CL" sz="1600" dirty="0"/>
              <a:t>de Maipú, con desembolsos por $13.753 millones y Hospital de La Florida, con $14.899 </a:t>
            </a:r>
            <a:r>
              <a:rPr lang="es-CL" sz="1600" dirty="0" smtClean="0"/>
              <a:t>millones; llegó a un avance de un 98%.</a:t>
            </a: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/>
              <a:t>En la </a:t>
            </a:r>
            <a:r>
              <a:rPr lang="es-CL" sz="1600" b="1" dirty="0"/>
              <a:t>Subsecretaría de Redes </a:t>
            </a:r>
            <a:r>
              <a:rPr lang="es-CL" sz="1600" b="1" dirty="0" smtClean="0"/>
              <a:t>Asistenciales,</a:t>
            </a:r>
            <a:r>
              <a:rPr lang="es-CL" sz="1600" dirty="0" smtClean="0"/>
              <a:t> se han incluido transferencias corrientes por $2.023 millones hacia los Servicios de Salud; y transferencias de capital por $37 millones.</a:t>
            </a: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En la Subsecretaría de Redes Asistenciales, el </a:t>
            </a:r>
            <a:r>
              <a:rPr lang="es-CL" sz="1600" b="1" dirty="0"/>
              <a:t>Programa de Apoyo al Recién Nacido</a:t>
            </a:r>
            <a:r>
              <a:rPr lang="es-CL" sz="1600" dirty="0"/>
              <a:t> se logró una ejecución de </a:t>
            </a:r>
            <a:r>
              <a:rPr lang="es-CL" sz="1600" dirty="0" smtClean="0"/>
              <a:t>59%, </a:t>
            </a:r>
            <a:r>
              <a:rPr lang="es-CL" sz="1600" dirty="0"/>
              <a:t>con un gasto total de </a:t>
            </a:r>
            <a:r>
              <a:rPr lang="es-CL" sz="1600" dirty="0" smtClean="0"/>
              <a:t>$8.574 </a:t>
            </a:r>
            <a:r>
              <a:rPr lang="es-CL" sz="1600" dirty="0"/>
              <a:t>millones. </a:t>
            </a:r>
            <a:r>
              <a:rPr lang="es-CL" sz="1600" dirty="0" smtClean="0"/>
              <a:t>El programa </a:t>
            </a:r>
            <a:r>
              <a:rPr lang="es-CL" sz="1600" b="1" dirty="0" smtClean="0"/>
              <a:t>“Atención </a:t>
            </a:r>
            <a:r>
              <a:rPr lang="es-CL" sz="1600" b="1" dirty="0"/>
              <a:t>Primaria, Ley N° 20.645 Trato Usuario”</a:t>
            </a:r>
            <a:r>
              <a:rPr lang="es-CL" sz="1600" dirty="0"/>
              <a:t> muestran cero </a:t>
            </a:r>
            <a:r>
              <a:rPr lang="es-CL" sz="1600" dirty="0" smtClean="0"/>
              <a:t>ejecución. </a:t>
            </a: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La </a:t>
            </a:r>
            <a:r>
              <a:rPr lang="es-CL" sz="1600" dirty="0"/>
              <a:t>ejecución de los </a:t>
            </a:r>
            <a:r>
              <a:rPr lang="es-CL" sz="1600" b="1" dirty="0"/>
              <a:t>Servicios de Salud, Hospitales y Programa de Contingencias Operacionales</a:t>
            </a:r>
            <a:r>
              <a:rPr lang="es-CL" sz="1600" dirty="0"/>
              <a:t>, alcanzaron </a:t>
            </a:r>
            <a:r>
              <a:rPr lang="es-CL" sz="1600" dirty="0" smtClean="0"/>
              <a:t>69% </a:t>
            </a:r>
            <a:r>
              <a:rPr lang="es-CL" sz="1600" dirty="0"/>
              <a:t>al mes de </a:t>
            </a:r>
            <a:r>
              <a:rPr lang="es-CL" sz="1600" dirty="0" smtClean="0"/>
              <a:t>Septiembre.</a:t>
            </a:r>
            <a:endParaRPr lang="es-CL" sz="1600" dirty="0"/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 smtClean="0"/>
          </a:p>
        </p:txBody>
      </p:sp>
    </p:spTree>
    <p:extLst>
      <p:ext uri="{BB962C8B-B14F-4D97-AF65-F5344CB8AC3E}">
        <p14:creationId xmlns:p14="http://schemas.microsoft.com/office/powerpoint/2010/main" val="288297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Salud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3924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Font typeface="+mj-lt"/>
              <a:buAutoNum type="arabicPeriod" startAt="5"/>
            </a:pPr>
            <a:endParaRPr lang="es-CL" sz="1600" dirty="0" smtClean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Comportamiento de la Ejecución Presupuestaria de la Partida 2016 - 2017</a:t>
            </a:r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51050"/>
            <a:ext cx="5638135" cy="3322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989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Salud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3924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Font typeface="+mj-lt"/>
              <a:buAutoNum type="arabicPeriod" startAt="5"/>
            </a:pPr>
            <a:endParaRPr lang="es-CL" sz="1600" dirty="0" smtClean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Comportamiento de la Ejecución Presupuestaria de la Partida 2016 - 2017</a:t>
            </a: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57400"/>
            <a:ext cx="6009188" cy="3603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662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Ministerio de Salud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78499" y="4725144"/>
            <a:ext cx="8406135" cy="365125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de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8693878"/>
              </p:ext>
            </p:extLst>
          </p:nvPr>
        </p:nvGraphicFramePr>
        <p:xfrm>
          <a:off x="467544" y="1988840"/>
          <a:ext cx="8140555" cy="264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42" name="Hoja de cálculo" r:id="rId3" imgW="7105785" imgH="2648040" progId="Excel.Sheet.8">
                  <p:embed/>
                </p:oleObj>
              </mc:Choice>
              <mc:Fallback>
                <p:oleObj name="Hoja de cálculo" r:id="rId3" imgW="7105785" imgH="26480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988840"/>
                        <a:ext cx="8140555" cy="2647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7" y="488467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Septiembre 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16 Resumen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por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Capítulos</a:t>
            </a:r>
            <a:endParaRPr lang="es-CL" sz="1800" b="1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 dirty="0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378498" y="4432027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334621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de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0574209"/>
              </p:ext>
            </p:extLst>
          </p:nvPr>
        </p:nvGraphicFramePr>
        <p:xfrm>
          <a:off x="467545" y="1772816"/>
          <a:ext cx="8140554" cy="252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6" name="Hoja de cálculo" r:id="rId4" imgW="7839143" imgH="2524035" progId="Excel.Sheet.8">
                  <p:embed/>
                </p:oleObj>
              </mc:Choice>
              <mc:Fallback>
                <p:oleObj name="Hoja de cálculo" r:id="rId4" imgW="7839143" imgH="25240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5" y="1772816"/>
                        <a:ext cx="8140554" cy="2524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7" y="488467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16 Resumen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por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Capítulos Regionalizados</a:t>
            </a:r>
            <a:endParaRPr lang="es-CL" sz="1800" b="1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423352" y="4792067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7" y="119675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12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7" y="488467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16 Resumen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por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Capítulos Regionalizados</a:t>
            </a:r>
            <a:endParaRPr lang="es-CL" sz="1800" b="1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414337" y="4792067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7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6517578"/>
              </p:ext>
            </p:extLst>
          </p:nvPr>
        </p:nvGraphicFramePr>
        <p:xfrm>
          <a:off x="414337" y="1748011"/>
          <a:ext cx="8229600" cy="290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7" name="Hoja de cálculo" r:id="rId4" imgW="6877185" imgH="2905215" progId="Excel.Sheet.8">
                  <p:embed/>
                </p:oleObj>
              </mc:Choice>
              <mc:Fallback>
                <p:oleObj name="Hoja de cálculo" r:id="rId4" imgW="6877185" imgH="29052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7" y="1748011"/>
                        <a:ext cx="8229600" cy="290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751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2441</TotalTime>
  <Words>1317</Words>
  <Application>Microsoft Office PowerPoint</Application>
  <PresentationFormat>Presentación en pantalla (4:3)</PresentationFormat>
  <Paragraphs>121</Paragraphs>
  <Slides>28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13</vt:i4>
      </vt:variant>
      <vt:variant>
        <vt:lpstr>Servidores OLE incrustados</vt:lpstr>
      </vt:variant>
      <vt:variant>
        <vt:i4>3</vt:i4>
      </vt:variant>
      <vt:variant>
        <vt:lpstr>Títulos de diapositiva</vt:lpstr>
      </vt:variant>
      <vt:variant>
        <vt:i4>28</vt:i4>
      </vt:variant>
    </vt:vector>
  </HeadingPairs>
  <TitlesOfParts>
    <vt:vector size="44" baseType="lpstr">
      <vt:lpstr>1_Tema de Office</vt:lpstr>
      <vt:lpstr>Tema de Office</vt:lpstr>
      <vt:lpstr>3_Tema de Office</vt:lpstr>
      <vt:lpstr>4_Tema de Office</vt:lpstr>
      <vt:lpstr>5_Tema de Office</vt:lpstr>
      <vt:lpstr>6_Tema de Office</vt:lpstr>
      <vt:lpstr>8_Tema de Office</vt:lpstr>
      <vt:lpstr>9_Tema de Office</vt:lpstr>
      <vt:lpstr>10_Tema de Office</vt:lpstr>
      <vt:lpstr>11_Tema de Office</vt:lpstr>
      <vt:lpstr>12_Tema de Office</vt:lpstr>
      <vt:lpstr>14_Tema de Office</vt:lpstr>
      <vt:lpstr>15_Tema de Office</vt:lpstr>
      <vt:lpstr>Imagen de mapa de bits</vt:lpstr>
      <vt:lpstr>Hoja de cálculo</vt:lpstr>
      <vt:lpstr>Hoja de cálculo de Microsoft Excel 97-2003</vt:lpstr>
      <vt:lpstr>EJECUCIÓN PRESUPUESTARIA DE GASTOS ACUMULADA AL MES DE SEPTIEMBRE DE 2017 PARTIDA 16: MINISTERIO DE SALUD</vt:lpstr>
      <vt:lpstr>Ejecución Presupuestaria de Gastos Acumulada al Mes de Septiembre de 2017  Ministerio de Salud</vt:lpstr>
      <vt:lpstr>Ejecución Presupuestaria de Gastos Acumulada al Mes de Septiembre de 2017  Ministerio de Salud</vt:lpstr>
      <vt:lpstr>Ejecución Presupuestaria de Gastos Acumulada al Mes de Septiembre de 2017  Ministerio de Salud</vt:lpstr>
      <vt:lpstr>Ejecución Presupuestaria de Gastos Acumulada al Mes de Septiembre de 2017  Ministerio de Salud</vt:lpstr>
      <vt:lpstr>Ejecución Presupuestaria de Gastos Acumulada al Mes de Septiembre de 2017  Partida 16 Ministerio de Salud</vt:lpstr>
      <vt:lpstr>Ejecución Presupuestaria de Gastos Acumulada al Mes de Septiembre  de 2017  Partida 16 Resumen por Capítulos</vt:lpstr>
      <vt:lpstr>Ejecución Presupuestaria de Gastos Acumulada al Mes de Septiembre de 2017  Partida 16 Resumen por Capítulos Regionalizados</vt:lpstr>
      <vt:lpstr>Ejecución Presupuestaria de Gastos Acumulada al Mes de Septiembre de 2017  Partida 16 Resumen por Capítulos Regionalizados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EDIAZ</cp:lastModifiedBy>
  <cp:revision>180</cp:revision>
  <cp:lastPrinted>2016-09-09T18:41:06Z</cp:lastPrinted>
  <dcterms:created xsi:type="dcterms:W3CDTF">2016-06-23T13:38:47Z</dcterms:created>
  <dcterms:modified xsi:type="dcterms:W3CDTF">2017-11-03T13:16:22Z</dcterms:modified>
</cp:coreProperties>
</file>