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3"/>
  </p:notesMasterIdLst>
  <p:handoutMasterIdLst>
    <p:handoutMasterId r:id="rId34"/>
  </p:handoutMasterIdLst>
  <p:sldIdLst>
    <p:sldId id="256" r:id="rId10"/>
    <p:sldId id="298" r:id="rId11"/>
    <p:sldId id="299" r:id="rId12"/>
    <p:sldId id="315" r:id="rId13"/>
    <p:sldId id="316" r:id="rId14"/>
    <p:sldId id="264" r:id="rId15"/>
    <p:sldId id="263" r:id="rId16"/>
    <p:sldId id="265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SEPTIEMBRE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13339"/>
              </p:ext>
            </p:extLst>
          </p:nvPr>
        </p:nvGraphicFramePr>
        <p:xfrm>
          <a:off x="414336" y="1797521"/>
          <a:ext cx="82014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97521"/>
                        <a:ext cx="82014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20994"/>
              </p:ext>
            </p:extLst>
          </p:nvPr>
        </p:nvGraphicFramePr>
        <p:xfrm>
          <a:off x="552450" y="1839441"/>
          <a:ext cx="80391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839441"/>
                        <a:ext cx="80391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06534"/>
              </p:ext>
            </p:extLst>
          </p:nvPr>
        </p:nvGraphicFramePr>
        <p:xfrm>
          <a:off x="414336" y="1759049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Hoja de cálculo" r:id="rId3" imgW="7819957" imgH="3686175" progId="Excel.Sheet.8">
                  <p:embed/>
                </p:oleObj>
              </mc:Choice>
              <mc:Fallback>
                <p:oleObj name="Hoja de cálculo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9049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42967"/>
              </p:ext>
            </p:extLst>
          </p:nvPr>
        </p:nvGraphicFramePr>
        <p:xfrm>
          <a:off x="539552" y="1744773"/>
          <a:ext cx="8076271" cy="449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Hoja de cálculo" r:id="rId3" imgW="8496300" imgH="5800725" progId="Excel.Sheet.8">
                  <p:embed/>
                </p:oleObj>
              </mc:Choice>
              <mc:Fallback>
                <p:oleObj name="Hoja de cálculo" r:id="rId3" imgW="8496300" imgH="5800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44773"/>
                        <a:ext cx="8076271" cy="4492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90713"/>
              </p:ext>
            </p:extLst>
          </p:nvPr>
        </p:nvGraphicFramePr>
        <p:xfrm>
          <a:off x="414335" y="1829147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29147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00947"/>
              </p:ext>
            </p:extLst>
          </p:nvPr>
        </p:nvGraphicFramePr>
        <p:xfrm>
          <a:off x="414336" y="1725513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73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11123"/>
              </p:ext>
            </p:extLst>
          </p:nvPr>
        </p:nvGraphicFramePr>
        <p:xfrm>
          <a:off x="539552" y="1856470"/>
          <a:ext cx="8076272" cy="430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56470"/>
                        <a:ext cx="8076272" cy="430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12002"/>
              </p:ext>
            </p:extLst>
          </p:nvPr>
        </p:nvGraphicFramePr>
        <p:xfrm>
          <a:off x="414335" y="1816126"/>
          <a:ext cx="8220199" cy="442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Hoja de cálculo" r:id="rId3" imgW="9724957" imgH="4734015" progId="Excel.Sheet.8">
                  <p:embed/>
                </p:oleObj>
              </mc:Choice>
              <mc:Fallback>
                <p:oleObj name="Hoja de cálculo" r:id="rId3" imgW="9724957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16126"/>
                        <a:ext cx="8220199" cy="4421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49209"/>
              </p:ext>
            </p:extLst>
          </p:nvPr>
        </p:nvGraphicFramePr>
        <p:xfrm>
          <a:off x="414337" y="1788517"/>
          <a:ext cx="8201488" cy="452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Hoja de cálculo" r:id="rId3" imgW="7801043" imgH="5372100" progId="Excel.Sheet.8">
                  <p:embed/>
                </p:oleObj>
              </mc:Choice>
              <mc:Fallback>
                <p:oleObj name="Hoja de cálculo" r:id="rId3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88517"/>
                        <a:ext cx="8201488" cy="452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090" y="6093296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85171"/>
              </p:ext>
            </p:extLst>
          </p:nvPr>
        </p:nvGraphicFramePr>
        <p:xfrm>
          <a:off x="414335" y="1845156"/>
          <a:ext cx="8190355" cy="410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5156"/>
                        <a:ext cx="8190355" cy="4104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</a:t>
            </a:r>
            <a:r>
              <a:rPr lang="es-CL" sz="1600" dirty="0" smtClean="0"/>
              <a:t>Septiembre </a:t>
            </a:r>
            <a:r>
              <a:rPr lang="es-CL" sz="1600" dirty="0" smtClean="0"/>
              <a:t>alcanzó los $</a:t>
            </a:r>
            <a:r>
              <a:rPr lang="es-CL" sz="1600" dirty="0" smtClean="0"/>
              <a:t>7.473.973 </a:t>
            </a:r>
            <a:r>
              <a:rPr lang="es-CL" sz="1600" dirty="0" smtClean="0"/>
              <a:t>millones, que incluye recursos adicionales por $</a:t>
            </a:r>
            <a:r>
              <a:rPr lang="es-CL" sz="1600" dirty="0" smtClean="0"/>
              <a:t>96.750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mes de </a:t>
            </a:r>
            <a:r>
              <a:rPr lang="es-CL" sz="1600" dirty="0" smtClean="0"/>
              <a:t>Septiembre </a:t>
            </a:r>
            <a:r>
              <a:rPr lang="es-CL" sz="1600" dirty="0"/>
              <a:t>de 2016, </a:t>
            </a:r>
            <a:r>
              <a:rPr lang="es-CL" sz="1600" dirty="0" smtClean="0"/>
              <a:t>y considerando los recursos aprobados en la Ley de Presupuestos, la </a:t>
            </a:r>
            <a:r>
              <a:rPr lang="es-CL" sz="1600" dirty="0"/>
              <a:t>ejecución presupuestaria no presenta diferencias significativas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Septiembre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</a:t>
            </a:r>
            <a:r>
              <a:rPr lang="es-CL" sz="1600" dirty="0" smtClean="0"/>
              <a:t>$</a:t>
            </a:r>
            <a:r>
              <a:rPr lang="es-CL" sz="1600" dirty="0" smtClean="0"/>
              <a:t>5729.166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76% </a:t>
            </a:r>
            <a:r>
              <a:rPr lang="es-CL" sz="1600" dirty="0"/>
              <a:t>del Presupuesto Vigente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$20.195 millones, que totalizó un presupuesto vigente de $22.411 millones, con un </a:t>
            </a:r>
            <a:r>
              <a:rPr lang="es-CL" sz="1600" dirty="0" smtClean="0"/>
              <a:t>95% </a:t>
            </a:r>
            <a:r>
              <a:rPr lang="es-CL" sz="1600" dirty="0" smtClean="0"/>
              <a:t>de ejecución a </a:t>
            </a:r>
            <a:r>
              <a:rPr lang="es-CL" sz="1600" dirty="0" smtClean="0"/>
              <a:t>Septiembre.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$67.859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74%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septiembre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$62.081 millones</a:t>
            </a:r>
            <a:r>
              <a:rPr lang="es-CL" sz="1600" dirty="0"/>
              <a:t>); el Subsidio al Empleo (Ley N° 20.338) presentó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62.186 </a:t>
            </a:r>
            <a:r>
              <a:rPr lang="es-CL" sz="1600" dirty="0" smtClean="0"/>
              <a:t>millones</a:t>
            </a:r>
            <a:r>
              <a:rPr lang="es-CL" sz="1600" dirty="0"/>
              <a:t>, que significó un avance presupuestario de un </a:t>
            </a:r>
            <a:r>
              <a:rPr lang="es-CL" sz="1600" dirty="0" smtClean="0"/>
              <a:t>83% </a:t>
            </a:r>
            <a:r>
              <a:rPr lang="es-CL" sz="1600" dirty="0" smtClean="0"/>
              <a:t>y que además dispuso de $1.598 millones menos en su disponibilidad a </a:t>
            </a:r>
            <a:r>
              <a:rPr lang="es-CL" sz="1600" dirty="0" smtClean="0"/>
              <a:t>septiembre;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66.915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87% </a:t>
            </a:r>
            <a:r>
              <a:rPr lang="es-CL" sz="1600" dirty="0" smtClean="0"/>
              <a:t>(con menor disponibilidad presupuestaria al mes de </a:t>
            </a:r>
            <a:r>
              <a:rPr lang="es-CL" sz="1600" dirty="0" smtClean="0"/>
              <a:t>Septiembre </a:t>
            </a:r>
            <a:r>
              <a:rPr lang="es-CL" sz="1600" dirty="0" smtClean="0"/>
              <a:t>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84633"/>
              </p:ext>
            </p:extLst>
          </p:nvPr>
        </p:nvGraphicFramePr>
        <p:xfrm>
          <a:off x="414338" y="1815654"/>
          <a:ext cx="8210550" cy="406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815654"/>
                        <a:ext cx="8210550" cy="406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19837"/>
              </p:ext>
            </p:extLst>
          </p:nvPr>
        </p:nvGraphicFramePr>
        <p:xfrm>
          <a:off x="414335" y="1800969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00969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821800"/>
              </p:ext>
            </p:extLst>
          </p:nvPr>
        </p:nvGraphicFramePr>
        <p:xfrm>
          <a:off x="414337" y="1717129"/>
          <a:ext cx="821079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Hoja de cálculo" r:id="rId3" imgW="7724843" imgH="4448265" progId="Excel.Sheet.8">
                  <p:embed/>
                </p:oleObj>
              </mc:Choice>
              <mc:Fallback>
                <p:oleObj name="Hoja de cálculo" r:id="rId3" imgW="77248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17129"/>
                        <a:ext cx="821079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479466"/>
              </p:ext>
            </p:extLst>
          </p:nvPr>
        </p:nvGraphicFramePr>
        <p:xfrm>
          <a:off x="709613" y="1637878"/>
          <a:ext cx="791552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3" y="1637878"/>
                        <a:ext cx="791552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86%,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$405.760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</a:t>
            </a:r>
            <a:r>
              <a:rPr lang="es-CL" sz="1600" dirty="0" smtClean="0"/>
              <a:t>175.598 </a:t>
            </a:r>
            <a:r>
              <a:rPr lang="es-CL" sz="1600" dirty="0" smtClean="0"/>
              <a:t>millones </a:t>
            </a:r>
            <a:r>
              <a:rPr lang="es-CL" sz="1600" dirty="0" smtClean="0"/>
              <a:t>(86%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62%; </a:t>
            </a:r>
            <a:r>
              <a:rPr lang="es-CL" sz="1600" dirty="0"/>
              <a:t>con </a:t>
            </a:r>
            <a:r>
              <a:rPr lang="es-CL" sz="1600" dirty="0" smtClean="0"/>
              <a:t>un gasto total de </a:t>
            </a:r>
            <a:r>
              <a:rPr lang="es-CL" sz="1600" dirty="0" smtClean="0"/>
              <a:t>$952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</a:t>
            </a:r>
            <a:r>
              <a:rPr lang="es-CL" sz="1600" dirty="0" smtClean="0"/>
              <a:t>9%, </a:t>
            </a:r>
            <a:r>
              <a:rPr lang="es-CL" sz="1600" dirty="0" smtClean="0"/>
              <a:t>con desembolsos por </a:t>
            </a:r>
            <a:r>
              <a:rPr lang="es-CL" sz="1600" dirty="0" smtClean="0"/>
              <a:t>$23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48.471 </a:t>
            </a:r>
            <a:r>
              <a:rPr lang="es-CL" sz="1600" dirty="0"/>
              <a:t>millones </a:t>
            </a:r>
            <a:r>
              <a:rPr lang="es-CL" sz="1600" dirty="0" smtClean="0"/>
              <a:t>(85%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81%.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$2.246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21%.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0263"/>
            <a:ext cx="7425440" cy="35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4224"/>
            <a:ext cx="6336174" cy="38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4805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3455"/>
              </p:ext>
            </p:extLst>
          </p:nvPr>
        </p:nvGraphicFramePr>
        <p:xfrm>
          <a:off x="378499" y="1988840"/>
          <a:ext cx="8229599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88840"/>
                        <a:ext cx="8229599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5734"/>
              </p:ext>
            </p:extLst>
          </p:nvPr>
        </p:nvGraphicFramePr>
        <p:xfrm>
          <a:off x="467544" y="1772816"/>
          <a:ext cx="812955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9556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20911"/>
              </p:ext>
            </p:extLst>
          </p:nvPr>
        </p:nvGraphicFramePr>
        <p:xfrm>
          <a:off x="414337" y="1772369"/>
          <a:ext cx="821079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Hoja de cálculo" r:id="rId3" imgW="7839143" imgH="4752885" progId="Excel.Sheet.8">
                  <p:embed/>
                </p:oleObj>
              </mc:Choice>
              <mc:Fallback>
                <p:oleObj name="Hoja de cálculo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369"/>
                        <a:ext cx="8210798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41264"/>
              </p:ext>
            </p:extLst>
          </p:nvPr>
        </p:nvGraphicFramePr>
        <p:xfrm>
          <a:off x="467544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1150</Words>
  <Application>Microsoft Office PowerPoint</Application>
  <PresentationFormat>Presentación en pantalla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SEPTIEMBRE 2017 PARTIDA 15: MINISTERIO Del TRABAJO Y SEGURIDAD SOCIAL</vt:lpstr>
      <vt:lpstr>Ejecución Presupuestaria de Gastos Acumulada al Mes de Septiembre de 2017  Ministerio del Trabajo y Seguridad Social</vt:lpstr>
      <vt:lpstr>Ejecución Presupuestaria de Gastos Acumulada al Mes de Septiembre de 2017  Ministerio del Trabajo y Seguridad Social</vt:lpstr>
      <vt:lpstr>Ejecución Presupuestaria de Gastos Acumulada al Mes de Septiembre de 2017  Ministerio del Trabajo y Seguridad Social</vt:lpstr>
      <vt:lpstr>Ejecución Presupuestaria de Gastos Acumulada al Mes de Septiembre de 2017  Ministerio del Trabajo y Seguridad Social</vt:lpstr>
      <vt:lpstr>Ejecución Presupuestaria de Gastos Acumulada al Mes de Septiembre de 2017  Partida 15 Ministerio del Trabajo y Seguridad Social</vt:lpstr>
      <vt:lpstr>Ejecución Presupuestaria de Gastos Acumulada al Mes de Septiembre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196</cp:revision>
  <cp:lastPrinted>2017-05-09T14:38:34Z</cp:lastPrinted>
  <dcterms:created xsi:type="dcterms:W3CDTF">2016-06-23T13:38:47Z</dcterms:created>
  <dcterms:modified xsi:type="dcterms:W3CDTF">2017-11-02T18:49:50Z</dcterms:modified>
</cp:coreProperties>
</file>