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4"/>
  </p:notesMasterIdLst>
  <p:sldIdLst>
    <p:sldId id="257" r:id="rId18"/>
    <p:sldId id="258" r:id="rId19"/>
    <p:sldId id="281" r:id="rId20"/>
    <p:sldId id="280" r:id="rId21"/>
    <p:sldId id="282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15-12-2017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1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3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140936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9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20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SEPTIEMBRE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noviembre </a:t>
            </a:r>
            <a:r>
              <a:rPr lang="es-CL" b="1" dirty="0" smtClean="0">
                <a:solidFill>
                  <a:prstClr val="black"/>
                </a:solidFill>
              </a:rPr>
              <a:t>2017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52176"/>
              </p:ext>
            </p:extLst>
          </p:nvPr>
        </p:nvGraphicFramePr>
        <p:xfrm>
          <a:off x="467544" y="1916832"/>
          <a:ext cx="8142074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Hoja de cálculo" r:id="rId4" imgW="7562985" imgH="2657475" progId="Excel.Sheet.8">
                  <p:embed/>
                </p:oleObj>
              </mc:Choice>
              <mc:Fallback>
                <p:oleObj name="Hoja de cálculo" r:id="rId4" imgW="7562985" imgH="26574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2074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270929"/>
              </p:ext>
            </p:extLst>
          </p:nvPr>
        </p:nvGraphicFramePr>
        <p:xfrm>
          <a:off x="467544" y="1700808"/>
          <a:ext cx="8126431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Hoja de cálculo" r:id="rId4" imgW="8020185" imgH="3381285" progId="Excel.Sheet.8">
                  <p:embed/>
                </p:oleObj>
              </mc:Choice>
              <mc:Fallback>
                <p:oleObj name="Hoja de cálculo" r:id="rId4" imgW="80201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2586"/>
              </p:ext>
            </p:extLst>
          </p:nvPr>
        </p:nvGraphicFramePr>
        <p:xfrm>
          <a:off x="383176" y="1612122"/>
          <a:ext cx="8210798" cy="469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Hoja de cálculo" r:id="rId4" imgW="7858057" imgH="5200650" progId="Excel.Sheet.8">
                  <p:embed/>
                </p:oleObj>
              </mc:Choice>
              <mc:Fallback>
                <p:oleObj name="Hoja de cálculo" r:id="rId4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612122"/>
                        <a:ext cx="8210798" cy="469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618007"/>
              </p:ext>
            </p:extLst>
          </p:nvPr>
        </p:nvGraphicFramePr>
        <p:xfrm>
          <a:off x="467544" y="1664171"/>
          <a:ext cx="8126431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Hoja de cálculo" r:id="rId4" imgW="7858057" imgH="4429125" progId="Excel.Sheet.8">
                  <p:embed/>
                </p:oleObj>
              </mc:Choice>
              <mc:Fallback>
                <p:oleObj name="Hoja de cálculo" r:id="rId4" imgW="7858057" imgH="4429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64171"/>
                        <a:ext cx="8126431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41937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27601"/>
              </p:ext>
            </p:extLst>
          </p:nvPr>
        </p:nvGraphicFramePr>
        <p:xfrm>
          <a:off x="383176" y="1654646"/>
          <a:ext cx="8210799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Hoja de cálculo" r:id="rId4" imgW="7858057" imgH="4438560" progId="Excel.Sheet.8">
                  <p:embed/>
                </p:oleObj>
              </mc:Choice>
              <mc:Fallback>
                <p:oleObj name="Hoja de cálculo" r:id="rId4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654646"/>
                        <a:ext cx="8210799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83955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867596"/>
              </p:ext>
            </p:extLst>
          </p:nvPr>
        </p:nvGraphicFramePr>
        <p:xfrm>
          <a:off x="467544" y="1844824"/>
          <a:ext cx="8126431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Hoja de cálculo" r:id="rId4" imgW="7858057" imgH="1847940" progId="Excel.Sheet.8">
                  <p:embed/>
                </p:oleObj>
              </mc:Choice>
              <mc:Fallback>
                <p:oleObj name="Hoja de cálculo" r:id="rId4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26431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559866"/>
              </p:ext>
            </p:extLst>
          </p:nvPr>
        </p:nvGraphicFramePr>
        <p:xfrm>
          <a:off x="467544" y="1700808"/>
          <a:ext cx="8126431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Hoja de cálculo" r:id="rId4" imgW="7858057" imgH="2762340" progId="Excel.Sheet.8">
                  <p:embed/>
                </p:oleObj>
              </mc:Choice>
              <mc:Fallback>
                <p:oleObj name="Hoja de cálculo" r:id="rId4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049793"/>
              </p:ext>
            </p:extLst>
          </p:nvPr>
        </p:nvGraphicFramePr>
        <p:xfrm>
          <a:off x="467544" y="1700808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684853"/>
              </p:ext>
            </p:extLst>
          </p:nvPr>
        </p:nvGraphicFramePr>
        <p:xfrm>
          <a:off x="467544" y="1700808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13176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88688"/>
              </p:ext>
            </p:extLst>
          </p:nvPr>
        </p:nvGraphicFramePr>
        <p:xfrm>
          <a:off x="467544" y="1844824"/>
          <a:ext cx="8126431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Hoja de cálculo" r:id="rId4" imgW="7858057" imgH="3086100" progId="Excel.Sheet.8">
                  <p:embed/>
                </p:oleObj>
              </mc:Choice>
              <mc:Fallback>
                <p:oleObj name="Hoja de cálculo" r:id="rId4" imgW="785805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26431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Septiembre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El presupuesto vigente de este Ministerio asciende a $606.794 millones, que incluye una agregación de recursos, respecto a la Ley de Presupuestos, de $42.841 millones, reflejados principalmente en los recursos adicionales para las transferencias corrientes por $12.641 millones, y para el servicio de la deuda por $15.146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La ejecución presupuestaria acumulada al mes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Septiembre 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$447.675 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73%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comparación con el año 2016, considerando los recursos aprobados en la Ley de Presupuestos, se observó un porcentaje de ejecución presupuestaria mayor en un 1,3%.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el Instituto de Desarrollo Agropecuario, con recursos disponibles por $601 millones, informó un 10% de ejecución; el Servicio Agrícola y Ganadero, con un presupuesto vigente de $650 millones, presentó una ejecución de un 34%; en la Corporación Nacional Forestal, el Programa del mismo nombre, con recursos que ascienden a $274 millones, ejecutó un 88% su disponibilidad y el Programa Áreas Silvestres Protegidas, con $2.388 millones, ejecutó un 18% sus recursos; y la Comisión Nacional de Riego, con un presupuesto vigente de $3.362 millones, informó un gasto de $895 millones que equivale a un 26%.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071987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58548"/>
              </p:ext>
            </p:extLst>
          </p:nvPr>
        </p:nvGraphicFramePr>
        <p:xfrm>
          <a:off x="383176" y="1700808"/>
          <a:ext cx="821079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700808"/>
                        <a:ext cx="821079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589240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23785"/>
              </p:ext>
            </p:extLst>
          </p:nvPr>
        </p:nvGraphicFramePr>
        <p:xfrm>
          <a:off x="467544" y="1700808"/>
          <a:ext cx="8126431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" name="Hoja de cálculo" r:id="rId4" imgW="7858057" imgH="3829050" progId="Excel.Sheet.8">
                  <p:embed/>
                </p:oleObj>
              </mc:Choice>
              <mc:Fallback>
                <p:oleObj name="Hoja de cálculo" r:id="rId4" imgW="78580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71154"/>
              </p:ext>
            </p:extLst>
          </p:nvPr>
        </p:nvGraphicFramePr>
        <p:xfrm>
          <a:off x="467544" y="1700808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08091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54324"/>
              </p:ext>
            </p:extLst>
          </p:nvPr>
        </p:nvGraphicFramePr>
        <p:xfrm>
          <a:off x="467544" y="1700808"/>
          <a:ext cx="8126431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Hoja de cálculo" r:id="rId4" imgW="7858057" imgH="3219540" progId="Excel.Sheet.8">
                  <p:embed/>
                </p:oleObj>
              </mc:Choice>
              <mc:Fallback>
                <p:oleObj name="Hoja de cálculo" r:id="rId4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942445"/>
              </p:ext>
            </p:extLst>
          </p:nvPr>
        </p:nvGraphicFramePr>
        <p:xfrm>
          <a:off x="467544" y="1700808"/>
          <a:ext cx="812643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800329"/>
              </p:ext>
            </p:extLst>
          </p:nvPr>
        </p:nvGraphicFramePr>
        <p:xfrm>
          <a:off x="467544" y="1669926"/>
          <a:ext cx="8126431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Hoja de cálculo" r:id="rId4" imgW="7858057" imgH="1543050" progId="Excel.Sheet.8">
                  <p:embed/>
                </p:oleObj>
              </mc:Choice>
              <mc:Fallback>
                <p:oleObj name="Hoja de cálculo" r:id="rId4" imgW="7858057" imgH="1543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69926"/>
                        <a:ext cx="8126431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2045"/>
              </p:ext>
            </p:extLst>
          </p:nvPr>
        </p:nvGraphicFramePr>
        <p:xfrm>
          <a:off x="467544" y="1565870"/>
          <a:ext cx="8126431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Hoja de cálculo" r:id="rId4" imgW="7858057" imgH="4743450" progId="Excel.Sheet.8">
                  <p:embed/>
                </p:oleObj>
              </mc:Choice>
              <mc:Fallback>
                <p:oleObj name="Hoja de cálculo" r:id="rId4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565870"/>
                        <a:ext cx="8126431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Septiembre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deuda flotante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correspondiente a los recursos para cancelar obligaciones contraídas en el ejercicio presupuestario anterior, ejecutaron un total de $15.097 millones. </a:t>
            </a:r>
          </a:p>
          <a:p>
            <a:pPr lvl="0" algn="just">
              <a:spcBef>
                <a:spcPts val="0"/>
              </a:spcBef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$220.367 millones (78% 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20.412, que informó una reducción en sus recursos disponibles por $1.500 millones, ejecutó un 54% 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94% para transferencias corrientes y un 84% para transferencias de capital.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>
                <a:solidFill>
                  <a:prstClr val="black"/>
                </a:solidFill>
              </a:rPr>
              <a:t>Los </a:t>
            </a:r>
            <a:r>
              <a:rPr lang="es-CL" sz="1600" b="1" dirty="0" smtClean="0">
                <a:solidFill>
                  <a:prstClr val="black"/>
                </a:solidFill>
              </a:rPr>
              <a:t>Préstamos de Fomento en el INDAP</a:t>
            </a:r>
            <a:r>
              <a:rPr lang="es-CL" sz="1600" dirty="0" smtClean="0">
                <a:solidFill>
                  <a:prstClr val="black"/>
                </a:solidFill>
              </a:rPr>
              <a:t>, ejecutaron un total de $49.490 millones en su modalidad a corto plazo (91% de avance presupuestario) y $20.524 millones en su modalidad a largo plazo (89% de ejecución presupuestaria).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Septiembre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112"/>
            <a:ext cx="5919271" cy="30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Septiembre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3450"/>
            <a:ext cx="5616624" cy="33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Septiembre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685105"/>
              </p:ext>
            </p:extLst>
          </p:nvPr>
        </p:nvGraphicFramePr>
        <p:xfrm>
          <a:off x="467544" y="1700808"/>
          <a:ext cx="8064896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Hoja de cálculo" r:id="rId4" imgW="7410585" imgH="2581185" progId="Excel.Sheet.8">
                  <p:embed/>
                </p:oleObj>
              </mc:Choice>
              <mc:Fallback>
                <p:oleObj name="Hoja de cálculo" r:id="rId4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064896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Septiembre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73479"/>
              </p:ext>
            </p:extLst>
          </p:nvPr>
        </p:nvGraphicFramePr>
        <p:xfrm>
          <a:off x="395535" y="1556792"/>
          <a:ext cx="8280921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Hoja de cálculo" r:id="rId5" imgW="9048885" imgH="3505290" progId="Excel.Sheet.8">
                  <p:embed/>
                </p:oleObj>
              </mc:Choice>
              <mc:Fallback>
                <p:oleObj name="Hoja de cálculo" r:id="rId5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5" y="1556792"/>
                        <a:ext cx="8280921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2227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61983"/>
              </p:ext>
            </p:extLst>
          </p:nvPr>
        </p:nvGraphicFramePr>
        <p:xfrm>
          <a:off x="467545" y="1717129"/>
          <a:ext cx="812643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Hoja de cálculo" r:id="rId4" imgW="7762943" imgH="4448265" progId="Excel.Sheet.8">
                  <p:embed/>
                </p:oleObj>
              </mc:Choice>
              <mc:Fallback>
                <p:oleObj name="Hoja de cálculo" r:id="rId4" imgW="77629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17129"/>
                        <a:ext cx="812643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Septiembre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113555"/>
              </p:ext>
            </p:extLst>
          </p:nvPr>
        </p:nvGraphicFramePr>
        <p:xfrm>
          <a:off x="467545" y="1700808"/>
          <a:ext cx="812643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Hoja de cálculo" r:id="rId4" imgW="7762943" imgH="2143125" progId="Excel.Sheet.8">
                  <p:embed/>
                </p:oleObj>
              </mc:Choice>
              <mc:Fallback>
                <p:oleObj name="Hoja de cálculo" r:id="rId4" imgW="7762943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00808"/>
                        <a:ext cx="812643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1173</Words>
  <Application>Microsoft Office PowerPoint</Application>
  <PresentationFormat>Presentación en pantalla (4:3)</PresentationFormat>
  <Paragraphs>123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5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SEPTIEMBRE DE 2017 PARTIDA 13: MINISTERIO DE AGRICULTURA</vt:lpstr>
      <vt:lpstr>Ejecución Presupuestaria de Gastos Acumulada al Mes de Septiembre de 2017  Ministerio de Agricultura</vt:lpstr>
      <vt:lpstr>Ejecución Presupuestaria de Gastos Acumulada al Mes de Septiembre de 2017  Ministerio de Agricultura</vt:lpstr>
      <vt:lpstr>Ejecución Presupuestaria de Gastos Acumulada al Mes de Septiembre de 2017  Ministerio de Agricultura</vt:lpstr>
      <vt:lpstr>Ejecución Presupuestaria de Gastos Acumulada al Mes de Septiembre de 2017  Ministerio de Agricultura</vt:lpstr>
      <vt:lpstr>Ejecución Presupuestaria de Gastos Acumulada al Mes de Septiembre de 2017  Partida 13 Ministerio de Agricultura</vt:lpstr>
      <vt:lpstr>Ejecución Presupuestaria de Gastos Acumulada al Mes de  Septiembre de 2017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66</cp:revision>
  <cp:lastPrinted>2016-08-05T21:17:59Z</cp:lastPrinted>
  <dcterms:created xsi:type="dcterms:W3CDTF">2016-08-05T20:56:34Z</dcterms:created>
  <dcterms:modified xsi:type="dcterms:W3CDTF">2017-12-15T13:29:29Z</dcterms:modified>
</cp:coreProperties>
</file>