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98" r:id="rId4"/>
    <p:sldId id="300" r:id="rId5"/>
    <p:sldId id="264" r:id="rId6"/>
    <p:sldId id="301" r:id="rId7"/>
    <p:sldId id="263" r:id="rId8"/>
    <p:sldId id="265" r:id="rId9"/>
    <p:sldId id="269" r:id="rId10"/>
    <p:sldId id="271" r:id="rId11"/>
    <p:sldId id="273" r:id="rId12"/>
    <p:sldId id="274" r:id="rId13"/>
    <p:sldId id="275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Septiembre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12: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OBRAS PÚBLICAS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octubre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0017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03: Dirección de Obras Hidráulicas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3433FE2-32A6-4C7B-8AD3-6F1D8AA58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884058"/>
              </p:ext>
            </p:extLst>
          </p:nvPr>
        </p:nvGraphicFramePr>
        <p:xfrm>
          <a:off x="414336" y="1724100"/>
          <a:ext cx="8210799" cy="407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Worksheet" r:id="rId3" imgW="8725024" imgH="4619700" progId="Excel.Sheet.12">
                  <p:embed/>
                </p:oleObj>
              </mc:Choice>
              <mc:Fallback>
                <p:oleObj name="Worksheet" r:id="rId3" imgW="8725024" imgH="4619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10799" cy="4076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04: Dirección de Vialidad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BB8CDF6-F98C-4160-93C1-138FF57B26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476240"/>
              </p:ext>
            </p:extLst>
          </p:nvPr>
        </p:nvGraphicFramePr>
        <p:xfrm>
          <a:off x="428625" y="1556792"/>
          <a:ext cx="8258176" cy="4907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Worksheet" r:id="rId3" imgW="8725024" imgH="5953230" progId="Excel.Sheet.12">
                  <p:embed/>
                </p:oleObj>
              </mc:Choice>
              <mc:Fallback>
                <p:oleObj name="Worksheet" r:id="rId3" imgW="8725024" imgH="59532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556792"/>
                        <a:ext cx="8258176" cy="4907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15210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06: Dirección de Obras Portuarias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C49E83B-4E5A-4C87-9892-954EDB7D8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889070"/>
              </p:ext>
            </p:extLst>
          </p:nvPr>
        </p:nvGraphicFramePr>
        <p:xfrm>
          <a:off x="414336" y="1724101"/>
          <a:ext cx="8201488" cy="3428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Worksheet" r:id="rId3" imgW="8725024" imgH="3743280" progId="Excel.Sheet.12">
                  <p:embed/>
                </p:oleObj>
              </mc:Choice>
              <mc:Fallback>
                <p:oleObj name="Worksheet" r:id="rId3" imgW="8725024" imgH="3743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1"/>
                        <a:ext cx="8201488" cy="3428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15719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07: Dirección de Aeropuertos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3493F9F-3B9B-4854-A75D-DD5557DC60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215162"/>
              </p:ext>
            </p:extLst>
          </p:nvPr>
        </p:nvGraphicFramePr>
        <p:xfrm>
          <a:off x="414336" y="1724101"/>
          <a:ext cx="8201488" cy="343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1"/>
                        <a:ext cx="8201488" cy="3433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51723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08: Administración Sistema Concesiones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435B9CC-973B-46E0-946A-2AE43CA3E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448547"/>
              </p:ext>
            </p:extLst>
          </p:nvPr>
        </p:nvGraphicFramePr>
        <p:xfrm>
          <a:off x="414336" y="1724100"/>
          <a:ext cx="8201488" cy="3793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Worksheet" r:id="rId3" imgW="8725024" imgH="4429080" progId="Excel.Sheet.12">
                  <p:embed/>
                </p:oleObj>
              </mc:Choice>
              <mc:Fallback>
                <p:oleObj name="Worksheet" r:id="rId3" imgW="8725024" imgH="4429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01488" cy="3793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37321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11: Dirección de Planeamiento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08CFF4A-372C-481A-83A6-9A968BE3D1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9274"/>
              </p:ext>
            </p:extLst>
          </p:nvPr>
        </p:nvGraphicFramePr>
        <p:xfrm>
          <a:off x="414336" y="1724100"/>
          <a:ext cx="8210799" cy="3649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10799" cy="3649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12: Agua Potable Rural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96541B0-17E6-4BE2-975C-A9DE116FC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45022"/>
              </p:ext>
            </p:extLst>
          </p:nvPr>
        </p:nvGraphicFramePr>
        <p:xfrm>
          <a:off x="414336" y="1724100"/>
          <a:ext cx="8210799" cy="3001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Worksheet" r:id="rId3" imgW="8725024" imgH="3171960" progId="Excel.Sheet.12">
                  <p:embed/>
                </p:oleObj>
              </mc:Choice>
              <mc:Fallback>
                <p:oleObj name="Worksheet" r:id="rId3" imgW="872502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10799" cy="3001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04, Programa 01: Dirección General de Aguas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7F39F53-F41C-4A72-A5E1-6E4B23C7762D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93AAADF-13F6-4B94-BBE4-3036C193F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509205"/>
              </p:ext>
            </p:extLst>
          </p:nvPr>
        </p:nvGraphicFramePr>
        <p:xfrm>
          <a:off x="428625" y="1680406"/>
          <a:ext cx="8187200" cy="3831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Worksheet" r:id="rId3" imgW="8420044" imgH="4429080" progId="Excel.Sheet.12">
                  <p:embed/>
                </p:oleObj>
              </mc:Choice>
              <mc:Fallback>
                <p:oleObj name="Worksheet" r:id="rId3" imgW="8420044" imgH="4429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680406"/>
                        <a:ext cx="8187200" cy="3831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2277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05, Programa 01: Instituto Nacional de Hidráulica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E15F22A-0C47-4723-8425-9EDC917187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10028"/>
              </p:ext>
            </p:extLst>
          </p:nvPr>
        </p:nvGraphicFramePr>
        <p:xfrm>
          <a:off x="414336" y="1724101"/>
          <a:ext cx="8201488" cy="329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Worksheet" r:id="rId3" imgW="8686935" imgH="3552930" progId="Excel.Sheet.12">
                  <p:embed/>
                </p:oleObj>
              </mc:Choice>
              <mc:Fallback>
                <p:oleObj name="Worksheet" r:id="rId3" imgW="8686935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1"/>
                        <a:ext cx="8201488" cy="3298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7152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07, Programa 01: Superintendencia de Servicios Sanitarios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3DCFD91-72B2-4D16-8BBB-28E00680D8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569624"/>
              </p:ext>
            </p:extLst>
          </p:nvPr>
        </p:nvGraphicFramePr>
        <p:xfrm>
          <a:off x="414335" y="1724101"/>
          <a:ext cx="8201489" cy="307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Worksheet" r:id="rId3" imgW="8401134" imgH="3552930" progId="Excel.Sheet.12">
                  <p:embed/>
                </p:oleObj>
              </mc:Choice>
              <mc:Fallback>
                <p:oleObj name="Worksheet" r:id="rId3" imgW="840113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24101"/>
                        <a:ext cx="8201489" cy="307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2017 la Partida presenta un presupuesto aprobado de </a:t>
            </a:r>
            <a:r>
              <a:rPr lang="es-CL" sz="1600" b="1" dirty="0">
                <a:latin typeface="+mn-lt"/>
              </a:rPr>
              <a:t>$2.285.158 millones</a:t>
            </a:r>
            <a:r>
              <a:rPr lang="es-CL" sz="1600" dirty="0">
                <a:latin typeface="+mn-lt"/>
              </a:rPr>
              <a:t>, de los cuales un 90% se destina a iniciativas de inversión y transferencias de capital, con una participación de un 69,8% y 20,2% respectivamente, subtítulos que al mes de septiembre registraron erogaciones del 60,4% y 77,6% respectivamente sobre el presupuesto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El gasto registrado del Ministerio para el mes de septiembre ascendió a </a:t>
            </a:r>
            <a:r>
              <a:rPr lang="es-CL" sz="1600" b="1" dirty="0">
                <a:latin typeface="+mn-lt"/>
              </a:rPr>
              <a:t>$165.420 millones</a:t>
            </a:r>
            <a:r>
              <a:rPr lang="es-CL" sz="1600" dirty="0">
                <a:latin typeface="+mn-lt"/>
              </a:rPr>
              <a:t>, es decir, un 7,2</a:t>
            </a:r>
            <a:r>
              <a:rPr lang="es-CL" sz="1600" b="1" dirty="0">
                <a:latin typeface="+mn-lt"/>
              </a:rPr>
              <a:t>%</a:t>
            </a:r>
            <a:r>
              <a:rPr lang="es-CL" sz="1600" dirty="0">
                <a:latin typeface="+mn-lt"/>
              </a:rPr>
              <a:t> respecto de la ley inicial, ejecución inferior en 0,6 puntos porcentuales respecto a igual mes del año 2016.  Con ello, la ejecución acumulada </a:t>
            </a:r>
            <a:r>
              <a:rPr lang="es-CL" sz="1600" dirty="0"/>
              <a:t>al tercer trimestre de 2017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>
                <a:latin typeface="+mn-lt"/>
              </a:rPr>
              <a:t>$1.665.927 millones</a:t>
            </a:r>
            <a:r>
              <a:rPr lang="es-CL" sz="1600" dirty="0">
                <a:latin typeface="+mn-lt"/>
              </a:rPr>
              <a:t>, equivalente a un </a:t>
            </a:r>
            <a:r>
              <a:rPr lang="es-CL" sz="1600" b="1" dirty="0">
                <a:latin typeface="+mn-lt"/>
              </a:rPr>
              <a:t>67,8%</a:t>
            </a:r>
            <a:r>
              <a:rPr lang="es-CL" sz="1600" dirty="0">
                <a:latin typeface="+mn-lt"/>
              </a:rPr>
              <a:t> del presupuesto vigente y un </a:t>
            </a:r>
            <a:r>
              <a:rPr lang="es-CL" sz="1600" b="1" dirty="0">
                <a:latin typeface="+mn-lt"/>
              </a:rPr>
              <a:t>72,9%</a:t>
            </a:r>
            <a:r>
              <a:rPr lang="es-CL" sz="1600" dirty="0">
                <a:latin typeface="+mn-lt"/>
              </a:rPr>
              <a:t> del presupuesto inicial.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septiembre un aumento consolidado de </a:t>
            </a:r>
            <a:r>
              <a:rPr lang="es-CL" sz="1600" b="1" dirty="0"/>
              <a:t>$172.691 millones</a:t>
            </a:r>
            <a:r>
              <a:rPr lang="es-CL" sz="1600" dirty="0"/>
              <a:t>.  Destacando por su monto los aumentos registrados en el subtítulo 34 “servicio de la deuda”, con $194.064 millones, seguido por “adquisición de activos no financieros” y “gastos en personal” que experimentan incrementos de $18.411 millones y $3.614 millones 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Por su parte los subtítulos 31 “iniciativas de inversión”, registra una disminución de $23.223 millones, seguida por el subtítulo 33 “transferencias de capital”, con $21.727 millones, manteniendo las variaciones del mes anterior.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En cuanto a los programas, </a:t>
            </a:r>
            <a:r>
              <a:rPr lang="es-CL" sz="1600" b="1" dirty="0"/>
              <a:t>el 98% </a:t>
            </a:r>
            <a:r>
              <a:rPr lang="es-CL" sz="1600" dirty="0"/>
              <a:t>del presupuesto inicial, se concentra en la </a:t>
            </a:r>
            <a:r>
              <a:rPr lang="es-CL" sz="1600" b="1" dirty="0"/>
              <a:t>Dirección General de Obras Públicas, </a:t>
            </a:r>
            <a:r>
              <a:rPr lang="es-CL" sz="1600" dirty="0"/>
              <a:t>destacando a su vez, la participación de la </a:t>
            </a:r>
            <a:r>
              <a:rPr lang="es-CL" sz="1600" b="1" dirty="0"/>
              <a:t>Dirección de Vialidad </a:t>
            </a:r>
            <a:r>
              <a:rPr lang="es-CL" sz="1600" dirty="0"/>
              <a:t> que representa el 47,5% de la Partida, que alcanzó una ejecución al mes de septiembre de </a:t>
            </a:r>
            <a:r>
              <a:rPr lang="es-CL" sz="1600" b="1" dirty="0"/>
              <a:t>64,6%</a:t>
            </a:r>
            <a:r>
              <a:rPr lang="es-CL" sz="1600" dirty="0"/>
              <a:t> respecto al presupuesto vigente, explicado por el desembolso asociado a “iniciativas de inversión” que alcanzó los $572.275 millones, gasto que representa el 74,9% de las erogaciones registradas a la fecha.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La </a:t>
            </a:r>
            <a:r>
              <a:rPr lang="es-CL" sz="1600" b="1" dirty="0"/>
              <a:t>Dirección de Planeamiento </a:t>
            </a:r>
            <a:r>
              <a:rPr lang="es-CL" sz="1600" dirty="0"/>
              <a:t>es la que presenta el </a:t>
            </a:r>
            <a:r>
              <a:rPr lang="es-CL" sz="1600" b="1" dirty="0"/>
              <a:t>mayor avance con un 99,5%</a:t>
            </a:r>
            <a:r>
              <a:rPr lang="es-CL" sz="1600" dirty="0"/>
              <a:t>, explicado por el nivel de gasto en las transferencias de capital a Empresas Metro S.A. que a septiembre presenta una ejecución de </a:t>
            </a:r>
            <a:r>
              <a:rPr lang="es-CL" sz="1600" b="1" dirty="0"/>
              <a:t>100%, </a:t>
            </a:r>
            <a:r>
              <a:rPr lang="es-CL" sz="1600" dirty="0"/>
              <a:t>representando a su vez el 97,6% del presupuesto vigente de la Dirección.</a:t>
            </a:r>
            <a:endParaRPr lang="es-CL" sz="1600" b="1" u="sng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Mientras que la </a:t>
            </a:r>
            <a:r>
              <a:rPr lang="es-CL" sz="1600" b="1" dirty="0"/>
              <a:t>Dirección de Arquitectura </a:t>
            </a:r>
            <a:r>
              <a:rPr lang="es-CL" sz="1600" dirty="0"/>
              <a:t>es la que presenta la menor </a:t>
            </a:r>
            <a:r>
              <a:rPr lang="es-CL" sz="1600" b="1" dirty="0"/>
              <a:t>ejecución con un 56%</a:t>
            </a:r>
            <a:r>
              <a:rPr lang="es-CL" sz="1600" dirty="0"/>
              <a:t>.</a:t>
            </a:r>
            <a:endParaRPr lang="es-CL" sz="1600" b="1" dirty="0"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436260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4991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0C62B4F-DF82-4D70-9DCC-D6826C87D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134480"/>
              </p:ext>
            </p:extLst>
          </p:nvPr>
        </p:nvGraphicFramePr>
        <p:xfrm>
          <a:off x="467544" y="1724100"/>
          <a:ext cx="8176394" cy="263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Worksheet" r:id="rId3" imgW="8315232" imgH="2981340" progId="Excel.Sheet.12">
                  <p:embed/>
                </p:oleObj>
              </mc:Choice>
              <mc:Fallback>
                <p:oleObj name="Worksheet" r:id="rId3" imgW="8315232" imgH="29813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4100"/>
                        <a:ext cx="8176394" cy="2638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3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FC6625-4220-478D-B811-48DDF4E4B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90" y="1983755"/>
            <a:ext cx="4085657" cy="25202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09BB68-4EA6-4E64-99DA-27DFC1AF6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668" y="1983755"/>
            <a:ext cx="4048155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12,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72514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796FC795-F0C6-4CBD-B367-175C99D075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894865"/>
              </p:ext>
            </p:extLst>
          </p:nvPr>
        </p:nvGraphicFramePr>
        <p:xfrm>
          <a:off x="414336" y="1700808"/>
          <a:ext cx="8201488" cy="302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Worksheet" r:id="rId4" imgW="10344201" imgH="3171960" progId="Excel.Sheet.12">
                  <p:embed/>
                </p:oleObj>
              </mc:Choice>
              <mc:Fallback>
                <p:oleObj name="Worksheet" r:id="rId4" imgW="10344201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01488" cy="3024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7223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01, Programa 01: Secretaría y Administración General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535" y="123723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F0F056E-A7D8-44C3-9C90-8695E90A6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207097"/>
              </p:ext>
            </p:extLst>
          </p:nvPr>
        </p:nvGraphicFramePr>
        <p:xfrm>
          <a:off x="414336" y="1692578"/>
          <a:ext cx="8210799" cy="307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Worksheet" r:id="rId3" imgW="8210421" imgH="3552930" progId="Excel.Sheet.12">
                  <p:embed/>
                </p:oleObj>
              </mc:Choice>
              <mc:Fallback>
                <p:oleObj name="Worksheet" r:id="rId3" imgW="8210421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92578"/>
                        <a:ext cx="8210799" cy="307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656163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01: Administración y Ejecución de Obras Públicas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6C40C7C-2F71-493D-B9B0-0775B733E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93647"/>
              </p:ext>
            </p:extLst>
          </p:nvPr>
        </p:nvGraphicFramePr>
        <p:xfrm>
          <a:off x="428625" y="1724100"/>
          <a:ext cx="8187200" cy="39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Worksheet" r:id="rId3" imgW="8725024" imgH="4505220" progId="Excel.Sheet.12">
                  <p:embed/>
                </p:oleObj>
              </mc:Choice>
              <mc:Fallback>
                <p:oleObj name="Worksheet" r:id="rId3" imgW="8725024" imgH="4505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724100"/>
                        <a:ext cx="8187200" cy="395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37321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02: Dirección de Arquitectura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026793A-BA79-4458-827C-62C9AE44D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016398"/>
              </p:ext>
            </p:extLst>
          </p:nvPr>
        </p:nvGraphicFramePr>
        <p:xfrm>
          <a:off x="404934" y="1724100"/>
          <a:ext cx="8220201" cy="3649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4" y="1724100"/>
                        <a:ext cx="8220201" cy="3649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973</Words>
  <Application>Microsoft Office PowerPoint</Application>
  <PresentationFormat>Presentación en pantalla (4:3)</PresentationFormat>
  <Paragraphs>82</Paragraphs>
  <Slides>19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Septiembre de 2017 Partida 12: MINISTERIO DE OBRAS PÚBLICAS</vt:lpstr>
      <vt:lpstr>Ejecución Presupuestaria de Gastos Acumulada al Mes de Septiembre de 2017  Ministerio de Obras Públicas</vt:lpstr>
      <vt:lpstr>Ejecución Presupuestaria de Gastos Acumulada al Mes de Septiembre de 2017  Ministerio de Obras Públicas</vt:lpstr>
      <vt:lpstr>Ejecución Presupuestaria de Gastos Acumulada al Mes de Septiembre de 2017  Ministerio de Obras Públicas</vt:lpstr>
      <vt:lpstr>Ejecución Presupuestaria de Gastos Acumulada al Mes de Septiembre de 2017  Ministerio de Obras Públicas</vt:lpstr>
      <vt:lpstr>Ejecución Presupuestaria de Gastos Acumulada al mes de Septiembre de 2017  Partida 12,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176</cp:revision>
  <cp:lastPrinted>2017-10-03T18:52:21Z</cp:lastPrinted>
  <dcterms:created xsi:type="dcterms:W3CDTF">2016-06-23T13:38:47Z</dcterms:created>
  <dcterms:modified xsi:type="dcterms:W3CDTF">2017-11-02T18:43:14Z</dcterms:modified>
</cp:coreProperties>
</file>