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29"/>
  </p:notesMasterIdLst>
  <p:handoutMasterIdLst>
    <p:handoutMasterId r:id="rId30"/>
  </p:handoutMasterIdLst>
  <p:sldIdLst>
    <p:sldId id="256" r:id="rId3"/>
    <p:sldId id="298" r:id="rId4"/>
    <p:sldId id="320" r:id="rId5"/>
    <p:sldId id="264" r:id="rId6"/>
    <p:sldId id="322" r:id="rId7"/>
    <p:sldId id="263" r:id="rId8"/>
    <p:sldId id="302" r:id="rId9"/>
    <p:sldId id="303" r:id="rId10"/>
    <p:sldId id="299" r:id="rId11"/>
    <p:sldId id="300" r:id="rId12"/>
    <p:sldId id="301" r:id="rId13"/>
    <p:sldId id="304" r:id="rId14"/>
    <p:sldId id="305" r:id="rId15"/>
    <p:sldId id="306" r:id="rId16"/>
    <p:sldId id="308" r:id="rId17"/>
    <p:sldId id="309" r:id="rId18"/>
    <p:sldId id="310" r:id="rId19"/>
    <p:sldId id="311" r:id="rId20"/>
    <p:sldId id="312" r:id="rId21"/>
    <p:sldId id="313" r:id="rId22"/>
    <p:sldId id="314" r:id="rId23"/>
    <p:sldId id="315" r:id="rId24"/>
    <p:sldId id="316" r:id="rId25"/>
    <p:sldId id="317" r:id="rId26"/>
    <p:sldId id="318" r:id="rId27"/>
    <p:sldId id="319" r:id="rId28"/>
  </p:sldIdLst>
  <p:sldSz cx="9144000" cy="6858000" type="screen4x3"/>
  <p:notesSz cx="7010400" cy="9236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282" y="-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09"/>
        <p:guide pos="220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970943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15-12-2017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5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970943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70943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15-12-2017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759" tIns="45879" rIns="91759" bIns="45879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</p:spPr>
        <p:txBody>
          <a:bodyPr vert="horz" lIns="91759" tIns="45879" rIns="91759" bIns="45879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5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70943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15-12-2017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15-12-2017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15-12-2017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15-12-2017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15-12-2017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15-12-2017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15-12-2017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15-12-2017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15-12-2017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15-12-2017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15-12-2017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15-12-2017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15-12-2017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15-12-2017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15-12-2017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15-12-2017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15-12-2017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15-12-2017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15-12-2017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15-12-2017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15-12-2017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15-12-2017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15-12-2017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77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15-12-2017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596557328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10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emf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 smtClean="0">
                <a:latin typeface="+mn-lt"/>
              </a:rPr>
              <a:t>EJECUCIÓN PRESUPUESTARIA DE GASTOS ACUMULADA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SEPTIEMBRE 2017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PARTIDA 11: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MINISTERIO DE DEFENSA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Diciembre 2017</a:t>
            </a:r>
            <a:endParaRPr lang="es-C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00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4464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400" dirty="0" smtClean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597352"/>
            <a:ext cx="8406135" cy="221109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86224" y="36343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SEPTIEMBRE 2017 </a:t>
            </a:r>
            <a:b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11.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 04. PROGRAMA 01: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ORGANISMOS DE INDUSTRIA MILITAR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954526"/>
            <a:ext cx="8229600" cy="22330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4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4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4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473200"/>
            <a:ext cx="7632847" cy="4764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0587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SEPTIEMBRE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 05. PROGRAMA 01: ARMADA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7" y="1628800"/>
            <a:ext cx="7860248" cy="46805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07312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SEPTIEMBRE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 05. PROGRAMA 01: ARMADA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dólares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36" y="1844825"/>
            <a:ext cx="8046095" cy="40324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65880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410180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SEPTIEMBRE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.CAPÍTULO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07.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 01: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DIRECCIÓN GENERAL DEL TERRITORIO MARÍTIMO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39826"/>
            <a:ext cx="822960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pesos de 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844824"/>
            <a:ext cx="7704856" cy="417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6780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720080"/>
          </a:xfrm>
        </p:spPr>
        <p:txBody>
          <a:bodyPr/>
          <a:lstStyle/>
          <a:p>
            <a:r>
              <a:rPr lang="es-CL" sz="2000" b="1" dirty="0"/>
              <a:t>EJECUCIÓN PRESUPUESTARIA DE GASTOS ACUMULADA A </a:t>
            </a:r>
            <a:r>
              <a:rPr lang="es-CL" sz="2000" b="1" dirty="0" smtClean="0"/>
              <a:t>SEPTIEMBRE </a:t>
            </a:r>
            <a:r>
              <a:rPr lang="es-CL" sz="2000" b="1" dirty="0"/>
              <a:t>2017 </a:t>
            </a:r>
            <a:br>
              <a:rPr lang="es-CL" sz="2000" b="1" dirty="0"/>
            </a:br>
            <a:r>
              <a:rPr lang="es-CL" sz="2000" b="1" dirty="0"/>
              <a:t>PARTIDA 11 .CAPÍTULO </a:t>
            </a:r>
            <a:r>
              <a:rPr lang="es-CL" sz="2000" b="1" dirty="0" smtClean="0"/>
              <a:t>08. </a:t>
            </a:r>
            <a:r>
              <a:rPr lang="es-CL" sz="2000" b="1" dirty="0"/>
              <a:t>PROGRAMA 01:  </a:t>
            </a:r>
            <a:r>
              <a:rPr lang="es-CL" sz="2000" b="1" dirty="0" smtClean="0"/>
              <a:t>DIRECCIÓN </a:t>
            </a:r>
            <a:r>
              <a:rPr lang="es-CL" sz="2000" b="1" dirty="0"/>
              <a:t>DE SANIDAD </a:t>
            </a:r>
            <a:r>
              <a:rPr lang="es-CL" dirty="0"/>
              <a:t/>
            </a:r>
            <a:br>
              <a:rPr lang="es-CL" dirty="0"/>
            </a:br>
            <a:r>
              <a:rPr lang="es-CL" sz="1400" b="1" dirty="0"/>
              <a:t>en miles de </a:t>
            </a:r>
            <a:r>
              <a:rPr lang="es-CL" sz="1400" b="1" dirty="0" smtClean="0"/>
              <a:t>pesos </a:t>
            </a:r>
            <a:r>
              <a:rPr lang="es-CL" sz="1400" b="1" dirty="0"/>
              <a:t>de 2017</a:t>
            </a:r>
            <a:r>
              <a:rPr lang="es-CL" dirty="0"/>
              <a:t/>
            </a:r>
            <a:br>
              <a:rPr lang="es-CL" dirty="0"/>
            </a:br>
            <a:endParaRPr lang="es-CL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15616" y="6356350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pic>
        <p:nvPicPr>
          <p:cNvPr id="1536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765581"/>
            <a:ext cx="7592832" cy="4195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194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720080"/>
          </a:xfrm>
        </p:spPr>
        <p:txBody>
          <a:bodyPr/>
          <a:lstStyle/>
          <a:p>
            <a:r>
              <a:rPr lang="es-CL" sz="2000" b="1" dirty="0"/>
              <a:t>EJECUCIÓN PRESUPUESTARIA DE GASTOS ACUMULADA A </a:t>
            </a:r>
            <a:r>
              <a:rPr lang="es-CL" sz="2000" b="1" dirty="0" smtClean="0"/>
              <a:t>SEPTIEMBRE </a:t>
            </a:r>
            <a:r>
              <a:rPr lang="es-CL" sz="2000" b="1" dirty="0"/>
              <a:t>2017 </a:t>
            </a:r>
            <a:br>
              <a:rPr lang="es-CL" sz="2000" b="1" dirty="0"/>
            </a:br>
            <a:r>
              <a:rPr lang="es-CL" sz="2000" b="1" dirty="0"/>
              <a:t>PARTIDA 11 .CAPÍTULO </a:t>
            </a:r>
            <a:r>
              <a:rPr lang="es-CL" sz="2000" b="1" dirty="0" smtClean="0"/>
              <a:t>09. </a:t>
            </a:r>
            <a:r>
              <a:rPr lang="es-CL" sz="2000" b="1" dirty="0"/>
              <a:t>PROGRAMA 01:  FUERZA AÉREA DE CHILE</a:t>
            </a:r>
            <a:r>
              <a:rPr lang="es-CL" dirty="0"/>
              <a:t/>
            </a:r>
            <a:br>
              <a:rPr lang="es-CL" dirty="0"/>
            </a:br>
            <a:r>
              <a:rPr lang="es-CL" sz="1400" b="1" dirty="0"/>
              <a:t>en miles de </a:t>
            </a:r>
            <a:r>
              <a:rPr lang="es-CL" sz="1400" b="1" dirty="0" smtClean="0"/>
              <a:t>pesos </a:t>
            </a:r>
            <a:r>
              <a:rPr lang="es-CL" sz="1400" b="1" dirty="0"/>
              <a:t>de 2017</a:t>
            </a:r>
            <a:r>
              <a:rPr lang="es-CL" dirty="0"/>
              <a:t/>
            </a:r>
            <a:br>
              <a:rPr lang="es-CL" dirty="0"/>
            </a:br>
            <a:endParaRPr lang="es-CL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043608" y="6356350"/>
            <a:ext cx="684076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sz="110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pic>
        <p:nvPicPr>
          <p:cNvPr id="1638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600200"/>
            <a:ext cx="7704856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4678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720080"/>
          </a:xfrm>
        </p:spPr>
        <p:txBody>
          <a:bodyPr/>
          <a:lstStyle/>
          <a:p>
            <a:r>
              <a:rPr lang="es-CL" sz="2000" b="1" dirty="0"/>
              <a:t>EJECUCIÓN PRESUPUESTARIA DE GASTOS ACUMULADA A </a:t>
            </a:r>
            <a:r>
              <a:rPr lang="es-CL" sz="2000" b="1" dirty="0" smtClean="0"/>
              <a:t>SEPTIEMBRE </a:t>
            </a:r>
            <a:r>
              <a:rPr lang="es-CL" sz="2000" b="1" dirty="0"/>
              <a:t>2017 </a:t>
            </a:r>
            <a:br>
              <a:rPr lang="es-CL" sz="2000" b="1" dirty="0"/>
            </a:br>
            <a:r>
              <a:rPr lang="es-CL" sz="2000" b="1" dirty="0"/>
              <a:t>PARTIDA 11 .CAPÍTULO </a:t>
            </a:r>
            <a:r>
              <a:rPr lang="es-CL" sz="2000" b="1" dirty="0" smtClean="0"/>
              <a:t>09. </a:t>
            </a:r>
            <a:r>
              <a:rPr lang="es-CL" sz="2000" b="1" dirty="0"/>
              <a:t>PROGRAMA 01:  FUERZA AÉREA DE CHILE</a:t>
            </a:r>
            <a:r>
              <a:rPr lang="es-CL" dirty="0"/>
              <a:t/>
            </a:r>
            <a:br>
              <a:rPr lang="es-CL" dirty="0"/>
            </a:br>
            <a:r>
              <a:rPr lang="es-CL" sz="1400" b="1" dirty="0"/>
              <a:t>en miles de dólares de 2017</a:t>
            </a:r>
            <a:r>
              <a:rPr lang="es-CL" dirty="0"/>
              <a:t/>
            </a:r>
            <a:br>
              <a:rPr lang="es-CL" dirty="0"/>
            </a:br>
            <a:endParaRPr lang="es-CL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99592" y="6356350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pic>
        <p:nvPicPr>
          <p:cNvPr id="1741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556792"/>
            <a:ext cx="7776864" cy="45365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85244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720080"/>
          </a:xfrm>
        </p:spPr>
        <p:txBody>
          <a:bodyPr/>
          <a:lstStyle/>
          <a:p>
            <a:r>
              <a:rPr lang="es-CL" sz="1800" b="1" dirty="0"/>
              <a:t>EJECUCIÓN PRESUPUESTARIA DE GASTOS ACUMULADA A </a:t>
            </a:r>
            <a:r>
              <a:rPr lang="es-CL" sz="1800" b="1" dirty="0" smtClean="0"/>
              <a:t>SEPTIEMBRE </a:t>
            </a:r>
            <a:r>
              <a:rPr lang="es-CL" sz="1800" b="1" dirty="0"/>
              <a:t>2017 </a:t>
            </a:r>
            <a:br>
              <a:rPr lang="es-CL" sz="1800" b="1" dirty="0"/>
            </a:br>
            <a:r>
              <a:rPr lang="es-CL" sz="1800" b="1" dirty="0"/>
              <a:t>PARTIDA 11 .CAPÍTULO </a:t>
            </a:r>
            <a:r>
              <a:rPr lang="es-CL" sz="1800" b="1" dirty="0" smtClean="0"/>
              <a:t>11. </a:t>
            </a:r>
            <a:r>
              <a:rPr lang="es-CL" sz="1800" b="1" dirty="0"/>
              <a:t>PROGRAMA 01:  ORGANISMOS DE SALUD </a:t>
            </a:r>
            <a:r>
              <a:rPr lang="es-CL" sz="1800" b="1" dirty="0" smtClean="0"/>
              <a:t>DE LA FACH</a:t>
            </a:r>
            <a:br>
              <a:rPr lang="es-CL" sz="1800" b="1" dirty="0" smtClean="0"/>
            </a:br>
            <a:r>
              <a:rPr lang="es-CL" sz="1800" b="1" dirty="0"/>
              <a:t/>
            </a:r>
            <a:br>
              <a:rPr lang="es-CL" sz="1800" b="1" dirty="0"/>
            </a:br>
            <a:r>
              <a:rPr lang="es-CL" sz="1400" b="1" dirty="0" smtClean="0"/>
              <a:t>en </a:t>
            </a:r>
            <a:r>
              <a:rPr lang="es-CL" sz="1400" b="1" dirty="0"/>
              <a:t>miles de </a:t>
            </a:r>
            <a:r>
              <a:rPr lang="es-CL" sz="1400" b="1" dirty="0" smtClean="0"/>
              <a:t>pesos </a:t>
            </a:r>
            <a:r>
              <a:rPr lang="es-CL" sz="1400" b="1" dirty="0"/>
              <a:t>de 2017</a:t>
            </a:r>
            <a:r>
              <a:rPr lang="es-CL" dirty="0"/>
              <a:t/>
            </a:r>
            <a:br>
              <a:rPr lang="es-CL" dirty="0"/>
            </a:br>
            <a:endParaRPr lang="es-CL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99592" y="6356350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/>
          </a:p>
        </p:txBody>
      </p:sp>
      <p:pic>
        <p:nvPicPr>
          <p:cNvPr id="1843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600200"/>
            <a:ext cx="7488832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12917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720080"/>
          </a:xfrm>
        </p:spPr>
        <p:txBody>
          <a:bodyPr/>
          <a:lstStyle/>
          <a:p>
            <a:r>
              <a:rPr lang="es-CL" sz="1800" b="1" dirty="0"/>
              <a:t>EJECUCIÓN PRESUPUESTARIA DE GASTOS ACUMULADA A </a:t>
            </a:r>
            <a:r>
              <a:rPr lang="es-CL" sz="1800" b="1" dirty="0" smtClean="0"/>
              <a:t>SEPTIEMBRE </a:t>
            </a:r>
            <a:r>
              <a:rPr lang="es-CL" sz="1800" b="1" dirty="0"/>
              <a:t>2017 </a:t>
            </a:r>
            <a:br>
              <a:rPr lang="es-CL" sz="1800" b="1" dirty="0"/>
            </a:br>
            <a:r>
              <a:rPr lang="es-CL" sz="1800" b="1" dirty="0"/>
              <a:t>PARTIDA 11 .CAPÍTULO </a:t>
            </a:r>
            <a:r>
              <a:rPr lang="es-CL" sz="1800" b="1" dirty="0" smtClean="0"/>
              <a:t>18. </a:t>
            </a:r>
            <a:r>
              <a:rPr lang="es-CL" sz="1800" b="1" dirty="0"/>
              <a:t>PROGRAMA 01:  DIRECCIÓN GENERAL DE MOVILIZACIÓN NACIONAL </a:t>
            </a:r>
            <a:r>
              <a:rPr lang="es-CL" dirty="0"/>
              <a:t/>
            </a:r>
            <a:br>
              <a:rPr lang="es-CL" dirty="0"/>
            </a:br>
            <a:r>
              <a:rPr lang="es-CL" sz="1400" b="1" dirty="0"/>
              <a:t>en miles de </a:t>
            </a:r>
            <a:r>
              <a:rPr lang="es-CL" sz="1400" b="1" dirty="0" smtClean="0"/>
              <a:t>pesos </a:t>
            </a:r>
            <a:r>
              <a:rPr lang="es-CL" sz="1400" b="1" dirty="0"/>
              <a:t>de 2017</a:t>
            </a:r>
            <a:r>
              <a:rPr lang="es-CL" dirty="0"/>
              <a:t/>
            </a:r>
            <a:br>
              <a:rPr lang="es-CL" dirty="0"/>
            </a:br>
            <a:endParaRPr lang="es-CL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99592" y="6356350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/>
          </a:p>
        </p:txBody>
      </p:sp>
      <p:pic>
        <p:nvPicPr>
          <p:cNvPr id="1945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600200"/>
            <a:ext cx="7848871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53646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720080"/>
          </a:xfrm>
        </p:spPr>
        <p:txBody>
          <a:bodyPr/>
          <a:lstStyle/>
          <a:p>
            <a:r>
              <a:rPr lang="es-CL" sz="1800" b="1" dirty="0"/>
              <a:t>EJECUCIÓN PRESUPUESTARIA DE GASTOS ACUMULADA A </a:t>
            </a:r>
            <a:r>
              <a:rPr lang="es-CL" sz="1800" b="1" dirty="0" smtClean="0"/>
              <a:t>SEPTIEMBRE </a:t>
            </a:r>
            <a:r>
              <a:rPr lang="es-CL" sz="1800" b="1" dirty="0"/>
              <a:t>2017 </a:t>
            </a:r>
            <a:br>
              <a:rPr lang="es-CL" sz="1800" b="1" dirty="0"/>
            </a:br>
            <a:r>
              <a:rPr lang="es-CL" sz="1800" b="1" dirty="0"/>
              <a:t>PARTIDA 11 .CAPÍTULO </a:t>
            </a:r>
            <a:r>
              <a:rPr lang="es-CL" sz="1800" b="1" dirty="0" smtClean="0"/>
              <a:t>19. </a:t>
            </a:r>
            <a:r>
              <a:rPr lang="es-CL" sz="1800" b="1" dirty="0"/>
              <a:t>PROGRAMA 01:   INSTITUTO GEOGRÁFICO MILITAR</a:t>
            </a:r>
            <a:br>
              <a:rPr lang="es-CL" sz="1800" b="1" dirty="0"/>
            </a:br>
            <a:r>
              <a:rPr lang="es-CL" sz="1800" b="1" dirty="0"/>
              <a:t/>
            </a:r>
            <a:br>
              <a:rPr lang="es-CL" sz="1800" b="1" dirty="0"/>
            </a:br>
            <a:r>
              <a:rPr lang="es-CL" sz="1400" b="1" dirty="0" smtClean="0"/>
              <a:t>en </a:t>
            </a:r>
            <a:r>
              <a:rPr lang="es-CL" sz="1400" b="1" dirty="0"/>
              <a:t>miles de </a:t>
            </a:r>
            <a:r>
              <a:rPr lang="es-CL" sz="1400" b="1" dirty="0" smtClean="0"/>
              <a:t>pesos </a:t>
            </a:r>
            <a:r>
              <a:rPr lang="es-CL" sz="1400" b="1" dirty="0"/>
              <a:t>de 2017</a:t>
            </a:r>
            <a:r>
              <a:rPr lang="es-CL" dirty="0"/>
              <a:t/>
            </a:r>
            <a:br>
              <a:rPr lang="es-CL" dirty="0"/>
            </a:br>
            <a:endParaRPr lang="es-CL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99592" y="6356350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/>
          </a:p>
        </p:txBody>
      </p:sp>
      <p:pic>
        <p:nvPicPr>
          <p:cNvPr id="2048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8400" y="1875981"/>
            <a:ext cx="7207200" cy="397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34297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SEPTIEMBRE DE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MINISTERIO DE DEFENSA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 smtClean="0">
              <a:latin typeface="+mn-lt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611560" y="1429362"/>
            <a:ext cx="8004264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L" sz="1500" dirty="0"/>
              <a:t>Para el año </a:t>
            </a:r>
            <a:r>
              <a:rPr lang="es-CL" sz="1500" dirty="0" smtClean="0"/>
              <a:t>2017, </a:t>
            </a:r>
            <a:r>
              <a:rPr lang="es-CL" sz="1500" dirty="0"/>
              <a:t>el </a:t>
            </a:r>
            <a:r>
              <a:rPr lang="es-CL" sz="1500" dirty="0" smtClean="0"/>
              <a:t>Ministerio de Defensa, contempla 16 capítulos presupuestarios, de estos capítulos FACH, Armada , Ejercito y Estado Mayor Conjunto tienen programas presupuestarios en dólares, por ello se presentan 2 cuadros por cada uno de estos capítulos.</a:t>
            </a:r>
          </a:p>
          <a:p>
            <a:pPr algn="just"/>
            <a:r>
              <a:rPr lang="es-CL" sz="1500" dirty="0" smtClean="0"/>
              <a:t>En </a:t>
            </a:r>
            <a:r>
              <a:rPr lang="es-CL" sz="1500" dirty="0"/>
              <a:t>cuanto al presupuesto </a:t>
            </a:r>
            <a:r>
              <a:rPr lang="es-CL" sz="1500" dirty="0" smtClean="0"/>
              <a:t>2017, </a:t>
            </a:r>
            <a:r>
              <a:rPr lang="es-CL" sz="1500" dirty="0"/>
              <a:t>alcanza los </a:t>
            </a:r>
            <a:r>
              <a:rPr lang="es-CL" sz="1500" dirty="0" smtClean="0"/>
              <a:t>M$1.667.820.215, </a:t>
            </a:r>
            <a:r>
              <a:rPr lang="es-CL" sz="1500" dirty="0"/>
              <a:t>un </a:t>
            </a:r>
            <a:r>
              <a:rPr lang="es-CL" sz="1500" dirty="0" smtClean="0"/>
              <a:t>69% </a:t>
            </a:r>
            <a:r>
              <a:rPr lang="es-CL" sz="1500" dirty="0"/>
              <a:t>se destinado a Gastos en Personal; </a:t>
            </a:r>
            <a:r>
              <a:rPr lang="es-CL" sz="1500" dirty="0" smtClean="0"/>
              <a:t>19% </a:t>
            </a:r>
            <a:r>
              <a:rPr lang="es-CL" sz="1500" dirty="0"/>
              <a:t>para </a:t>
            </a:r>
            <a:r>
              <a:rPr lang="es-CL" sz="1500" dirty="0" smtClean="0"/>
              <a:t>Bienes y servicios de consumo; 3% </a:t>
            </a:r>
            <a:r>
              <a:rPr lang="es-CL" sz="1500" dirty="0"/>
              <a:t>a </a:t>
            </a:r>
            <a:r>
              <a:rPr lang="es-CL" sz="1500" dirty="0" smtClean="0"/>
              <a:t>Transferencias de capital y el restante 9% se distribuye entre </a:t>
            </a:r>
            <a:r>
              <a:rPr lang="es-CL" sz="1500" dirty="0"/>
              <a:t>los subtítulos 23 </a:t>
            </a:r>
            <a:r>
              <a:rPr lang="es-CL" sz="1500" dirty="0" smtClean="0"/>
              <a:t>, 24, 25, 26, 29, 30, 31, 32, 34 y 35.</a:t>
            </a:r>
            <a:endParaRPr lang="es-CL" sz="1500" dirty="0"/>
          </a:p>
          <a:p>
            <a:pPr algn="just"/>
            <a:r>
              <a:rPr lang="es-CL" sz="1500" dirty="0" smtClean="0"/>
              <a:t>La </a:t>
            </a:r>
            <a:r>
              <a:rPr lang="es-CL" sz="1500" dirty="0"/>
              <a:t>ejecución del presupuesto del Ministerio alcanzó </a:t>
            </a:r>
            <a:r>
              <a:rPr lang="es-CL" sz="1500" dirty="0" smtClean="0"/>
              <a:t>a </a:t>
            </a:r>
            <a:r>
              <a:rPr lang="es-CL" sz="1500" dirty="0" smtClean="0"/>
              <a:t>septiembre </a:t>
            </a:r>
            <a:r>
              <a:rPr lang="es-CL" sz="1500" dirty="0" smtClean="0"/>
              <a:t>2017 un </a:t>
            </a:r>
            <a:r>
              <a:rPr lang="es-CL" sz="1500" dirty="0" smtClean="0"/>
              <a:t>68,6% </a:t>
            </a:r>
            <a:r>
              <a:rPr lang="es-CL" sz="1500" dirty="0" smtClean="0"/>
              <a:t>del presupuesto vigente en pesos. Asimismo, la tasa de ejecución en dólares alcanzó el  </a:t>
            </a:r>
            <a:r>
              <a:rPr lang="es-CL" sz="1500" dirty="0" smtClean="0"/>
              <a:t>57,8% </a:t>
            </a:r>
            <a:r>
              <a:rPr lang="es-CL" sz="1500" dirty="0" smtClean="0"/>
              <a:t>del presupuesto vigente.  </a:t>
            </a:r>
          </a:p>
          <a:p>
            <a:pPr algn="just"/>
            <a:r>
              <a:rPr lang="es-CL" sz="1500" dirty="0"/>
              <a:t>La ejecución promedio de los </a:t>
            </a:r>
            <a:r>
              <a:rPr lang="es-CL" sz="1500" dirty="0" smtClean="0"/>
              <a:t>programas con presupuesto en pesos </a:t>
            </a:r>
            <a:r>
              <a:rPr lang="es-CL" sz="1500" dirty="0"/>
              <a:t>fue de un </a:t>
            </a:r>
            <a:r>
              <a:rPr lang="es-CL" sz="1500" dirty="0" smtClean="0"/>
              <a:t>65,6% </a:t>
            </a:r>
            <a:r>
              <a:rPr lang="es-CL" sz="1500" dirty="0"/>
              <a:t>del presupuesto vigente a </a:t>
            </a:r>
            <a:r>
              <a:rPr lang="es-CL" sz="1500" dirty="0" smtClean="0"/>
              <a:t>septiembre </a:t>
            </a:r>
            <a:r>
              <a:rPr lang="es-CL" sz="1500" dirty="0" smtClean="0"/>
              <a:t>2017</a:t>
            </a:r>
            <a:r>
              <a:rPr lang="es-CL" sz="1500" dirty="0"/>
              <a:t>.</a:t>
            </a:r>
          </a:p>
          <a:p>
            <a:pPr algn="just"/>
            <a:r>
              <a:rPr lang="es-CL" sz="1500" dirty="0"/>
              <a:t>A</a:t>
            </a:r>
            <a:r>
              <a:rPr lang="es-CL" sz="1500" dirty="0" smtClean="0"/>
              <a:t>l mes de </a:t>
            </a:r>
            <a:r>
              <a:rPr lang="es-CL" sz="1500" dirty="0" smtClean="0"/>
              <a:t>septiembre </a:t>
            </a:r>
            <a:r>
              <a:rPr lang="es-CL" sz="1500" dirty="0" smtClean="0"/>
              <a:t>las mayores ejecuciones correspondieron a Servicio Hidrográfico y Oceanográfico de </a:t>
            </a:r>
            <a:r>
              <a:rPr lang="es-CL" sz="1500" dirty="0"/>
              <a:t>l</a:t>
            </a:r>
            <a:r>
              <a:rPr lang="es-CL" sz="1500" dirty="0" smtClean="0"/>
              <a:t>a Armada de Chile </a:t>
            </a:r>
            <a:r>
              <a:rPr lang="es-CL" sz="1500" dirty="0" smtClean="0"/>
              <a:t>77,7%;  </a:t>
            </a:r>
            <a:r>
              <a:rPr lang="es-CL" sz="1500" dirty="0" smtClean="0"/>
              <a:t>Armada  </a:t>
            </a:r>
            <a:r>
              <a:rPr lang="es-CL" sz="1500" dirty="0" smtClean="0"/>
              <a:t>73,8% y OSE 73% </a:t>
            </a:r>
            <a:r>
              <a:rPr lang="es-CL" sz="1500" dirty="0" smtClean="0"/>
              <a:t>de los respectivos presupuestos vigentes en pesos.</a:t>
            </a:r>
          </a:p>
          <a:p>
            <a:pPr algn="just"/>
            <a:r>
              <a:rPr lang="es-CL" sz="1500" dirty="0" smtClean="0"/>
              <a:t>A </a:t>
            </a:r>
            <a:r>
              <a:rPr lang="es-CL" sz="1500" dirty="0" smtClean="0"/>
              <a:t>septiembre </a:t>
            </a:r>
            <a:r>
              <a:rPr lang="es-CL" sz="1500" dirty="0" smtClean="0"/>
              <a:t>el presupuesto vigente en pesos de </a:t>
            </a:r>
            <a:r>
              <a:rPr lang="es-CL" sz="1500" dirty="0"/>
              <a:t>este </a:t>
            </a:r>
            <a:r>
              <a:rPr lang="es-CL" sz="1500" dirty="0" smtClean="0"/>
              <a:t>ministerio se incrementó en </a:t>
            </a:r>
            <a:r>
              <a:rPr lang="es-CL" sz="1500" dirty="0" smtClean="0"/>
              <a:t>M$28.723.719</a:t>
            </a:r>
            <a:r>
              <a:rPr lang="es-CL" sz="1500" dirty="0" smtClean="0"/>
              <a:t>, </a:t>
            </a:r>
            <a:r>
              <a:rPr lang="es-CL" sz="1500" dirty="0" smtClean="0"/>
              <a:t>por su parte el presupuesto en dólares se incrementó en US$5.369.000.</a:t>
            </a:r>
            <a:endParaRPr lang="es-CL" sz="1500" dirty="0"/>
          </a:p>
          <a:p>
            <a:pPr algn="just"/>
            <a:r>
              <a:rPr lang="es-CL" sz="1500" dirty="0" smtClean="0"/>
              <a:t> En cuanto a la ejecución 2017 comparada con la del año 2016, en pesos, son coincidentes en enero y febrero, sin embargo a partir de marzo la ejecución del presupuesto vigente de 2017 se ejecuta a tasas inferiores a las observadas en 2016, tendiendo a ser similares a partir de julio . Por su parte la ejecución en dólares difiere, así el mes de febrero 2017 la ejecución acumulada alcanzó un 19% , 9 puntos porcentuales más que en 2016, y el mes de mayo 2017 cae la tasa de ejecución mensual comparado con el presupuesto inicial, para converger a la misma tasa observada en 2016.</a:t>
            </a:r>
            <a:endParaRPr lang="es-CL" sz="1500" dirty="0"/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720080"/>
          </a:xfrm>
        </p:spPr>
        <p:txBody>
          <a:bodyPr/>
          <a:lstStyle/>
          <a:p>
            <a:r>
              <a:rPr lang="es-CL" sz="1800" b="1" dirty="0"/>
              <a:t>EJECUCIÓN PRESUPUESTARIA DE GASTOS ACUMULADA A </a:t>
            </a:r>
            <a:r>
              <a:rPr lang="es-CL" sz="1800" b="1" dirty="0" smtClean="0"/>
              <a:t>SEPTIEMBRE </a:t>
            </a:r>
            <a:r>
              <a:rPr lang="es-CL" sz="1800" b="1" dirty="0"/>
              <a:t>2017 </a:t>
            </a:r>
            <a:br>
              <a:rPr lang="es-CL" sz="1800" b="1" dirty="0"/>
            </a:br>
            <a:r>
              <a:rPr lang="es-CL" sz="1800" b="1" dirty="0"/>
              <a:t>PARTIDA 11 .CAPÍTULO </a:t>
            </a:r>
            <a:r>
              <a:rPr lang="es-CL" sz="1800" b="1" dirty="0" smtClean="0"/>
              <a:t>20. </a:t>
            </a:r>
            <a:r>
              <a:rPr lang="es-CL" sz="1800" b="1" dirty="0"/>
              <a:t>PROGRAMA 01</a:t>
            </a:r>
            <a:r>
              <a:rPr lang="es-CL" sz="1800" b="1" dirty="0" smtClean="0"/>
              <a:t>: SERVICIO </a:t>
            </a:r>
            <a:r>
              <a:rPr lang="es-CL" sz="1800" b="1" dirty="0"/>
              <a:t>HIDROGRÁFICO Y OCEANOGRÁFICO DE LA ARMADA DE CHILE </a:t>
            </a:r>
            <a:r>
              <a:rPr lang="es-CL" dirty="0"/>
              <a:t/>
            </a:r>
            <a:br>
              <a:rPr lang="es-CL" dirty="0"/>
            </a:br>
            <a:r>
              <a:rPr lang="es-CL" sz="1400" b="1" dirty="0"/>
              <a:t>en miles de </a:t>
            </a:r>
            <a:r>
              <a:rPr lang="es-CL" sz="1400" b="1" dirty="0" smtClean="0"/>
              <a:t>pesos </a:t>
            </a:r>
            <a:r>
              <a:rPr lang="es-CL" sz="1400" b="1" dirty="0"/>
              <a:t>de 2017</a:t>
            </a:r>
            <a:r>
              <a:rPr lang="es-CL" dirty="0"/>
              <a:t/>
            </a:r>
            <a:br>
              <a:rPr lang="es-CL" dirty="0"/>
            </a:br>
            <a:endParaRPr lang="es-CL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99592" y="6356350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/>
          </a:p>
        </p:txBody>
      </p:sp>
      <p:pic>
        <p:nvPicPr>
          <p:cNvPr id="2150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00" y="1880780"/>
            <a:ext cx="7696800" cy="43565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60471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792088"/>
          </a:xfrm>
        </p:spPr>
        <p:txBody>
          <a:bodyPr/>
          <a:lstStyle/>
          <a:p>
            <a:pPr algn="ctr"/>
            <a:r>
              <a:rPr lang="es-CL" sz="1600" b="1" dirty="0"/>
              <a:t>EJECUCIÓN PRESUPUESTARIA DE GASTOS ACUMULADA A </a:t>
            </a:r>
            <a:r>
              <a:rPr lang="es-CL" sz="1600" b="1" dirty="0" smtClean="0"/>
              <a:t>SEPTIEMBRE </a:t>
            </a:r>
            <a:r>
              <a:rPr lang="es-CL" sz="1600" b="1" dirty="0"/>
              <a:t>2017 </a:t>
            </a:r>
            <a:br>
              <a:rPr lang="es-CL" sz="1600" b="1" dirty="0"/>
            </a:br>
            <a:r>
              <a:rPr lang="es-CL" sz="1600" b="1" dirty="0"/>
              <a:t>PARTIDA 11 .CAPÍTULO </a:t>
            </a:r>
            <a:r>
              <a:rPr lang="es-CL" sz="1600" b="1" dirty="0" smtClean="0"/>
              <a:t>21. </a:t>
            </a:r>
            <a:r>
              <a:rPr lang="es-CL" sz="1600" b="1" dirty="0"/>
              <a:t>PROGRAMA 01:  DIRECCIÓN GENERAL DE AERONÁUTICA CIVIL </a:t>
            </a:r>
            <a:r>
              <a:rPr lang="es-CL" sz="1600" dirty="0"/>
              <a:t/>
            </a:r>
            <a:br>
              <a:rPr lang="es-CL" sz="1600" dirty="0"/>
            </a:br>
            <a:r>
              <a:rPr lang="es-CL" sz="1400" b="1" dirty="0"/>
              <a:t>en miles de </a:t>
            </a:r>
            <a:r>
              <a:rPr lang="es-CL" sz="1400" b="1" dirty="0" smtClean="0"/>
              <a:t>pesos </a:t>
            </a:r>
            <a:r>
              <a:rPr lang="es-CL" sz="1400" b="1" dirty="0"/>
              <a:t>de 2017</a:t>
            </a:r>
            <a:r>
              <a:rPr lang="es-CL" dirty="0"/>
              <a:t/>
            </a:r>
            <a:br>
              <a:rPr lang="es-CL" dirty="0"/>
            </a:br>
            <a:endParaRPr lang="es-CL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99592" y="6356350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21</a:t>
            </a:fld>
            <a:endParaRPr lang="es-CL"/>
          </a:p>
        </p:txBody>
      </p:sp>
      <p:pic>
        <p:nvPicPr>
          <p:cNvPr id="2253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412776"/>
            <a:ext cx="7704856" cy="48965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41774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720080"/>
          </a:xfrm>
        </p:spPr>
        <p:txBody>
          <a:bodyPr/>
          <a:lstStyle/>
          <a:p>
            <a:r>
              <a:rPr lang="es-CL" sz="1800" b="1" dirty="0"/>
              <a:t>EJECUCIÓN PRESUPUESTARIA DE GASTOS ACUMULADA A </a:t>
            </a:r>
            <a:r>
              <a:rPr lang="es-CL" sz="1800" b="1" dirty="0" smtClean="0"/>
              <a:t>SEPTIEMBRE </a:t>
            </a:r>
            <a:r>
              <a:rPr lang="es-CL" sz="1800" b="1" dirty="0"/>
              <a:t>2017 </a:t>
            </a:r>
            <a:br>
              <a:rPr lang="es-CL" sz="1800" b="1" dirty="0"/>
            </a:br>
            <a:r>
              <a:rPr lang="es-CL" sz="1800" b="1" dirty="0"/>
              <a:t>PARTIDA 11 .CAPÍTULO </a:t>
            </a:r>
            <a:r>
              <a:rPr lang="es-CL" sz="1800" b="1" dirty="0" smtClean="0"/>
              <a:t>22. </a:t>
            </a:r>
            <a:r>
              <a:rPr lang="es-CL" sz="1800" b="1" dirty="0"/>
              <a:t>PROGRAMA 01:    SERVICIO AEROFOTOGRAMÉTRICO DE LA FACH</a:t>
            </a:r>
            <a:r>
              <a:rPr lang="es-CL" dirty="0"/>
              <a:t/>
            </a:r>
            <a:br>
              <a:rPr lang="es-CL" dirty="0"/>
            </a:br>
            <a:r>
              <a:rPr lang="es-CL" sz="1400" b="1" dirty="0"/>
              <a:t>en miles de </a:t>
            </a:r>
            <a:r>
              <a:rPr lang="es-CL" sz="1400" b="1" dirty="0" smtClean="0"/>
              <a:t>pesos </a:t>
            </a:r>
            <a:r>
              <a:rPr lang="es-CL" sz="1400" b="1" dirty="0"/>
              <a:t>de 2017</a:t>
            </a:r>
            <a:r>
              <a:rPr lang="es-CL" dirty="0"/>
              <a:t/>
            </a:r>
            <a:br>
              <a:rPr lang="es-CL" dirty="0"/>
            </a:br>
            <a:endParaRPr lang="es-CL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99592" y="6356350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22</a:t>
            </a:fld>
            <a:endParaRPr lang="es-CL"/>
          </a:p>
        </p:txBody>
      </p:sp>
      <p:pic>
        <p:nvPicPr>
          <p:cNvPr id="2355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755980"/>
            <a:ext cx="7416824" cy="44093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05160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720080"/>
          </a:xfrm>
        </p:spPr>
        <p:txBody>
          <a:bodyPr/>
          <a:lstStyle/>
          <a:p>
            <a:pPr algn="ctr"/>
            <a:r>
              <a:rPr lang="es-CL" sz="1800" b="1" dirty="0"/>
              <a:t>EJECUCIÓN PRESUPUESTARIA DE GASTOS ACUMULADA A </a:t>
            </a:r>
            <a:r>
              <a:rPr lang="es-CL" sz="1800" b="1" dirty="0" smtClean="0"/>
              <a:t>SEPTIEMBRE </a:t>
            </a:r>
            <a:r>
              <a:rPr lang="es-CL" sz="1800" b="1" dirty="0"/>
              <a:t>2017 </a:t>
            </a:r>
            <a:br>
              <a:rPr lang="es-CL" sz="1800" b="1" dirty="0"/>
            </a:br>
            <a:r>
              <a:rPr lang="es-CL" sz="1800" b="1" dirty="0"/>
              <a:t>PARTIDA 11 .CAPÍTULO </a:t>
            </a:r>
            <a:r>
              <a:rPr lang="es-CL" sz="1800" b="1" dirty="0" smtClean="0"/>
              <a:t>23. </a:t>
            </a:r>
            <a:r>
              <a:rPr lang="es-CL" sz="1800" b="1" dirty="0"/>
              <a:t>PROGRAMA 01:   SUBSECRETARÍA PARA LAS FUERZAS ARMADAS </a:t>
            </a:r>
            <a:r>
              <a:rPr lang="es-CL" dirty="0"/>
              <a:t/>
            </a:r>
            <a:br>
              <a:rPr lang="es-CL" dirty="0"/>
            </a:br>
            <a:r>
              <a:rPr lang="es-CL" sz="1400" b="1" dirty="0"/>
              <a:t>en miles de </a:t>
            </a:r>
            <a:r>
              <a:rPr lang="es-CL" sz="1400" b="1" dirty="0" smtClean="0"/>
              <a:t>pesos </a:t>
            </a:r>
            <a:r>
              <a:rPr lang="es-CL" sz="1400" b="1" dirty="0"/>
              <a:t>de 2017</a:t>
            </a:r>
            <a:r>
              <a:rPr lang="es-CL" dirty="0"/>
              <a:t/>
            </a:r>
            <a:br>
              <a:rPr lang="es-CL" dirty="0"/>
            </a:br>
            <a:endParaRPr lang="es-CL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99592" y="6356350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23</a:t>
            </a:fld>
            <a:endParaRPr lang="es-CL"/>
          </a:p>
        </p:txBody>
      </p:sp>
      <p:pic>
        <p:nvPicPr>
          <p:cNvPr id="2457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600200"/>
            <a:ext cx="7560839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89018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720080"/>
          </a:xfrm>
        </p:spPr>
        <p:txBody>
          <a:bodyPr/>
          <a:lstStyle/>
          <a:p>
            <a:r>
              <a:rPr lang="es-CL" sz="1800" b="1" dirty="0"/>
              <a:t>EJECUCIÓN PRESUPUESTARIA DE GASTOS ACUMULADA A </a:t>
            </a:r>
            <a:r>
              <a:rPr lang="es-CL" sz="1800" b="1" dirty="0" smtClean="0"/>
              <a:t>SEPTIEMBRE </a:t>
            </a:r>
            <a:r>
              <a:rPr lang="es-CL" sz="1800" b="1" dirty="0"/>
              <a:t>2017 </a:t>
            </a:r>
            <a:br>
              <a:rPr lang="es-CL" sz="1800" b="1" dirty="0"/>
            </a:br>
            <a:r>
              <a:rPr lang="es-CL" sz="1800" b="1" dirty="0"/>
              <a:t>PARTIDA 11 .CAPÍTULO </a:t>
            </a:r>
            <a:r>
              <a:rPr lang="es-CL" sz="1800" b="1" dirty="0" smtClean="0"/>
              <a:t>24. </a:t>
            </a:r>
            <a:r>
              <a:rPr lang="es-CL" sz="1800" b="1" dirty="0"/>
              <a:t>PROGRAMA 01:   SUBSECRETARÍA DE DEFENSA</a:t>
            </a:r>
            <a:r>
              <a:rPr lang="es-CL" dirty="0"/>
              <a:t/>
            </a:r>
            <a:br>
              <a:rPr lang="es-CL" dirty="0"/>
            </a:br>
            <a:r>
              <a:rPr lang="es-CL" sz="1400" b="1" dirty="0"/>
              <a:t>en miles de </a:t>
            </a:r>
            <a:r>
              <a:rPr lang="es-CL" sz="1400" b="1" dirty="0" smtClean="0"/>
              <a:t>pesos </a:t>
            </a:r>
            <a:r>
              <a:rPr lang="es-CL" sz="1400" b="1" dirty="0"/>
              <a:t>de 2017</a:t>
            </a:r>
            <a:r>
              <a:rPr lang="es-CL" dirty="0"/>
              <a:t/>
            </a:r>
            <a:br>
              <a:rPr lang="es-CL" dirty="0"/>
            </a:br>
            <a:endParaRPr lang="es-CL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99592" y="6356350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24</a:t>
            </a:fld>
            <a:endParaRPr lang="es-CL"/>
          </a:p>
        </p:txBody>
      </p:sp>
      <p:pic>
        <p:nvPicPr>
          <p:cNvPr id="2560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00" y="1669581"/>
            <a:ext cx="7711200" cy="438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09037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720080"/>
          </a:xfrm>
        </p:spPr>
        <p:txBody>
          <a:bodyPr/>
          <a:lstStyle/>
          <a:p>
            <a:pPr algn="ctr"/>
            <a:r>
              <a:rPr lang="es-CL" sz="1800" b="1" dirty="0"/>
              <a:t>EJECUCIÓN PRESUPUESTARIA DE GASTOS ACUMULADA A </a:t>
            </a:r>
            <a:r>
              <a:rPr lang="es-CL" sz="1800" b="1" dirty="0" smtClean="0"/>
              <a:t>SEPTIEMBRE </a:t>
            </a:r>
            <a:r>
              <a:rPr lang="es-CL" sz="1800" b="1" dirty="0"/>
              <a:t>2017 </a:t>
            </a:r>
            <a:br>
              <a:rPr lang="es-CL" sz="1800" b="1" dirty="0"/>
            </a:br>
            <a:r>
              <a:rPr lang="es-CL" sz="1800" b="1" dirty="0"/>
              <a:t>PARTIDA 11 .CAPÍTULO </a:t>
            </a:r>
            <a:r>
              <a:rPr lang="es-CL" sz="1800" b="1" dirty="0" smtClean="0"/>
              <a:t>25. </a:t>
            </a:r>
            <a:r>
              <a:rPr lang="es-CL" sz="1800" b="1" dirty="0"/>
              <a:t>PROGRAMA 01:   ESTADO </a:t>
            </a:r>
            <a:r>
              <a:rPr lang="es-CL" sz="1800" b="1" dirty="0" smtClean="0"/>
              <a:t>MAYOR </a:t>
            </a:r>
            <a:r>
              <a:rPr lang="es-CL" sz="1800" b="1" dirty="0"/>
              <a:t>CONJUNTO</a:t>
            </a:r>
            <a:r>
              <a:rPr lang="es-CL" sz="1800" b="1" dirty="0" smtClean="0"/>
              <a:t/>
            </a:r>
            <a:br>
              <a:rPr lang="es-CL" sz="1800" b="1" dirty="0" smtClean="0"/>
            </a:br>
            <a:r>
              <a:rPr lang="es-CL" sz="1800" b="1" dirty="0"/>
              <a:t/>
            </a:r>
            <a:br>
              <a:rPr lang="es-CL" sz="1800" b="1" dirty="0"/>
            </a:br>
            <a:r>
              <a:rPr lang="es-CL" sz="1400" b="1" dirty="0" smtClean="0"/>
              <a:t>en </a:t>
            </a:r>
            <a:r>
              <a:rPr lang="es-CL" sz="1400" b="1" dirty="0"/>
              <a:t>miles de </a:t>
            </a:r>
            <a:r>
              <a:rPr lang="es-CL" sz="1400" b="1" dirty="0" smtClean="0"/>
              <a:t>pesos </a:t>
            </a:r>
            <a:r>
              <a:rPr lang="es-CL" sz="1400" b="1" dirty="0"/>
              <a:t>de 2017</a:t>
            </a:r>
            <a:r>
              <a:rPr lang="es-CL" dirty="0"/>
              <a:t/>
            </a:r>
            <a:br>
              <a:rPr lang="es-CL" dirty="0"/>
            </a:br>
            <a:endParaRPr lang="es-CL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99592" y="6356350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25</a:t>
            </a:fld>
            <a:endParaRPr lang="es-CL"/>
          </a:p>
        </p:txBody>
      </p:sp>
      <p:pic>
        <p:nvPicPr>
          <p:cNvPr id="266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645" y="1600200"/>
            <a:ext cx="8080709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23162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720080"/>
          </a:xfrm>
        </p:spPr>
        <p:txBody>
          <a:bodyPr/>
          <a:lstStyle/>
          <a:p>
            <a:r>
              <a:rPr lang="es-CL" sz="1800" b="1" dirty="0"/>
              <a:t>EJECUCIÓN PRESUPUESTARIA DE GASTOS ACUMULADA A </a:t>
            </a:r>
            <a:r>
              <a:rPr lang="es-CL" sz="1800" b="1" dirty="0" smtClean="0"/>
              <a:t>SEPTIEMBRE </a:t>
            </a:r>
            <a:r>
              <a:rPr lang="es-CL" sz="1800" b="1" dirty="0"/>
              <a:t>2017 </a:t>
            </a:r>
            <a:br>
              <a:rPr lang="es-CL" sz="1800" b="1" dirty="0"/>
            </a:br>
            <a:r>
              <a:rPr lang="es-CL" sz="1800" b="1" dirty="0"/>
              <a:t>PARTIDA 11 .CAPÍTULO </a:t>
            </a:r>
            <a:r>
              <a:rPr lang="es-CL" sz="1800" b="1" dirty="0" smtClean="0"/>
              <a:t>25. </a:t>
            </a:r>
            <a:r>
              <a:rPr lang="es-CL" sz="1800" b="1" dirty="0"/>
              <a:t>PROGRAMA 01:   ESTADO </a:t>
            </a:r>
            <a:r>
              <a:rPr lang="es-CL" sz="1800" b="1" dirty="0" smtClean="0"/>
              <a:t>MAYOR </a:t>
            </a:r>
            <a:r>
              <a:rPr lang="es-CL" sz="1800" b="1" dirty="0"/>
              <a:t>CONJUNTO</a:t>
            </a:r>
            <a:r>
              <a:rPr lang="es-CL" sz="1800" b="1" dirty="0" smtClean="0"/>
              <a:t/>
            </a:r>
            <a:br>
              <a:rPr lang="es-CL" sz="1800" b="1" dirty="0" smtClean="0"/>
            </a:br>
            <a:r>
              <a:rPr lang="es-CL" sz="1800" b="1" dirty="0"/>
              <a:t/>
            </a:r>
            <a:br>
              <a:rPr lang="es-CL" sz="1800" b="1" dirty="0"/>
            </a:br>
            <a:r>
              <a:rPr lang="es-CL" sz="1400" b="1" dirty="0" smtClean="0"/>
              <a:t>en </a:t>
            </a:r>
            <a:r>
              <a:rPr lang="es-CL" sz="1400" b="1" dirty="0"/>
              <a:t>miles de </a:t>
            </a:r>
            <a:r>
              <a:rPr lang="es-CL" sz="1400" b="1" dirty="0" smtClean="0"/>
              <a:t>dólares </a:t>
            </a:r>
            <a:r>
              <a:rPr lang="es-CL" sz="1400" b="1" dirty="0"/>
              <a:t>de </a:t>
            </a:r>
            <a:r>
              <a:rPr lang="es-CL" sz="1400" b="1" dirty="0" smtClean="0"/>
              <a:t>2017</a:t>
            </a:r>
            <a:endParaRPr lang="es-CL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99592" y="6356350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26</a:t>
            </a:fld>
            <a:endParaRPr lang="es-CL"/>
          </a:p>
        </p:txBody>
      </p:sp>
      <p:pic>
        <p:nvPicPr>
          <p:cNvPr id="276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400" y="1700808"/>
            <a:ext cx="8107200" cy="43204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40316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410181"/>
            <a:ext cx="8210798" cy="929647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2016-SEPTIEMBRE 2017 (Pesos)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MINISTERIO DE DEFENSA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 smtClean="0">
              <a:latin typeface="+mn-lt"/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849" y="1412776"/>
            <a:ext cx="4067175" cy="506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22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224" y="5706110"/>
            <a:ext cx="7791450" cy="49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8 Marcador de texto"/>
          <p:cNvSpPr txBox="1">
            <a:spLocks/>
          </p:cNvSpPr>
          <p:nvPr/>
        </p:nvSpPr>
        <p:spPr>
          <a:xfrm>
            <a:off x="4600330" y="1412776"/>
            <a:ext cx="4041775" cy="506412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CL" sz="1200" b="1" dirty="0" smtClean="0"/>
              <a:t>Porcentaje de ejecución acumulada  respecto al presupuesto vigente, enero-SEPTIEMBRE años 2016-2017</a:t>
            </a:r>
            <a:endParaRPr lang="es-CL" sz="1200" b="1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2071918"/>
            <a:ext cx="3864620" cy="31572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849" y="2071918"/>
            <a:ext cx="4354175" cy="31572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37394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77152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SEPTIEMBRE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MINISTERIO DE DEFENSA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7797" y="5877272"/>
            <a:ext cx="8406135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57200" y="127178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de 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0" y="1995488"/>
            <a:ext cx="7886700" cy="35937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77152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SEPTIEMBRE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MINISTERIO DE DEFENSA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7797" y="5877272"/>
            <a:ext cx="8406135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57200" y="127178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dólares de 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0" y="2204865"/>
            <a:ext cx="7886700" cy="33123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05012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73" y="454303"/>
            <a:ext cx="8210799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ACUMULADA A SEPTIEMBRE 2017 </a:t>
            </a:r>
            <a:b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MINISTERIO DE DEFENSA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RESUMEN POR CAPÍTULOS</a:t>
            </a:r>
            <a:endParaRPr lang="es-CL" sz="1800" b="1" dirty="0">
              <a:solidFill>
                <a:schemeClr val="tx1"/>
              </a:solidFill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414337" y="6376243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</a:t>
            </a:r>
            <a:r>
              <a:rPr lang="es-CL" sz="1050" dirty="0" smtClean="0">
                <a:solidFill>
                  <a:prstClr val="black"/>
                </a:solidFill>
              </a:rPr>
              <a:t>informes </a:t>
            </a:r>
            <a:r>
              <a:rPr lang="es-CL" sz="1050" dirty="0">
                <a:solidFill>
                  <a:prstClr val="black"/>
                </a:solidFill>
              </a:rPr>
              <a:t>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78499" y="1106951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de 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720850"/>
            <a:ext cx="8136904" cy="42284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05024" y="429285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SEPTIEMBRE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, CAPÍTULO 01, PROGRAMA 01: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EJÉRCITO DE CHILE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55576" y="1081933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913" y="1412775"/>
            <a:ext cx="7750175" cy="50405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66054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05024" y="429285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SEPTIEMBRE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, CAPÍTULO 01, PROGRAMA 01: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EJÉRCITO DE CHILE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55576" y="1081933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dólares 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913" y="1668463"/>
            <a:ext cx="7750175" cy="42088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96751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406136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SEPTIEMBRE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11.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03. PROGRAMA 01: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ORGANISMOS DE SALUD DEL EJÉRCITO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1709738"/>
            <a:ext cx="8207375" cy="4311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19528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2212</TotalTime>
  <Words>989</Words>
  <Application>Microsoft Office PowerPoint</Application>
  <PresentationFormat>Presentación en pantalla (4:3)</PresentationFormat>
  <Paragraphs>96</Paragraphs>
  <Slides>26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26</vt:i4>
      </vt:variant>
    </vt:vector>
  </HeadingPairs>
  <TitlesOfParts>
    <vt:vector size="29" baseType="lpstr">
      <vt:lpstr>1_Tema de Office</vt:lpstr>
      <vt:lpstr>Tema de Office</vt:lpstr>
      <vt:lpstr>Imagen de mapa de bits</vt:lpstr>
      <vt:lpstr>EJECUCIÓN PRESUPUESTARIA DE GASTOS ACUMULADA SEPTIEMBRE 2017 PARTIDA 11: MINISTERIO DE DEFENSA</vt:lpstr>
      <vt:lpstr>EJECUCIÓN PRESUPUESTARIA DE GASTOS ACUMULADA A SEPTIEMBRE DE 2017  PARTIDA 11 MINISTERIO DE DEFENSA</vt:lpstr>
      <vt:lpstr>Ejecución Presupuestaria de Gastos Acumulada a SEPTIEMBRE 2016-SEPTIEMBRE 2017 (Pesos)  PARTIDA 11 MINISTERIO DE DEFENSA</vt:lpstr>
      <vt:lpstr>EJECUCIÓN PRESUPUESTARIA DE GASTOS ACUMULADA A SEPTIEMBRE 2017  PARTIDA 11 MINISTERIO DE DEFENSA</vt:lpstr>
      <vt:lpstr>EJECUCIÓN PRESUPUESTARIA DE GASTOS ACUMULADA A SEPTIEMBRE 2017  PARTIDA 11 MINISTERIO DE DEFENSA</vt:lpstr>
      <vt:lpstr>EJECUCIÓN PRESUPUESTARIA DE GASTOS ACUMULADA A SEPTIEMBRE 2017  PARTIDA 11 MINISTERIO DE DEFENSA RESUMEN POR CAPÍTULOS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EJECUCIÓN PRESUPUESTARIA DE GASTOS ACUMULADA A SEPTIEMBRE 2017  PARTIDA 11 .CAPÍTULO 08. PROGRAMA 01:  DIRECCIÓN DE SANIDAD  en miles de pesos de 2017 </vt:lpstr>
      <vt:lpstr>EJECUCIÓN PRESUPUESTARIA DE GASTOS ACUMULADA A SEPTIEMBRE 2017  PARTIDA 11 .CAPÍTULO 09. PROGRAMA 01:  FUERZA AÉREA DE CHILE en miles de pesos de 2017 </vt:lpstr>
      <vt:lpstr>EJECUCIÓN PRESUPUESTARIA DE GASTOS ACUMULADA A SEPTIEMBRE 2017  PARTIDA 11 .CAPÍTULO 09. PROGRAMA 01:  FUERZA AÉREA DE CHILE en miles de dólares de 2017 </vt:lpstr>
      <vt:lpstr>EJECUCIÓN PRESUPUESTARIA DE GASTOS ACUMULADA A SEPTIEMBRE 2017  PARTIDA 11 .CAPÍTULO 11. PROGRAMA 01:  ORGANISMOS DE SALUD DE LA FACH  en miles de pesos de 2017 </vt:lpstr>
      <vt:lpstr>EJECUCIÓN PRESUPUESTARIA DE GASTOS ACUMULADA A SEPTIEMBRE 2017  PARTIDA 11 .CAPÍTULO 18. PROGRAMA 01:  DIRECCIÓN GENERAL DE MOVILIZACIÓN NACIONAL  en miles de pesos de 2017 </vt:lpstr>
      <vt:lpstr>EJECUCIÓN PRESUPUESTARIA DE GASTOS ACUMULADA A SEPTIEMBRE 2017  PARTIDA 11 .CAPÍTULO 19. PROGRAMA 01:   INSTITUTO GEOGRÁFICO MILITAR  en miles de pesos de 2017 </vt:lpstr>
      <vt:lpstr>EJECUCIÓN PRESUPUESTARIA DE GASTOS ACUMULADA A SEPTIEMBRE 2017  PARTIDA 11 .CAPÍTULO 20. PROGRAMA 01: SERVICIO HIDROGRÁFICO Y OCEANOGRÁFICO DE LA ARMADA DE CHILE  en miles de pesos de 2017 </vt:lpstr>
      <vt:lpstr>EJECUCIÓN PRESUPUESTARIA DE GASTOS ACUMULADA A SEPTIEMBRE 2017  PARTIDA 11 .CAPÍTULO 21. PROGRAMA 01:  DIRECCIÓN GENERAL DE AERONÁUTICA CIVIL  en miles de pesos de 2017 </vt:lpstr>
      <vt:lpstr>EJECUCIÓN PRESUPUESTARIA DE GASTOS ACUMULADA A SEPTIEMBRE 2017  PARTIDA 11 .CAPÍTULO 22. PROGRAMA 01:    SERVICIO AEROFOTOGRAMÉTRICO DE LA FACH en miles de pesos de 2017 </vt:lpstr>
      <vt:lpstr>EJECUCIÓN PRESUPUESTARIA DE GASTOS ACUMULADA A SEPTIEMBRE 2017  PARTIDA 11 .CAPÍTULO 23. PROGRAMA 01:   SUBSECRETARÍA PARA LAS FUERZAS ARMADAS  en miles de pesos de 2017 </vt:lpstr>
      <vt:lpstr>EJECUCIÓN PRESUPUESTARIA DE GASTOS ACUMULADA A SEPTIEMBRE 2017  PARTIDA 11 .CAPÍTULO 24. PROGRAMA 01:   SUBSECRETARÍA DE DEFENSA en miles de pesos de 2017 </vt:lpstr>
      <vt:lpstr>EJECUCIÓN PRESUPUESTARIA DE GASTOS ACUMULADA A SEPTIEMBRE 2017  PARTIDA 11 .CAPÍTULO 25. PROGRAMA 01:   ESTADO MAYOR CONJUNTO  en miles de pesos de 2017 </vt:lpstr>
      <vt:lpstr>EJECUCIÓN PRESUPUESTARIA DE GASTOS ACUMULADA A SEPTIEMBRE 2017  PARTIDA 11 .CAPÍTULO 25. PROGRAMA 01:   ESTADO MAYOR CONJUNTO  en miles de dólares de 2017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SLARENAS</cp:lastModifiedBy>
  <cp:revision>157</cp:revision>
  <cp:lastPrinted>2016-07-14T20:27:16Z</cp:lastPrinted>
  <dcterms:created xsi:type="dcterms:W3CDTF">2016-06-23T13:38:47Z</dcterms:created>
  <dcterms:modified xsi:type="dcterms:W3CDTF">2017-12-15T13:42:31Z</dcterms:modified>
</cp:coreProperties>
</file>