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8" r:id="rId4"/>
    <p:sldId id="299" r:id="rId5"/>
    <p:sldId id="301" r:id="rId6"/>
    <p:sldId id="303" r:id="rId7"/>
    <p:sldId id="304" r:id="rId8"/>
    <p:sldId id="264" r:id="rId9"/>
    <p:sldId id="263" r:id="rId10"/>
    <p:sldId id="265" r:id="rId11"/>
    <p:sldId id="300" r:id="rId12"/>
    <p:sldId id="268" r:id="rId13"/>
    <p:sldId id="269" r:id="rId14"/>
    <p:sldId id="271" r:id="rId15"/>
    <p:sldId id="273" r:id="rId16"/>
    <p:sldId id="302" r:id="rId17"/>
    <p:sldId id="274" r:id="rId18"/>
    <p:sldId id="275" r:id="rId19"/>
    <p:sldId id="276" r:id="rId2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SEPTIEMBRE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798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836907"/>
              </p:ext>
            </p:extLst>
          </p:nvPr>
        </p:nvGraphicFramePr>
        <p:xfrm>
          <a:off x="467544" y="1988840"/>
          <a:ext cx="8157591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Hoja de cálculo" r:id="rId3" imgW="8734357" imgH="1247865" progId="Excel.Sheet.8">
                  <p:embed/>
                </p:oleObj>
              </mc:Choice>
              <mc:Fallback>
                <p:oleObj name="Hoja de cálculo" r:id="rId3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57591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494076"/>
              </p:ext>
            </p:extLst>
          </p:nvPr>
        </p:nvGraphicFramePr>
        <p:xfrm>
          <a:off x="414337" y="1824038"/>
          <a:ext cx="826212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Hoja de cálculo" r:id="rId3" imgW="8734357" imgH="3209835" progId="Excel.Sheet.8">
                  <p:embed/>
                </p:oleObj>
              </mc:Choice>
              <mc:Fallback>
                <p:oleObj name="Hoja de cálculo" r:id="rId3" imgW="8734357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824038"/>
                        <a:ext cx="8262120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864075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403193"/>
              </p:ext>
            </p:extLst>
          </p:nvPr>
        </p:nvGraphicFramePr>
        <p:xfrm>
          <a:off x="414337" y="1700808"/>
          <a:ext cx="826212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Hoja de cálculo" r:id="rId3" imgW="8734357" imgH="3076665" progId="Excel.Sheet.8">
                  <p:embed/>
                </p:oleObj>
              </mc:Choice>
              <mc:Fallback>
                <p:oleObj name="Hoja de cálculo" r:id="rId3" imgW="8734357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6212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94104"/>
              </p:ext>
            </p:extLst>
          </p:nvPr>
        </p:nvGraphicFramePr>
        <p:xfrm>
          <a:off x="414337" y="1772816"/>
          <a:ext cx="826212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Hoja de cálculo" r:id="rId3" imgW="8734357" imgH="2943225" progId="Excel.Sheet.8">
                  <p:embed/>
                </p:oleObj>
              </mc:Choice>
              <mc:Fallback>
                <p:oleObj name="Hoja de cálculo" r:id="rId3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62120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273933"/>
              </p:ext>
            </p:extLst>
          </p:nvPr>
        </p:nvGraphicFramePr>
        <p:xfrm>
          <a:off x="467545" y="1933153"/>
          <a:ext cx="8208912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Hoja de cálculo" r:id="rId3" imgW="8734357" imgH="4448265" progId="Excel.Sheet.8">
                  <p:embed/>
                </p:oleObj>
              </mc:Choice>
              <mc:Fallback>
                <p:oleObj name="Hoja de cálculo" r:id="rId3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33153"/>
                        <a:ext cx="8208912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6399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772205"/>
              </p:ext>
            </p:extLst>
          </p:nvPr>
        </p:nvGraphicFramePr>
        <p:xfrm>
          <a:off x="414336" y="1868041"/>
          <a:ext cx="8210799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Hoja de cálculo" r:id="rId3" imgW="8734357" imgH="1705065" progId="Excel.Sheet.8">
                  <p:embed/>
                </p:oleObj>
              </mc:Choice>
              <mc:Fallback>
                <p:oleObj name="Hoja de cálculo" r:id="rId3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8041"/>
                        <a:ext cx="8210799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163105"/>
              </p:ext>
            </p:extLst>
          </p:nvPr>
        </p:nvGraphicFramePr>
        <p:xfrm>
          <a:off x="414337" y="1772816"/>
          <a:ext cx="833412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Hoja de cálculo" r:id="rId3" imgW="8734357" imgH="2781210" progId="Excel.Sheet.8">
                  <p:embed/>
                </p:oleObj>
              </mc:Choice>
              <mc:Fallback>
                <p:oleObj name="Hoja de cálculo" r:id="rId3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334128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20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145693"/>
              </p:ext>
            </p:extLst>
          </p:nvPr>
        </p:nvGraphicFramePr>
        <p:xfrm>
          <a:off x="414336" y="2060848"/>
          <a:ext cx="821079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60848"/>
                        <a:ext cx="821079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804505"/>
              </p:ext>
            </p:extLst>
          </p:nvPr>
        </p:nvGraphicFramePr>
        <p:xfrm>
          <a:off x="414336" y="1636737"/>
          <a:ext cx="8210799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Hoja de cálculo" r:id="rId3" imgW="8734357" imgH="4600575" progId="Excel.Sheet.8">
                  <p:embed/>
                </p:oleObj>
              </mc:Choice>
              <mc:Fallback>
                <p:oleObj name="Hoja de cálculo" r:id="rId3" imgW="87343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36737"/>
                        <a:ext cx="8210799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el mes de </a:t>
            </a:r>
            <a:r>
              <a:rPr lang="es-CL" sz="1600" dirty="0" smtClean="0"/>
              <a:t>septiembre, </a:t>
            </a:r>
            <a:r>
              <a:rPr lang="es-CL" sz="1600" dirty="0" smtClean="0"/>
              <a:t>el presupuesto vigente de esta Partida Presupuestaria alcanzó a $</a:t>
            </a:r>
            <a:r>
              <a:rPr lang="es-CL" sz="1600" dirty="0" smtClean="0"/>
              <a:t>1.142.770 </a:t>
            </a:r>
            <a:r>
              <a:rPr lang="es-CL" sz="1600" dirty="0" smtClean="0"/>
              <a:t>millones, que incluyen recursos adicionales por $</a:t>
            </a:r>
            <a:r>
              <a:rPr lang="es-CL" sz="1600" dirty="0" smtClean="0"/>
              <a:t>15.406 </a:t>
            </a:r>
            <a:r>
              <a:rPr lang="es-CL" sz="1600" dirty="0" smtClean="0"/>
              <a:t>millones. Respecto a la disponibilidad aprobada en la Ley de Presupuestos, la ejecución presupuestaria es similar a la del ejercicio presupuestario anterior.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septiembre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$858.306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75%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la inclusión de recursos por $6.254 millones,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7%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Septiembre</a:t>
            </a:r>
            <a:r>
              <a:rPr lang="es-CL" sz="1600" dirty="0" smtClean="0"/>
              <a:t>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28%.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</a:t>
            </a:r>
            <a:r>
              <a:rPr lang="es-ES" sz="1600" dirty="0" smtClean="0"/>
              <a:t>23%.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Septiembre </a:t>
            </a:r>
            <a:r>
              <a:rPr lang="es-ES" sz="1600" dirty="0"/>
              <a:t>de </a:t>
            </a:r>
            <a:r>
              <a:rPr lang="es-ES" sz="1600" dirty="0" smtClean="0"/>
              <a:t>2017 ha ejecutado un </a:t>
            </a:r>
            <a:r>
              <a:rPr lang="es-ES" sz="1600" dirty="0" smtClean="0"/>
              <a:t>81% </a:t>
            </a:r>
            <a:r>
              <a:rPr lang="es-ES" sz="1600" dirty="0" smtClean="0"/>
              <a:t>de sus recursos disponibles.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/>
              <a:t>mostró un avance de </a:t>
            </a:r>
            <a:r>
              <a:rPr lang="es-ES" sz="1600" dirty="0" smtClean="0"/>
              <a:t>57%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$5.581 </a:t>
            </a:r>
            <a:r>
              <a:rPr lang="es-ES" sz="1600" dirty="0" smtClean="0"/>
              <a:t>millones </a:t>
            </a:r>
            <a:r>
              <a:rPr lang="es-ES" sz="1600" dirty="0" smtClean="0"/>
              <a:t>(51% </a:t>
            </a:r>
            <a:r>
              <a:rPr lang="es-ES" sz="1600" dirty="0" smtClean="0"/>
              <a:t>de avance).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</a:t>
            </a:r>
            <a:r>
              <a:rPr lang="es-CL" sz="1600" dirty="0" smtClean="0"/>
              <a:t>65% ($6.221 </a:t>
            </a:r>
            <a:r>
              <a:rPr lang="es-CL" sz="1600" dirty="0" smtClean="0"/>
              <a:t>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con un gasto total de </a:t>
            </a:r>
            <a:r>
              <a:rPr lang="es-CL" sz="1600" dirty="0" smtClean="0"/>
              <a:t>$45 </a:t>
            </a:r>
            <a:r>
              <a:rPr lang="es-CL" sz="1600" dirty="0" smtClean="0"/>
              <a:t>millones </a:t>
            </a:r>
            <a:r>
              <a:rPr lang="es-CL" sz="1600" dirty="0" smtClean="0"/>
              <a:t>(38% </a:t>
            </a:r>
            <a:r>
              <a:rPr lang="es-CL" sz="1600" dirty="0" smtClean="0"/>
              <a:t>de avance). 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</a:t>
            </a:r>
            <a:r>
              <a:rPr lang="es-CL" sz="1600" dirty="0" smtClean="0"/>
              <a:t>ejecutó </a:t>
            </a:r>
            <a:r>
              <a:rPr lang="es-CL" sz="1600" dirty="0"/>
              <a:t>un gasto total de </a:t>
            </a:r>
            <a:r>
              <a:rPr lang="es-CL" sz="1600" dirty="0" smtClean="0"/>
              <a:t>$123.187 </a:t>
            </a:r>
            <a:r>
              <a:rPr lang="es-CL" sz="1600" dirty="0"/>
              <a:t>millones </a:t>
            </a:r>
            <a:r>
              <a:rPr lang="es-CL" sz="1600" dirty="0" smtClean="0"/>
              <a:t>(84%) </a:t>
            </a:r>
            <a:r>
              <a:rPr lang="es-CL" sz="1600" dirty="0"/>
              <a:t>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dirty="0" smtClean="0"/>
              <a:t>$</a:t>
            </a:r>
            <a:r>
              <a:rPr lang="es-CL" sz="1600" dirty="0" smtClean="0"/>
              <a:t>14.558 </a:t>
            </a:r>
            <a:r>
              <a:rPr lang="es-CL" sz="1600" dirty="0"/>
              <a:t>millones </a:t>
            </a:r>
            <a:r>
              <a:rPr lang="es-CL" sz="1600" dirty="0" smtClean="0"/>
              <a:t>(62% </a:t>
            </a:r>
            <a:r>
              <a:rPr lang="es-CL" sz="1600" dirty="0"/>
              <a:t>de ejecución presupuestaria respecto al presupuesto vigente a </a:t>
            </a:r>
            <a:r>
              <a:rPr lang="es-CL" sz="1600" dirty="0" smtClean="0"/>
              <a:t>Septiembre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00238"/>
            <a:ext cx="5430764" cy="325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97062"/>
            <a:ext cx="5388694" cy="323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851727"/>
              </p:ext>
            </p:extLst>
          </p:nvPr>
        </p:nvGraphicFramePr>
        <p:xfrm>
          <a:off x="519113" y="1772816"/>
          <a:ext cx="81057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Hoja de cálculo" r:id="rId3" imgW="8105843" imgH="2314575" progId="Excel.Sheet.8">
                  <p:embed/>
                </p:oleObj>
              </mc:Choice>
              <mc:Fallback>
                <p:oleObj name="Hoja de cálculo" r:id="rId3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1772816"/>
                        <a:ext cx="8105775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Septiembre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486135"/>
              </p:ext>
            </p:extLst>
          </p:nvPr>
        </p:nvGraphicFramePr>
        <p:xfrm>
          <a:off x="361950" y="1701155"/>
          <a:ext cx="84201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Hoja de cálculo" r:id="rId4" imgW="8420100" imgH="2448015" progId="Excel.Sheet.8">
                  <p:embed/>
                </p:oleObj>
              </mc:Choice>
              <mc:Fallback>
                <p:oleObj name="Hoja de cálculo" r:id="rId4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" y="1701155"/>
                        <a:ext cx="842010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363313"/>
              </p:ext>
            </p:extLst>
          </p:nvPr>
        </p:nvGraphicFramePr>
        <p:xfrm>
          <a:off x="497582" y="1634015"/>
          <a:ext cx="8034858" cy="467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Hoja de cálculo" r:id="rId3" imgW="8724900" imgH="5076915" progId="Excel.Sheet.8">
                  <p:embed/>
                </p:oleObj>
              </mc:Choice>
              <mc:Fallback>
                <p:oleObj name="Hoja de cálculo" r:id="rId3" imgW="8724900" imgH="50769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582" y="1634015"/>
                        <a:ext cx="8034858" cy="4675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1016</Words>
  <Application>Microsoft Office PowerPoint</Application>
  <PresentationFormat>Presentación en pantalla (4:3)</PresentationFormat>
  <Paragraphs>90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1_Tema de Office</vt:lpstr>
      <vt:lpstr>Tema de Office</vt:lpstr>
      <vt:lpstr>Imagen de mapa de bits</vt:lpstr>
      <vt:lpstr>Hoja de cálculo de Microsoft Excel 97-2003</vt:lpstr>
      <vt:lpstr>EJECUCIÓN PRESUPUESTARIA DE GASTOS ACUMULADA AL MES DE SEPTIEMBRE DE 2017 PARTIDA 10: MINISTERIO DE JUSTICIA</vt:lpstr>
      <vt:lpstr>Ejecución Presupuestaria de Gastos Acumulada al mes de Septiembre de 2017  Ministerio de Justicia</vt:lpstr>
      <vt:lpstr>Ejecución Presupuestaria de Gastos Acumulada al mes de Septiembre de 2017  Ministerio de Justicia</vt:lpstr>
      <vt:lpstr>Ejecución Presupuestaria de Gastos Acumulada al mes de Septiembre de 2017  Ministerio de Justicia</vt:lpstr>
      <vt:lpstr>Ejecución Presupuestaria de Gastos Acumulada al mes de Septiembre de 2017  Ministerio de Justicia</vt:lpstr>
      <vt:lpstr>Ejecución Presupuestaria de Gastos Acumulada al mes de Septiembre de 2017  Ministerio de Justicia</vt:lpstr>
      <vt:lpstr>Ejecución Presupuestaria de Gastos Acumulada al mes de Septiembre de 2017  Ministerio de Justicia</vt:lpstr>
      <vt:lpstr>Ejecución Presupuestaria de Gastos Acumulada al mes de Septiembre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176</cp:revision>
  <cp:lastPrinted>2016-10-20T14:15:11Z</cp:lastPrinted>
  <dcterms:created xsi:type="dcterms:W3CDTF">2016-06-23T13:38:47Z</dcterms:created>
  <dcterms:modified xsi:type="dcterms:W3CDTF">2017-12-14T13:46:12Z</dcterms:modified>
</cp:coreProperties>
</file>