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8" r:id="rId4"/>
    <p:sldId id="299" r:id="rId5"/>
    <p:sldId id="264" r:id="rId6"/>
    <p:sldId id="300" r:id="rId7"/>
    <p:sldId id="263" r:id="rId8"/>
    <p:sldId id="265" r:id="rId9"/>
    <p:sldId id="267" r:id="rId10"/>
    <p:sldId id="268" r:id="rId11"/>
    <p:sldId id="269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2" r:id="rId20"/>
    <p:sldId id="280" r:id="rId21"/>
    <p:sldId id="281" r:id="rId22"/>
    <p:sldId id="282" r:id="rId2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Septiembre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08: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octubre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5733256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08: PROGRAMA DE MODERNIZACIÓN SECTOR PÚBLICO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4E78959-615F-47D8-B4F5-C8C961D0E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765117"/>
              </p:ext>
            </p:extLst>
          </p:nvPr>
        </p:nvGraphicFramePr>
        <p:xfrm>
          <a:off x="414335" y="1916832"/>
          <a:ext cx="8201489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Worksheet" r:id="rId3" imgW="8363046" imgH="4048110" progId="Excel.Sheet.12">
                  <p:embed/>
                </p:oleObj>
              </mc:Choice>
              <mc:Fallback>
                <p:oleObj name="Worksheet" r:id="rId3" imgW="8363046" imgH="4048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01489" cy="381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2411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02: DIRECCIÓN DE PRESUPUESTOS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AD4200D-C9A3-4FFC-AF32-763D2D58B0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088428"/>
              </p:ext>
            </p:extLst>
          </p:nvPr>
        </p:nvGraphicFramePr>
        <p:xfrm>
          <a:off x="414335" y="1772816"/>
          <a:ext cx="8201489" cy="345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Worksheet" r:id="rId3" imgW="8324957" imgH="3743280" progId="Excel.Sheet.12">
                  <p:embed/>
                </p:oleObj>
              </mc:Choice>
              <mc:Fallback>
                <p:oleObj name="Worksheet" r:id="rId3" imgW="8324957" imgH="3743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01489" cy="3451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5634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03: SERVICIO DE IMPUESTOS INTERNOS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1A917C6-DE00-465F-B9D9-9902F2D94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674535"/>
              </p:ext>
            </p:extLst>
          </p:nvPr>
        </p:nvGraphicFramePr>
        <p:xfrm>
          <a:off x="414337" y="1724100"/>
          <a:ext cx="8201487" cy="46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Worksheet" r:id="rId3" imgW="8258234" imgH="5305500" progId="Excel.Sheet.12">
                  <p:embed/>
                </p:oleObj>
              </mc:Choice>
              <mc:Fallback>
                <p:oleObj name="Worksheet" r:id="rId3" imgW="8258234" imgH="530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24100"/>
                        <a:ext cx="8201487" cy="46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9575" y="515719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04: SERVICIO NACIONAL DE ADUANAS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00F1845-7B67-4116-830F-0A618F082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002043"/>
              </p:ext>
            </p:extLst>
          </p:nvPr>
        </p:nvGraphicFramePr>
        <p:xfrm>
          <a:off x="409575" y="1744949"/>
          <a:ext cx="8206249" cy="3412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Worksheet" r:id="rId3" imgW="8324957" imgH="3552930" progId="Excel.Sheet.12">
                  <p:embed/>
                </p:oleObj>
              </mc:Choice>
              <mc:Fallback>
                <p:oleObj name="Worksheet" r:id="rId3" imgW="8324957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1744949"/>
                        <a:ext cx="8206249" cy="3412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47971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05: SERVICIO DE TESORERÍAS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D0E1146-EF3D-4227-9990-317ABB301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682174"/>
              </p:ext>
            </p:extLst>
          </p:nvPr>
        </p:nvGraphicFramePr>
        <p:xfrm>
          <a:off x="414335" y="1700809"/>
          <a:ext cx="8210800" cy="3096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Worksheet" r:id="rId3" imgW="8324957" imgH="3171960" progId="Excel.Sheet.12">
                  <p:embed/>
                </p:oleObj>
              </mc:Choice>
              <mc:Fallback>
                <p:oleObj name="Worksheet" r:id="rId3" imgW="8324957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00809"/>
                        <a:ext cx="8210800" cy="3096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86916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07: DIRECCIÓN DE COMPRAS Y CONTRATACIÓN PÚBLICA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0F245FF-7A58-4957-ADFD-AEE77AFA0B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717463"/>
              </p:ext>
            </p:extLst>
          </p:nvPr>
        </p:nvGraphicFramePr>
        <p:xfrm>
          <a:off x="414335" y="1700809"/>
          <a:ext cx="8201489" cy="3168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Worksheet" r:id="rId3" imgW="8591578" imgH="3171960" progId="Excel.Sheet.12">
                  <p:embed/>
                </p:oleObj>
              </mc:Choice>
              <mc:Fallback>
                <p:oleObj name="Worksheet" r:id="rId3" imgW="8591578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00809"/>
                        <a:ext cx="8201489" cy="3168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596954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08: SUPERINTENDENCIA DE VALORES Y SEGUROS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DCE2B0A-70B4-4C7E-9247-1D4E10250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856345"/>
              </p:ext>
            </p:extLst>
          </p:nvPr>
        </p:nvGraphicFramePr>
        <p:xfrm>
          <a:off x="414335" y="1724100"/>
          <a:ext cx="8201489" cy="422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Worksheet" r:id="rId3" imgW="8324957" imgH="4467150" progId="Excel.Sheet.12">
                  <p:embed/>
                </p:oleObj>
              </mc:Choice>
              <mc:Fallback>
                <p:oleObj name="Worksheet" r:id="rId3" imgW="8324957" imgH="4467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24100"/>
                        <a:ext cx="8201489" cy="4223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11: SUPERINTENDENCIA DE BANCOS E INSTITUCIONES FINANCIERAS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A5055BE-B1AE-445C-A6AC-3C8F4BA5B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609952"/>
              </p:ext>
            </p:extLst>
          </p:nvPr>
        </p:nvGraphicFramePr>
        <p:xfrm>
          <a:off x="467544" y="1916832"/>
          <a:ext cx="8148280" cy="438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Worksheet" r:id="rId3" imgW="8324957" imgH="4543560" progId="Excel.Sheet.12">
                  <p:embed/>
                </p:oleObj>
              </mc:Choice>
              <mc:Fallback>
                <p:oleObj name="Worksheet" r:id="rId3" imgW="8324957" imgH="45435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48280" cy="4387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486" y="40770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15: DIRECCIÓN NACIONAL DEL SERVICIO CIVIL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D81BCCE-8153-4D97-B9E7-0435BA3719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931207"/>
              </p:ext>
            </p:extLst>
          </p:nvPr>
        </p:nvGraphicFramePr>
        <p:xfrm>
          <a:off x="457259" y="1724101"/>
          <a:ext cx="8190650" cy="235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Worksheet" r:id="rId3" imgW="8324957" imgH="2409750" progId="Excel.Sheet.12">
                  <p:embed/>
                </p:oleObj>
              </mc:Choice>
              <mc:Fallback>
                <p:oleObj name="Worksheet" r:id="rId3" imgW="8324957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59" y="1724101"/>
                        <a:ext cx="8190650" cy="2352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0770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88343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16: UNIDAD DE ANÁLISIS FINANCIERO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0842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1B5EA7F-2A3D-4B0E-B1C9-23B3F5E28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610430"/>
              </p:ext>
            </p:extLst>
          </p:nvPr>
        </p:nvGraphicFramePr>
        <p:xfrm>
          <a:off x="414335" y="1763763"/>
          <a:ext cx="8201489" cy="2313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Worksheet" r:id="rId3" imgW="8324957" imgH="2409750" progId="Excel.Sheet.12">
                  <p:embed/>
                </p:oleObj>
              </mc:Choice>
              <mc:Fallback>
                <p:oleObj name="Worksheet" r:id="rId3" imgW="8324957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63763"/>
                        <a:ext cx="8201489" cy="2313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196752"/>
            <a:ext cx="8229600" cy="5544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 en septiembre ascendió a </a:t>
            </a:r>
            <a:r>
              <a:rPr lang="es-CL" sz="1600" b="1" dirty="0">
                <a:latin typeface="+mn-lt"/>
              </a:rPr>
              <a:t>$76.761 millones</a:t>
            </a:r>
            <a:r>
              <a:rPr lang="es-CL" sz="1600" dirty="0">
                <a:latin typeface="+mn-lt"/>
              </a:rPr>
              <a:t>, equivalente a un gasto de </a:t>
            </a:r>
            <a:r>
              <a:rPr lang="es-CL" sz="1600" b="1" dirty="0">
                <a:latin typeface="+mn-lt"/>
              </a:rPr>
              <a:t>15,6%</a:t>
            </a:r>
            <a:r>
              <a:rPr lang="es-CL" sz="1600" dirty="0">
                <a:latin typeface="+mn-lt"/>
              </a:rPr>
              <a:t> respecto al presupuesto inicial, superior en 1,2 puntos porcentuales al registrado a igual mes del año 2016, y mayor en 4,4 puntos porcentuales respecto al gasto acumulado a igual periodo del año anterior.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A nivel consolidado, el presupuesto vigente considera modificaciones por </a:t>
            </a:r>
            <a:r>
              <a:rPr lang="es-CL" sz="1600" b="1" dirty="0">
                <a:latin typeface="+mn-lt"/>
              </a:rPr>
              <a:t>$15.568 millones</a:t>
            </a:r>
            <a:r>
              <a:rPr lang="es-CL" sz="1600" dirty="0">
                <a:latin typeface="+mn-lt"/>
              </a:rPr>
              <a:t>, incrementando principalmente los subtítulos 34 “servicio de la deuda” ($11.739 millones); 29 “adquisición de activos no financieros” ($2.641 millones);  21 “gastos en personal” ($986 millones); y, 23 “prestaciones de seguridad social” ($60 millones); mientras que el subtítulo 31 “iniciativas de inversión”, es el único que presenta reducciones por $913 millones afectado los Programas SII y Servicio Nacional de Aduanas</a:t>
            </a:r>
            <a:r>
              <a:rPr lang="es-CL" sz="1600" b="1" dirty="0">
                <a:latin typeface="+mn-lt"/>
              </a:rPr>
              <a:t>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b="1" dirty="0">
                <a:latin typeface="+mn-lt"/>
              </a:rPr>
              <a:t>Respecto a los subtítulos, el mayor gasto se registra en los subtítulos 23 “prestaciones de seguridad social”, con una ejecución del 371%; y, 34 “servicio de la deuda” con un 94%</a:t>
            </a:r>
            <a:r>
              <a:rPr lang="es-CL" sz="1600" dirty="0">
                <a:latin typeface="+mn-lt"/>
              </a:rPr>
              <a:t>, este último afectando a los Programas: Secretaría y Administración General, SAG ($41 millones); DIPRES ($2.317 millones); </a:t>
            </a:r>
            <a:r>
              <a:rPr lang="es-CL" sz="1600" dirty="0"/>
              <a:t>SII ($6.269 millones);</a:t>
            </a:r>
            <a:r>
              <a:rPr lang="es-CL" sz="1600" dirty="0">
                <a:latin typeface="+mn-lt"/>
              </a:rPr>
              <a:t> </a:t>
            </a:r>
            <a:r>
              <a:rPr lang="es-CL" sz="1600" dirty="0"/>
              <a:t>Aduanas ($2.316 millones); Tesorería ($72 millones); Dirección de Compras ($394 millones); SBIF ($282 millones); UAF ($45 millones); y, CDE ($69 millones) todos destinados a</a:t>
            </a:r>
            <a:r>
              <a:rPr lang="es-CL" sz="1600" dirty="0">
                <a:latin typeface="+mn-lt"/>
              </a:rPr>
              <a:t>l pago de las obligaciones devengadas al 31 de diciembre de 2016 </a:t>
            </a:r>
            <a:r>
              <a:rPr lang="es-CL" sz="1600" dirty="0"/>
              <a:t>(deuda flotante).  De los cuales, </a:t>
            </a:r>
            <a:r>
              <a:rPr lang="es-CL" sz="1600" b="1" u="sng" dirty="0"/>
              <a:t>solo Tesorería no </a:t>
            </a:r>
            <a:r>
              <a:rPr lang="es-CL" sz="1600" u="sng" dirty="0"/>
              <a:t>presentó los Decretos modificatorios respectivos</a:t>
            </a:r>
            <a:r>
              <a:rPr lang="es-CL" sz="1600" b="1" i="1" dirty="0">
                <a:latin typeface="+mn-lt"/>
              </a:rPr>
              <a:t>.</a:t>
            </a:r>
            <a:endParaRPr lang="es-C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21297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17: SUPERINTENDENCIA DE CASINOS DE JUEGO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5F611A7-17B8-4429-AE33-474A4EC85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506564"/>
              </p:ext>
            </p:extLst>
          </p:nvPr>
        </p:nvGraphicFramePr>
        <p:xfrm>
          <a:off x="416878" y="1772817"/>
          <a:ext cx="8198946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Worksheet" r:id="rId3" imgW="8401134" imgH="1457460" progId="Excel.Sheet.12">
                  <p:embed/>
                </p:oleObj>
              </mc:Choice>
              <mc:Fallback>
                <p:oleObj name="Worksheet" r:id="rId3" imgW="8401134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878" y="1772817"/>
                        <a:ext cx="8198946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8088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30: CONSEJO DE DEFENSA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6CD5DFA-C6EB-4948-826A-23DD5C1CD7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103486"/>
              </p:ext>
            </p:extLst>
          </p:nvPr>
        </p:nvGraphicFramePr>
        <p:xfrm>
          <a:off x="467544" y="1772816"/>
          <a:ext cx="8148280" cy="373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Worksheet" r:id="rId3" imgW="8381955" imgH="4124250" progId="Excel.Sheet.12">
                  <p:embed/>
                </p:oleObj>
              </mc:Choice>
              <mc:Fallback>
                <p:oleObj name="Worksheet" r:id="rId3" imgW="8381955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3739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En cuanto a los programas, el 75,2% del presupuesto inicial, se concentra en el </a:t>
            </a:r>
            <a:r>
              <a:rPr lang="es-CL" sz="1600" b="1" dirty="0"/>
              <a:t>Servicio de Impuestos Internos</a:t>
            </a:r>
            <a:r>
              <a:rPr lang="es-CL" sz="1600" dirty="0"/>
              <a:t> (37,5%), </a:t>
            </a:r>
            <a:r>
              <a:rPr lang="es-CL" sz="1600" b="1" dirty="0"/>
              <a:t>Servicio Nacional de Aduanas </a:t>
            </a:r>
            <a:r>
              <a:rPr lang="es-CL" sz="1600" dirty="0"/>
              <a:t>(14,3%), el </a:t>
            </a:r>
            <a:r>
              <a:rPr lang="es-CL" sz="1600" b="1" dirty="0"/>
              <a:t>Servicio de Tesorería </a:t>
            </a:r>
            <a:r>
              <a:rPr lang="es-CL" sz="1600" dirty="0"/>
              <a:t>(11,1%) y la </a:t>
            </a:r>
            <a:r>
              <a:rPr lang="es-CL" sz="1600" b="1" dirty="0"/>
              <a:t>Superintendencia de Bancos e Instituciones Financiera </a:t>
            </a:r>
            <a:r>
              <a:rPr lang="es-CL" sz="1600" dirty="0"/>
              <a:t>(12,3%), los que al mes de septiembre alcanzaron niveles de ejecución de </a:t>
            </a:r>
            <a:r>
              <a:rPr lang="es-CL" sz="1600" b="1" dirty="0"/>
              <a:t>84,5%, 76,9%, 97,2% y 88,2% </a:t>
            </a:r>
            <a:r>
              <a:rPr lang="es-CL" sz="1600" dirty="0"/>
              <a:t>respectivamente, calculados 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El </a:t>
            </a:r>
            <a:r>
              <a:rPr lang="es-CL" sz="1600" b="1" dirty="0"/>
              <a:t>Servicio de Tesorería </a:t>
            </a:r>
            <a:r>
              <a:rPr lang="es-CL" sz="1600" dirty="0"/>
              <a:t>es el que presenta el mayor avance con un 97,2%, explicado principalmente por el gasto registrado en “personal” que a la fecha registra una ejecución de 117,6%, que a su vez representa el 81% de la erogación efectuada a la fecha, representando el 67,2% del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Finalmente, el </a:t>
            </a:r>
            <a:r>
              <a:rPr lang="es-CL" sz="1600" b="1" dirty="0"/>
              <a:t>Programa de Modernización Sector Público </a:t>
            </a:r>
            <a:r>
              <a:rPr lang="es-CL" sz="1600" dirty="0"/>
              <a:t>es el que presenta la menor erogación con un 57,4%.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446844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9995427-B898-4BC4-AB19-9DE6D54F8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605320"/>
              </p:ext>
            </p:extLst>
          </p:nvPr>
        </p:nvGraphicFramePr>
        <p:xfrm>
          <a:off x="414338" y="1867194"/>
          <a:ext cx="8201486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Worksheet" r:id="rId3" imgW="8105879" imgH="2600370" progId="Excel.Sheet.12">
                  <p:embed/>
                </p:oleObj>
              </mc:Choice>
              <mc:Fallback>
                <p:oleObj name="Worksheet" r:id="rId3" imgW="8105879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867194"/>
                        <a:ext cx="8201486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6884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7" y="1426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85353E-8080-4FFC-8B16-372195CDB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26" y="1882095"/>
            <a:ext cx="4097440" cy="23867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7C807BC-4DC3-4452-9FFF-F9B7F31F5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509" y="1882095"/>
            <a:ext cx="4073627" cy="23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08,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536813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6026DBD-BBE1-4141-BFFB-EC4558B068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43191"/>
              </p:ext>
            </p:extLst>
          </p:nvPr>
        </p:nvGraphicFramePr>
        <p:xfrm>
          <a:off x="414336" y="1700808"/>
          <a:ext cx="8210799" cy="366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Worksheet" r:id="rId4" imgW="8267689" imgH="3667140" progId="Excel.Sheet.12">
                  <p:embed/>
                </p:oleObj>
              </mc:Choice>
              <mc:Fallback>
                <p:oleObj name="Worksheet" r:id="rId4" imgW="8267689" imgH="3667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3667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175" y="600625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01: SECRETARÍA Y ADMINISTRACIÓN GENERAL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192EE89-07E0-407A-AE7F-703957D6EF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956229"/>
              </p:ext>
            </p:extLst>
          </p:nvPr>
        </p:nvGraphicFramePr>
        <p:xfrm>
          <a:off x="414175" y="1700808"/>
          <a:ext cx="8201649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Worksheet" r:id="rId3" imgW="8363046" imgH="4848120" progId="Excel.Sheet.12">
                  <p:embed/>
                </p:oleObj>
              </mc:Choice>
              <mc:Fallback>
                <p:oleObj name="Worksheet" r:id="rId3" imgW="8363046" imgH="4848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175" y="1700808"/>
                        <a:ext cx="8201649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224" y="351943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06: UNIDAD ADMINISTRADORA DE LOS TRIBUNALES TRIBUTARIOS Y ADUANEROS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3C9295D-D640-44B0-8EC7-FA9675959A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515529"/>
              </p:ext>
            </p:extLst>
          </p:nvPr>
        </p:nvGraphicFramePr>
        <p:xfrm>
          <a:off x="422224" y="1916833"/>
          <a:ext cx="8210800" cy="1602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Worksheet" r:id="rId3" imgW="8363046" imgH="1647810" progId="Excel.Sheet.12">
                  <p:embed/>
                </p:oleObj>
              </mc:Choice>
              <mc:Fallback>
                <p:oleObj name="Worksheet" r:id="rId3" imgW="8363046" imgH="1647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224" y="1916833"/>
                        <a:ext cx="8210800" cy="1602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6531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07: SISTEMA INTEGRADO DE COMERCIO EXTERIOR (SICEX)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3A1710F-6A28-44D5-98D0-2DACE74378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087849"/>
              </p:ext>
            </p:extLst>
          </p:nvPr>
        </p:nvGraphicFramePr>
        <p:xfrm>
          <a:off x="414336" y="1916832"/>
          <a:ext cx="8210800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Worksheet" r:id="rId3" imgW="8363046" imgH="2790720" progId="Excel.Sheet.12">
                  <p:embed/>
                </p:oleObj>
              </mc:Choice>
              <mc:Fallback>
                <p:oleObj name="Worksheet" r:id="rId3" imgW="8363046" imgH="2790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10800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1050</Words>
  <Application>Microsoft Office PowerPoint</Application>
  <PresentationFormat>Presentación en pantalla (4:3)</PresentationFormat>
  <Paragraphs>89</Paragraphs>
  <Slides>21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Septiembre de 2017 Partida 08: MINISTERIO DE HACIENDA</vt:lpstr>
      <vt:lpstr>Ejecución Presupuestaria de Gastos Acumulada al mes de Septiembre de 2017  Ministerio de Hacienda</vt:lpstr>
      <vt:lpstr>Ejecución Presupuestaria de Gastos Acumulada al mes de Septiembre de 2017  Ministerio de Hacienda</vt:lpstr>
      <vt:lpstr>Ejecución Presupuestaria de Gastos Acumulada al mes de Septiembre de 2017  Ministerio de Hacienda</vt:lpstr>
      <vt:lpstr>Ejecución Presupuestaria de Gastos Acumulada al mes de Septiembre de 2017  Ministerio de Hacienda</vt:lpstr>
      <vt:lpstr>Ejecución Presupuestaria de Gastos Acumulada al mes de Septiembre de 2017  Partida 08,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173</cp:revision>
  <cp:lastPrinted>2016-07-04T14:42:46Z</cp:lastPrinted>
  <dcterms:created xsi:type="dcterms:W3CDTF">2016-06-23T13:38:47Z</dcterms:created>
  <dcterms:modified xsi:type="dcterms:W3CDTF">2017-11-02T18:40:37Z</dcterms:modified>
</cp:coreProperties>
</file>