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36"/>
  </p:notesMasterIdLst>
  <p:handoutMasterIdLst>
    <p:handoutMasterId r:id="rId37"/>
  </p:handoutMasterIdLst>
  <p:sldIdLst>
    <p:sldId id="256" r:id="rId3"/>
    <p:sldId id="298" r:id="rId4"/>
    <p:sldId id="300" r:id="rId5"/>
    <p:sldId id="264" r:id="rId6"/>
    <p:sldId id="301" r:id="rId7"/>
    <p:sldId id="263" r:id="rId8"/>
    <p:sldId id="265" r:id="rId9"/>
    <p:sldId id="269" r:id="rId10"/>
    <p:sldId id="271" r:id="rId11"/>
    <p:sldId id="273" r:id="rId12"/>
    <p:sldId id="274" r:id="rId13"/>
    <p:sldId id="275" r:id="rId14"/>
    <p:sldId id="276" r:id="rId15"/>
    <p:sldId id="277" r:id="rId16"/>
    <p:sldId id="278" r:id="rId17"/>
    <p:sldId id="272" r:id="rId18"/>
    <p:sldId id="280" r:id="rId19"/>
    <p:sldId id="281" r:id="rId20"/>
    <p:sldId id="282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7" r:id="rId32"/>
    <p:sldId id="295" r:id="rId33"/>
    <p:sldId id="296" r:id="rId34"/>
    <p:sldId id="303" r:id="rId35"/>
  </p:sldIdLst>
  <p:sldSz cx="9144000" cy="6858000" type="screen4x3"/>
  <p:notesSz cx="7102475" cy="93884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>
      <p:cViewPr varScale="1">
        <p:scale>
          <a:sx n="111" d="100"/>
          <a:sy n="111" d="100"/>
        </p:scale>
        <p:origin x="157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02-11-2017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02-11-2017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4" tIns="46566" rIns="93134" bIns="46566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134" tIns="46566" rIns="93134" bIns="4656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02-11-2017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02-11-2017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02-11-2017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02-11-2017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02-11-2017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02-11-2017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02-11-2017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02-11-2017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02-11-2017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02-11-2017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02-11-2017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02-11-2017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02-11-2017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5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02-11-2017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702727" y="82405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596557328"/>
              </p:ext>
            </p:extLst>
          </p:nvPr>
        </p:nvGraphicFramePr>
        <p:xfrm>
          <a:off x="6012160" y="44624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8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11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4624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516216" y="446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>
                <a:latin typeface="+mn-lt"/>
              </a:rPr>
              <a:t>EJECUCIÓN PRESUPUESTARIA DE GASTOS ACUMULADA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al mes de Septiembre de 2017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Partida 05: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MINISTERIO DEL INTERIOR Y SEGURIDAD PÚBLICA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Valparaíso, octubre 2017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292080" y="0"/>
            <a:ext cx="385192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CuadroTexto"/>
          <p:cNvSpPr txBox="1"/>
          <p:nvPr/>
        </p:nvSpPr>
        <p:spPr>
          <a:xfrm>
            <a:off x="1844875" y="1064930"/>
            <a:ext cx="3771241" cy="349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12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12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24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421450"/>
              </p:ext>
            </p:extLst>
          </p:nvPr>
        </p:nvGraphicFramePr>
        <p:xfrm>
          <a:off x="410078" y="836712"/>
          <a:ext cx="1209594" cy="893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7" name="Imagen de mapa de bits" r:id="rId3" imgW="743054" imgH="523810" progId="PBrush">
                  <p:embed/>
                </p:oleObj>
              </mc:Choice>
              <mc:Fallback>
                <p:oleObj name="Imagen de mapa de bits" r:id="rId3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078" y="836712"/>
                        <a:ext cx="1209594" cy="8933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7 Rectángulo"/>
          <p:cNvSpPr/>
          <p:nvPr/>
        </p:nvSpPr>
        <p:spPr>
          <a:xfrm>
            <a:off x="1547664" y="992922"/>
            <a:ext cx="4464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4000" b="1" kern="1200" dirty="0">
                <a:solidFill>
                  <a:srgbClr val="943634"/>
                </a:solidFill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600" b="1" kern="1200" dirty="0">
                <a:solidFill>
                  <a:srgbClr val="943634"/>
                </a:solidFill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400" dirty="0"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8428" y="487338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10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02: Fortalecimiento de la Gestión Subnacional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08428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E03F7AE-33D5-4673-8158-A1ADBFF6C5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233325"/>
              </p:ext>
            </p:extLst>
          </p:nvPr>
        </p:nvGraphicFramePr>
        <p:xfrm>
          <a:off x="408428" y="1656668"/>
          <a:ext cx="8216707" cy="3212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" name="Worksheet" r:id="rId3" imgW="8725024" imgH="3591000" progId="Excel.Sheet.12">
                  <p:embed/>
                </p:oleObj>
              </mc:Choice>
              <mc:Fallback>
                <p:oleObj name="Worksheet" r:id="rId3" imgW="8725024" imgH="35910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8428" y="1656668"/>
                        <a:ext cx="8216707" cy="32124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1897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6155" y="6165303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03: Programa de Desarrollo Local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15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8DE46CF-D45B-442E-BB74-DDC23EBA68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947411"/>
              </p:ext>
            </p:extLst>
          </p:nvPr>
        </p:nvGraphicFramePr>
        <p:xfrm>
          <a:off x="414336" y="1656668"/>
          <a:ext cx="8201419" cy="4508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" name="Worksheet" r:id="rId3" imgW="8725024" imgH="4962600" progId="Excel.Sheet.12">
                  <p:embed/>
                </p:oleObj>
              </mc:Choice>
              <mc:Fallback>
                <p:oleObj name="Worksheet" r:id="rId3" imgW="8725024" imgH="4962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01419" cy="4508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6194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9124" y="606846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12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3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E364536-23AC-476C-9C6C-AEF633FAE7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458322"/>
              </p:ext>
            </p:extLst>
          </p:nvPr>
        </p:nvGraphicFramePr>
        <p:xfrm>
          <a:off x="414336" y="1656668"/>
          <a:ext cx="8210799" cy="4411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6" name="Worksheet" r:id="rId3" imgW="8725024" imgH="5114880" progId="Excel.Sheet.12">
                  <p:embed/>
                </p:oleObj>
              </mc:Choice>
              <mc:Fallback>
                <p:oleObj name="Worksheet" r:id="rId3" imgW="8725024" imgH="51148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4411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4479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453063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199094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3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AB899015-E18A-400F-ACBB-E9C3C9A71D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55291"/>
              </p:ext>
            </p:extLst>
          </p:nvPr>
        </p:nvGraphicFramePr>
        <p:xfrm>
          <a:off x="414336" y="1556792"/>
          <a:ext cx="8210799" cy="3896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0" name="Worksheet" r:id="rId3" imgW="8725024" imgH="4048110" progId="Excel.Sheet.12">
                  <p:embed/>
                </p:oleObj>
              </mc:Choice>
              <mc:Fallback>
                <p:oleObj name="Worksheet" r:id="rId3" imgW="8725024" imgH="40481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556792"/>
                        <a:ext cx="8210799" cy="3896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6224" y="436510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3 de 3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328247C0-2E3E-4FD3-8493-80CD20B6A6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501868"/>
              </p:ext>
            </p:extLst>
          </p:nvPr>
        </p:nvGraphicFramePr>
        <p:xfrm>
          <a:off x="414336" y="1656668"/>
          <a:ext cx="8210799" cy="2708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4" name="Worksheet" r:id="rId3" imgW="8725024" imgH="2790720" progId="Excel.Sheet.12">
                  <p:embed/>
                </p:oleObj>
              </mc:Choice>
              <mc:Fallback>
                <p:oleObj name="Worksheet" r:id="rId3" imgW="8725024" imgH="27907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2708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6357848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B8AB18BF-0D18-4737-90DA-8D14147E12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1564193"/>
              </p:ext>
            </p:extLst>
          </p:nvPr>
        </p:nvGraphicFramePr>
        <p:xfrm>
          <a:off x="414336" y="1484785"/>
          <a:ext cx="8210799" cy="4870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Worksheet" r:id="rId3" imgW="8725024" imgH="6067440" progId="Excel.Sheet.12">
                  <p:embed/>
                </p:oleObj>
              </mc:Choice>
              <mc:Fallback>
                <p:oleObj name="Worksheet" r:id="rId3" imgW="8725024" imgH="60674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484785"/>
                        <a:ext cx="8210799" cy="48700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7247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3933056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07, Programa 01: Agencia Nacional de Inteligencia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96283447-9848-4D58-B462-63AD683E28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6271578"/>
              </p:ext>
            </p:extLst>
          </p:nvPr>
        </p:nvGraphicFramePr>
        <p:xfrm>
          <a:off x="414336" y="1656669"/>
          <a:ext cx="8210799" cy="227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Worksheet" r:id="rId3" imgW="8686935" imgH="2600370" progId="Excel.Sheet.12">
                  <p:embed/>
                </p:oleObj>
              </mc:Choice>
              <mc:Fallback>
                <p:oleObj name="Worksheet" r:id="rId3" imgW="8686935" imgH="26003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2276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4973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373216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01: Subsecretaría de Prevención del Delito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B392CFE0-763B-4CC9-AB9F-E6CAAF4C50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068656"/>
              </p:ext>
            </p:extLst>
          </p:nvPr>
        </p:nvGraphicFramePr>
        <p:xfrm>
          <a:off x="414336" y="1656667"/>
          <a:ext cx="8210800" cy="3716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Worksheet" r:id="rId3" imgW="8401134" imgH="4238730" progId="Excel.Sheet.12">
                  <p:embed/>
                </p:oleObj>
              </mc:Choice>
              <mc:Fallback>
                <p:oleObj name="Worksheet" r:id="rId3" imgW="8401134" imgH="42387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7"/>
                        <a:ext cx="8210800" cy="3716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9263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3848060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02: Centros Regionales de Atención y Orientación a Víctimas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120E74D7-1620-41E7-B0AC-18DBD55748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832161"/>
              </p:ext>
            </p:extLst>
          </p:nvPr>
        </p:nvGraphicFramePr>
        <p:xfrm>
          <a:off x="414336" y="1868116"/>
          <a:ext cx="8210800" cy="1979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Worksheet" r:id="rId3" imgW="8401134" imgH="2409750" progId="Excel.Sheet.12">
                  <p:embed/>
                </p:oleObj>
              </mc:Choice>
              <mc:Fallback>
                <p:oleObj name="Worksheet" r:id="rId3" imgW="8401134" imgH="24097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868116"/>
                        <a:ext cx="8210800" cy="1979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2070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58641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09, Programa 01: Servicio Nacional para Prevención y Rehabilitación Consumo de Drogas y Alcohol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3817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54267584-9797-419D-8ED6-7FBE579A1B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835984"/>
              </p:ext>
            </p:extLst>
          </p:nvPr>
        </p:nvGraphicFramePr>
        <p:xfrm>
          <a:off x="414336" y="1869158"/>
          <a:ext cx="8210800" cy="371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1" name="Worksheet" r:id="rId3" imgW="8896288" imgH="4314870" progId="Excel.Sheet.12">
                  <p:embed/>
                </p:oleObj>
              </mc:Choice>
              <mc:Fallback>
                <p:oleObj name="Worksheet" r:id="rId3" imgW="8896288" imgH="43148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869158"/>
                        <a:ext cx="8210800" cy="3717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1815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86224" y="1412776"/>
            <a:ext cx="8229600" cy="5112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Principales hallazgos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>
                <a:latin typeface="+mn-lt"/>
              </a:rPr>
              <a:t>Para el año 2017 la Partida presenta un presupuesto aprobado de </a:t>
            </a:r>
            <a:r>
              <a:rPr lang="es-CL" sz="1600" b="1" dirty="0">
                <a:latin typeface="+mn-lt"/>
              </a:rPr>
              <a:t>$3.193.982 millones</a:t>
            </a:r>
            <a:r>
              <a:rPr lang="es-CL" sz="1600" dirty="0">
                <a:latin typeface="+mn-lt"/>
              </a:rPr>
              <a:t>, de los cuales un 39% se destina a gastos en personal, un 21% a iniciativas de inversión, un 20% a transferencias de capital, mientras que un 20% al resto de los subtítulos. 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>
                <a:latin typeface="+mn-lt"/>
              </a:rPr>
              <a:t>La ejecución del Ministerio, de</a:t>
            </a:r>
            <a:r>
              <a:rPr lang="es-CL" sz="1600" dirty="0"/>
              <a:t>l mes de septiembre </a:t>
            </a:r>
            <a:r>
              <a:rPr lang="es-CL" sz="1600" dirty="0">
                <a:latin typeface="+mn-lt"/>
              </a:rPr>
              <a:t>ascendió a </a:t>
            </a:r>
            <a:r>
              <a:rPr lang="es-CL" sz="1600" b="1" dirty="0">
                <a:latin typeface="+mn-lt"/>
              </a:rPr>
              <a:t>$267.489 millones</a:t>
            </a:r>
            <a:r>
              <a:rPr lang="es-CL" sz="1600" dirty="0">
                <a:latin typeface="+mn-lt"/>
              </a:rPr>
              <a:t>, es decir, un </a:t>
            </a:r>
            <a:r>
              <a:rPr lang="es-CL" sz="1600" b="1" dirty="0">
                <a:latin typeface="+mn-lt"/>
              </a:rPr>
              <a:t>8,4%</a:t>
            </a:r>
            <a:r>
              <a:rPr lang="es-CL" sz="1600" dirty="0">
                <a:latin typeface="+mn-lt"/>
              </a:rPr>
              <a:t> respecto de la ley inicial, en línea al registrado a igual mes del año 2016.  La ejecución acumulada al tercer trimestre ascendió a </a:t>
            </a:r>
            <a:r>
              <a:rPr lang="es-CL" sz="1600" b="1" dirty="0">
                <a:latin typeface="+mn-lt"/>
              </a:rPr>
              <a:t>$2.336.476 millones</a:t>
            </a:r>
            <a:r>
              <a:rPr lang="es-CL" sz="1600" dirty="0">
                <a:latin typeface="+mn-lt"/>
              </a:rPr>
              <a:t>, equivalente a un </a:t>
            </a:r>
            <a:r>
              <a:rPr lang="es-CL" sz="1600" b="1" dirty="0">
                <a:latin typeface="+mn-lt"/>
              </a:rPr>
              <a:t>70,5%</a:t>
            </a:r>
            <a:r>
              <a:rPr lang="es-CL" sz="1600" dirty="0">
                <a:latin typeface="+mn-lt"/>
              </a:rPr>
              <a:t> del presupuesto vigente y un </a:t>
            </a:r>
            <a:r>
              <a:rPr lang="es-CL" sz="1600" b="1" dirty="0">
                <a:latin typeface="+mn-lt"/>
              </a:rPr>
              <a:t>73,2%</a:t>
            </a:r>
            <a:r>
              <a:rPr lang="es-CL" sz="1600" dirty="0">
                <a:latin typeface="+mn-lt"/>
              </a:rPr>
              <a:t> del presupuesto inicial, manteniendo la tendencia registrada durante el ejercicio presupuestario anterior.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/>
              <a:t>Respecto a los aumentos y disminuciones al presupuesto inicial, la Partida presenta </a:t>
            </a:r>
            <a:r>
              <a:rPr lang="es-CL" sz="1600" dirty="0">
                <a:latin typeface="+mn-lt"/>
              </a:rPr>
              <a:t>al tercer trimestre de 2017 </a:t>
            </a:r>
            <a:r>
              <a:rPr lang="es-CL" sz="1600" dirty="0"/>
              <a:t>un aumento consolidado del </a:t>
            </a:r>
            <a:r>
              <a:rPr lang="es-CL" sz="1600" b="1" dirty="0"/>
              <a:t>$121.111 millones</a:t>
            </a:r>
            <a:r>
              <a:rPr lang="es-CL" sz="1600" dirty="0"/>
              <a:t>.  Lo que se traduce en incrementos en la mayoría de sus subtítulos, destacando por su monto los subtítulos 24 “transferencias corrientes”, con $81.107 millones; 34 “servicio de la deuda”, con $58.717 millones; y, el subtítulo 21 “gastos en personal”, con $16.603 millones.</a:t>
            </a:r>
          </a:p>
        </p:txBody>
      </p:sp>
    </p:spTree>
    <p:extLst>
      <p:ext uri="{BB962C8B-B14F-4D97-AF65-F5344CB8AC3E}">
        <p14:creationId xmlns:p14="http://schemas.microsoft.com/office/powerpoint/2010/main" val="3205060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50493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511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1 de 2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DDC4AD5F-67E1-43F5-AB60-043110B5B9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1060025"/>
              </p:ext>
            </p:extLst>
          </p:nvPr>
        </p:nvGraphicFramePr>
        <p:xfrm>
          <a:off x="414336" y="1656669"/>
          <a:ext cx="8210799" cy="3848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5" name="Worksheet" r:id="rId3" imgW="8924922" imgH="4238730" progId="Excel.Sheet.12">
                  <p:embed/>
                </p:oleObj>
              </mc:Choice>
              <mc:Fallback>
                <p:oleObj name="Worksheet" r:id="rId3" imgW="8924922" imgH="42387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3848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9796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508518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2 de 2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28E9B166-512D-4FFC-BFE6-5982A76299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853104"/>
              </p:ext>
            </p:extLst>
          </p:nvPr>
        </p:nvGraphicFramePr>
        <p:xfrm>
          <a:off x="428625" y="1556792"/>
          <a:ext cx="8196510" cy="3528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Worksheet" r:id="rId3" imgW="8924922" imgH="3781350" progId="Excel.Sheet.12">
                  <p:embed/>
                </p:oleObj>
              </mc:Choice>
              <mc:Fallback>
                <p:oleObj name="Worksheet" r:id="rId3" imgW="8924922" imgH="37813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625" y="1556792"/>
                        <a:ext cx="8196510" cy="3528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7403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3573017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02: Red de Conectividad del Estado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876A94F-9001-450D-BFCB-2B54FBFC2D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911501"/>
              </p:ext>
            </p:extLst>
          </p:nvPr>
        </p:nvGraphicFramePr>
        <p:xfrm>
          <a:off x="414336" y="1656669"/>
          <a:ext cx="8210799" cy="1916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3" name="Worksheet" r:id="rId3" imgW="8924922" imgH="2028780" progId="Excel.Sheet.12">
                  <p:embed/>
                </p:oleObj>
              </mc:Choice>
              <mc:Fallback>
                <p:oleObj name="Worksheet" r:id="rId3" imgW="8924922" imgH="20287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1916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4592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342900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03: Fondo Social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6F0BD1-7AA7-4CE2-9B09-174E4B3E1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6" y="1656669"/>
            <a:ext cx="8210799" cy="177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27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4941168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04: Bomberos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85E0C29E-0E64-473E-BA1A-B836A1B8FC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804588"/>
              </p:ext>
            </p:extLst>
          </p:nvPr>
        </p:nvGraphicFramePr>
        <p:xfrm>
          <a:off x="414336" y="1656669"/>
          <a:ext cx="8210799" cy="3284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1" name="Worksheet" r:id="rId3" imgW="8924922" imgH="3819420" progId="Excel.Sheet.12">
                  <p:embed/>
                </p:oleObj>
              </mc:Choice>
              <mc:Fallback>
                <p:oleObj name="Worksheet" r:id="rId3" imgW="8924922" imgH="38194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3284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7557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013177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1 de 2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DB5C8D8C-D976-4D1E-8BCD-BBC277FAC5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641197"/>
              </p:ext>
            </p:extLst>
          </p:nvPr>
        </p:nvGraphicFramePr>
        <p:xfrm>
          <a:off x="414337" y="1868117"/>
          <a:ext cx="8201488" cy="3145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4" name="Worksheet" r:id="rId3" imgW="9001100" imgH="3552930" progId="Excel.Sheet.12">
                  <p:embed/>
                </p:oleObj>
              </mc:Choice>
              <mc:Fallback>
                <p:oleObj name="Worksheet" r:id="rId3" imgW="9001100" imgH="35529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7" y="1868117"/>
                        <a:ext cx="8201488" cy="3145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3728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18725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2 de 2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6BB5344-7C0D-4F41-A14B-157C2E6573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258437"/>
              </p:ext>
            </p:extLst>
          </p:nvPr>
        </p:nvGraphicFramePr>
        <p:xfrm>
          <a:off x="414336" y="1656668"/>
          <a:ext cx="8210799" cy="353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8" name="Worksheet" r:id="rId3" imgW="9001100" imgH="3743280" progId="Excel.Sheet.12">
                  <p:embed/>
                </p:oleObj>
              </mc:Choice>
              <mc:Fallback>
                <p:oleObj name="Worksheet" r:id="rId3" imgW="9001100" imgH="37432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3530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6580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350296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dólares americanos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B398BEEA-9028-45CB-BD49-128B319B76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42815"/>
              </p:ext>
            </p:extLst>
          </p:nvPr>
        </p:nvGraphicFramePr>
        <p:xfrm>
          <a:off x="414336" y="1656701"/>
          <a:ext cx="8196510" cy="184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Worksheet" r:id="rId3" imgW="9001100" imgH="2028780" progId="Excel.Sheet.12">
                  <p:embed/>
                </p:oleObj>
              </mc:Choice>
              <mc:Fallback>
                <p:oleObj name="Worksheet" r:id="rId3" imgW="9001100" imgH="20287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701"/>
                        <a:ext cx="8196510" cy="1846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613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3861048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32, Programa 01: Hospital de Carabineros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6781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7A988EB2-24FF-439C-BB82-358CE63C2E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542242"/>
              </p:ext>
            </p:extLst>
          </p:nvPr>
        </p:nvGraphicFramePr>
        <p:xfrm>
          <a:off x="414336" y="1656669"/>
          <a:ext cx="8272464" cy="2204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Worksheet" r:id="rId3" imgW="8210421" imgH="2409750" progId="Excel.Sheet.12">
                  <p:embed/>
                </p:oleObj>
              </mc:Choice>
              <mc:Fallback>
                <p:oleObj name="Worksheet" r:id="rId3" imgW="8210421" imgH="24097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72464" cy="2204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2385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690" y="5949280"/>
            <a:ext cx="8406135" cy="3426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33, Programa 01: Policía de Investigaciones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E081B45-2E03-4A21-A30F-0E028602B5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321675"/>
              </p:ext>
            </p:extLst>
          </p:nvPr>
        </p:nvGraphicFramePr>
        <p:xfrm>
          <a:off x="414336" y="1656668"/>
          <a:ext cx="8210799" cy="429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Worksheet" r:id="rId3" imgW="8772567" imgH="4886460" progId="Excel.Sheet.12">
                  <p:embed/>
                </p:oleObj>
              </mc:Choice>
              <mc:Fallback>
                <p:oleObj name="Worksheet" r:id="rId3" imgW="8772567" imgH="48864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429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9121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86224" y="1268760"/>
            <a:ext cx="8229600" cy="5112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Principales hallazgos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>
                <a:latin typeface="+mn-lt"/>
              </a:rPr>
              <a:t>Mientras que “transferencia de capital” es el único subtítulo que presenta reducciones en su presupuesto con un </a:t>
            </a:r>
            <a:r>
              <a:rPr lang="es-CL" sz="1600" b="1" dirty="0">
                <a:latin typeface="+mn-lt"/>
              </a:rPr>
              <a:t>10</a:t>
            </a:r>
            <a:r>
              <a:rPr lang="es-CL" sz="1600" b="1" dirty="0"/>
              <a:t>,2%</a:t>
            </a:r>
            <a:r>
              <a:rPr lang="es-CL" sz="1600" dirty="0"/>
              <a:t> ($65.376 millones)</a:t>
            </a:r>
            <a:r>
              <a:rPr lang="es-CL" sz="1600" dirty="0">
                <a:latin typeface="+mn-lt"/>
              </a:rPr>
              <a:t>.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/>
              <a:t>En cuanto a los capítulos, </a:t>
            </a:r>
            <a:r>
              <a:rPr lang="es-CL" sz="1600" b="1" dirty="0"/>
              <a:t>el 82% </a:t>
            </a:r>
            <a:r>
              <a:rPr lang="es-CL" sz="1600" dirty="0"/>
              <a:t>del presupuesto inicial, se concentra en la </a:t>
            </a:r>
            <a:r>
              <a:rPr lang="es-CL" sz="1600" b="1" dirty="0"/>
              <a:t>Subsecretaría de Desarrollo Regional y Administrativo, Carabineros de Chile </a:t>
            </a:r>
            <a:r>
              <a:rPr lang="es-CL" sz="1600" dirty="0"/>
              <a:t>y </a:t>
            </a:r>
            <a:r>
              <a:rPr lang="es-CL" sz="1600" b="1" dirty="0"/>
              <a:t>los Gobiernos Regionales</a:t>
            </a:r>
            <a:r>
              <a:rPr lang="es-CL" sz="1600" dirty="0"/>
              <a:t> (que representan a su vez el 19%, 31% y 32% respectivamente), los que al mes de septiembre alcanzaron niveles de ejecución de </a:t>
            </a:r>
            <a:r>
              <a:rPr lang="es-CL" sz="1600" b="1" dirty="0"/>
              <a:t>66,6%, 75% y 66,2% respectivamente</a:t>
            </a:r>
            <a:r>
              <a:rPr lang="es-CL" sz="1600" dirty="0"/>
              <a:t>, todos calculados respecto al presupuesto vigente.  Respecto a la erogación en los Gobiernos Regionales, todos presentaron una ejecución inferior a la registrada en igual periodo del año anterior. 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/>
              <a:t>La </a:t>
            </a:r>
            <a:r>
              <a:rPr lang="es-CL" sz="1600" b="1" dirty="0"/>
              <a:t>Subsecretaría del Interior</a:t>
            </a:r>
            <a:r>
              <a:rPr lang="es-CL" sz="1600" dirty="0"/>
              <a:t> es el programa que presenta el </a:t>
            </a:r>
            <a:r>
              <a:rPr lang="es-CL" sz="1600" b="1" dirty="0"/>
              <a:t>mayor avance con un 100%</a:t>
            </a:r>
            <a:r>
              <a:rPr lang="es-CL" sz="1600" dirty="0"/>
              <a:t>, explicado por el nivel de gasto en las transferencias corrientes que al mes de septiembre presenta una ejecución de </a:t>
            </a:r>
            <a:r>
              <a:rPr lang="es-CL" sz="1600" b="1" dirty="0"/>
              <a:t>105%, </a:t>
            </a:r>
            <a:r>
              <a:rPr lang="es-CL" sz="1600" dirty="0"/>
              <a:t>representando a su vez el 77,7% del presupuesto vigente de la Subsecretaría, </a:t>
            </a:r>
            <a:r>
              <a:rPr lang="es-CL" sz="1600" b="1" u="sng" dirty="0"/>
              <a:t>debido a los mayores incrementos derivados de las emergencias vividas en el país ($83.237 millones)</a:t>
            </a:r>
            <a:r>
              <a:rPr lang="es-CL" sz="1600" dirty="0"/>
              <a:t>.</a:t>
            </a:r>
            <a:endParaRPr lang="es-CL" sz="1600" b="1" u="sng" dirty="0"/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/>
              <a:t>Mientras que el </a:t>
            </a:r>
            <a:r>
              <a:rPr lang="es-CL" sz="1600" b="1" dirty="0"/>
              <a:t>Fondo Social </a:t>
            </a:r>
            <a:r>
              <a:rPr lang="es-CL" sz="1600" dirty="0"/>
              <a:t>es el que presenta la </a:t>
            </a:r>
            <a:r>
              <a:rPr lang="es-CL" sz="1600" b="1" dirty="0"/>
              <a:t>ejecución menor, manteniendo el gasto de 9,7%</a:t>
            </a:r>
            <a:r>
              <a:rPr lang="es-CL" sz="1600" dirty="0"/>
              <a:t>.</a:t>
            </a:r>
            <a:endParaRPr lang="es-CL" sz="1600" b="1" u="sng" dirty="0"/>
          </a:p>
        </p:txBody>
      </p:sp>
    </p:spTree>
    <p:extLst>
      <p:ext uri="{BB962C8B-B14F-4D97-AF65-F5344CB8AC3E}">
        <p14:creationId xmlns:p14="http://schemas.microsoft.com/office/powerpoint/2010/main" val="144365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4797152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01, 02 y 03: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41D21B1-C188-44F1-9605-7226CCA1FE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957112"/>
              </p:ext>
            </p:extLst>
          </p:nvPr>
        </p:nvGraphicFramePr>
        <p:xfrm>
          <a:off x="414337" y="1656669"/>
          <a:ext cx="8229600" cy="3140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Worksheet" r:id="rId3" imgW="8315232" imgH="3514860" progId="Excel.Sheet.12">
                  <p:embed/>
                </p:oleObj>
              </mc:Choice>
              <mc:Fallback>
                <p:oleObj name="Worksheet" r:id="rId3" imgW="8315232" imgH="35148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7" y="1656669"/>
                        <a:ext cx="8229600" cy="3140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8231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01776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01: Gastos de Funcionamiento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46A22F6C-DAED-4355-AC23-C7B67463F9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464171"/>
              </p:ext>
            </p:extLst>
          </p:nvPr>
        </p:nvGraphicFramePr>
        <p:xfrm>
          <a:off x="414336" y="1868116"/>
          <a:ext cx="8210799" cy="3149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Worksheet" r:id="rId3" imgW="8315232" imgH="3514860" progId="Excel.Sheet.12">
                  <p:embed/>
                </p:oleObj>
              </mc:Choice>
              <mc:Fallback>
                <p:oleObj name="Worksheet" r:id="rId3" imgW="8315232" imgH="35148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868116"/>
                        <a:ext cx="8210799" cy="3149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9408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4941169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02 y 03: Inversión Regional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D5A4FC02-0A4A-4D09-920A-382D82D12B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684584"/>
              </p:ext>
            </p:extLst>
          </p:nvPr>
        </p:nvGraphicFramePr>
        <p:xfrm>
          <a:off x="414336" y="1656669"/>
          <a:ext cx="8210799" cy="328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Worksheet" r:id="rId3" imgW="8315232" imgH="3514860" progId="Excel.Sheet.12">
                  <p:embed/>
                </p:oleObj>
              </mc:Choice>
              <mc:Fallback>
                <p:oleObj name="Worksheet" r:id="rId3" imgW="8315232" imgH="35148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328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28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9641" y="617886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Presupuestaria de Gastos Acumulada al Mes de Septiembre 2016 - 2017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02 y 03: Inversión Regional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504ED3D3-87AF-4353-BD51-9241A0D68508}"/>
              </a:ext>
            </a:extLst>
          </p:cNvPr>
          <p:cNvSpPr txBox="1">
            <a:spLocks/>
          </p:cNvSpPr>
          <p:nvPr/>
        </p:nvSpPr>
        <p:spPr>
          <a:xfrm>
            <a:off x="389453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Comportamiento de la Ejecución Presupuestaria de los GORES a </a:t>
            </a:r>
            <a:r>
              <a:rPr lang="es-CL" sz="1600" b="1" dirty="0">
                <a:ea typeface="Verdana" pitchFamily="34" charset="0"/>
                <a:cs typeface="Verdana" pitchFamily="34" charset="0"/>
              </a:rPr>
              <a:t>Septiembre</a:t>
            </a:r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 de 2016 - 2017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9355FF-E20D-4519-92A8-4A4480646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36" y="1656668"/>
            <a:ext cx="7491234" cy="406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01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7" y="443711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7" y="1199372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3EA58897-016F-4B2C-AF5F-BC0530705E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143066"/>
              </p:ext>
            </p:extLst>
          </p:nvPr>
        </p:nvGraphicFramePr>
        <p:xfrm>
          <a:off x="414338" y="1654712"/>
          <a:ext cx="8229599" cy="2710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3" name="Worksheet" r:id="rId3" imgW="8315232" imgH="2981340" progId="Excel.Sheet.12">
                  <p:embed/>
                </p:oleObj>
              </mc:Choice>
              <mc:Fallback>
                <p:oleObj name="Worksheet" r:id="rId3" imgW="8315232" imgH="29813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8" y="1654712"/>
                        <a:ext cx="8229599" cy="2710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7" y="4509120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86224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Comportamiento de la Ejecución Presupuestaria de la Partida 2016 - 2017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B9B1F3-6C21-462C-8794-8A5EA9558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24" y="1983757"/>
            <a:ext cx="4113768" cy="25202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8280F68-A373-4CC8-940E-F7A4E016C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983757"/>
            <a:ext cx="3971816" cy="25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92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6" y="548680"/>
            <a:ext cx="8210799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Ejecución Presupuestaria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Gastos</a:t>
            </a: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 Acumulada al mes de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Septiembre </a:t>
            </a: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de 2017 </a:t>
            </a:r>
            <a:b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Partida 05, Resumen por Capítulos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6</a:t>
            </a:fld>
            <a:endParaRPr lang="es-CL"/>
          </a:p>
        </p:txBody>
      </p:sp>
      <p:sp>
        <p:nvSpPr>
          <p:cNvPr id="8" name="3 Marcador de pie de página"/>
          <p:cNvSpPr txBox="1">
            <a:spLocks/>
          </p:cNvSpPr>
          <p:nvPr/>
        </p:nvSpPr>
        <p:spPr>
          <a:xfrm>
            <a:off x="414336" y="6173787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70EDEECF-E69B-4F5C-B05F-E3B01B7850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338059"/>
              </p:ext>
            </p:extLst>
          </p:nvPr>
        </p:nvGraphicFramePr>
        <p:xfrm>
          <a:off x="414335" y="1556792"/>
          <a:ext cx="8210799" cy="4616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8" name="Worksheet" r:id="rId4" imgW="10344201" imgH="4695840" progId="Excel.Sheet.12">
                  <p:embed/>
                </p:oleObj>
              </mc:Choice>
              <mc:Fallback>
                <p:oleObj name="Worksheet" r:id="rId4" imgW="10344201" imgH="46958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4335" y="1556792"/>
                        <a:ext cx="8210799" cy="4616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23528" y="644825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7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86224" y="1196752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FC284F1-BBE2-4DE4-A29A-282FFDA419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411838"/>
              </p:ext>
            </p:extLst>
          </p:nvPr>
        </p:nvGraphicFramePr>
        <p:xfrm>
          <a:off x="414337" y="1556792"/>
          <a:ext cx="8201488" cy="489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2" name="Worksheet" r:id="rId3" imgW="8210421" imgH="6524550" progId="Excel.Sheet.12">
                  <p:embed/>
                </p:oleObj>
              </mc:Choice>
              <mc:Fallback>
                <p:oleObj name="Worksheet" r:id="rId3" imgW="8210421" imgH="65245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7" y="1556792"/>
                        <a:ext cx="8201488" cy="489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229201"/>
            <a:ext cx="8406135" cy="365125"/>
          </a:xfrm>
        </p:spPr>
        <p:txBody>
          <a:bodyPr/>
          <a:lstStyle/>
          <a:p>
            <a:r>
              <a:rPr lang="es-CL" sz="1100" b="1" dirty="0"/>
              <a:t>Fuente</a:t>
            </a:r>
            <a:r>
              <a:rPr lang="es-CL" sz="110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04, Programa 01: Oficina Nacional de Emergencia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A75BE9F-C88F-48D1-8D07-01262B8204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095978"/>
              </p:ext>
            </p:extLst>
          </p:nvPr>
        </p:nvGraphicFramePr>
        <p:xfrm>
          <a:off x="414336" y="1656669"/>
          <a:ext cx="8201488" cy="3572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Worksheet" r:id="rId3" imgW="8420044" imgH="3857760" progId="Excel.Sheet.12">
                  <p:embed/>
                </p:oleObj>
              </mc:Choice>
              <mc:Fallback>
                <p:oleObj name="Worksheet" r:id="rId3" imgW="8420044" imgH="38577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01488" cy="3572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7542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78469" y="644825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Septiembre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C1B499B-C94C-43E1-92FB-E070C3B0D8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4629768"/>
              </p:ext>
            </p:extLst>
          </p:nvPr>
        </p:nvGraphicFramePr>
        <p:xfrm>
          <a:off x="414336" y="1772816"/>
          <a:ext cx="8229599" cy="4675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Worksheet" r:id="rId3" imgW="8725024" imgH="6029370" progId="Excel.Sheet.12">
                  <p:embed/>
                </p:oleObj>
              </mc:Choice>
              <mc:Fallback>
                <p:oleObj name="Worksheet" r:id="rId3" imgW="8725024" imgH="60293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772816"/>
                        <a:ext cx="8229599" cy="4675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1125306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3027</TotalTime>
  <Words>1421</Words>
  <Application>Microsoft Office PowerPoint</Application>
  <PresentationFormat>Presentación en pantalla (4:3)</PresentationFormat>
  <Paragraphs>138</Paragraphs>
  <Slides>33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Andalus</vt:lpstr>
      <vt:lpstr>Arial</vt:lpstr>
      <vt:lpstr>Calibri</vt:lpstr>
      <vt:lpstr>Times New Roman</vt:lpstr>
      <vt:lpstr>Verdana</vt:lpstr>
      <vt:lpstr>1_Tema de Office</vt:lpstr>
      <vt:lpstr>Tema de Office</vt:lpstr>
      <vt:lpstr>Imagen de mapa de bits</vt:lpstr>
      <vt:lpstr>Worksheet</vt:lpstr>
      <vt:lpstr>EJECUCIÓN PRESUPUESTARIA DE GASTOS ACUMULADA al mes de Septiembre de 2017 Partida 05: MINISTERIO DEL INTERIOR Y SEGURIDAD PÚBLICA</vt:lpstr>
      <vt:lpstr>Ejecución Presupuestaria de Gastos Acumulada al Mes de Septiembre de 2017  Ministerio del Interior y Seguridad Pública</vt:lpstr>
      <vt:lpstr>Ejecución Presupuestaria de Gastos Acumulada al Mes de Septiembre de 2017  Ministerio del Interior y Seguridad Pública</vt:lpstr>
      <vt:lpstr>Ejecución Presupuestaria de Gastos Acumulada al Mes de Septiembre de 2017  Ministerio del Interior y Seguridad Pública</vt:lpstr>
      <vt:lpstr>Ejecución Presupuestaria de Gastos Acumulada al Mes de Septiembre de 2017  Ministerio del Interior y Seguridad Pública</vt:lpstr>
      <vt:lpstr>Ejecución Presupuestaria de Gastos Acumulada al mes de Septiembre de 2017  Partida 05, Resumen por Capítulos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rodrigo ruiz</cp:lastModifiedBy>
  <cp:revision>175</cp:revision>
  <cp:lastPrinted>2017-06-20T21:34:02Z</cp:lastPrinted>
  <dcterms:created xsi:type="dcterms:W3CDTF">2016-06-23T13:38:47Z</dcterms:created>
  <dcterms:modified xsi:type="dcterms:W3CDTF">2017-11-02T18:42:28Z</dcterms:modified>
</cp:coreProperties>
</file>