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5" r:id="rId5"/>
    <p:sldId id="304" r:id="rId6"/>
    <p:sldId id="303" r:id="rId7"/>
    <p:sldId id="306" r:id="rId8"/>
    <p:sldId id="264" r:id="rId9"/>
    <p:sldId id="263" r:id="rId10"/>
    <p:sldId id="265" r:id="rId11"/>
    <p:sldId id="300" r:id="rId12"/>
    <p:sldId id="301" r:id="rId13"/>
    <p:sldId id="302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30-10-2017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30-10-2017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30-10-2017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30-10-2017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septiembre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18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577629"/>
              </p:ext>
            </p:extLst>
          </p:nvPr>
        </p:nvGraphicFramePr>
        <p:xfrm>
          <a:off x="414336" y="1916832"/>
          <a:ext cx="8201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014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019818"/>
              </p:ext>
            </p:extLst>
          </p:nvPr>
        </p:nvGraphicFramePr>
        <p:xfrm>
          <a:off x="414336" y="1636737"/>
          <a:ext cx="8212759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Hoja de cálculo" r:id="rId3" imgW="8020185" imgH="4600575" progId="Excel.Sheet.8">
                  <p:embed/>
                </p:oleObj>
              </mc:Choice>
              <mc:Fallback>
                <p:oleObj name="Hoja de cálculo" r:id="rId3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636737"/>
                        <a:ext cx="8212759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961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326884"/>
              </p:ext>
            </p:extLst>
          </p:nvPr>
        </p:nvGraphicFramePr>
        <p:xfrm>
          <a:off x="414337" y="1785342"/>
          <a:ext cx="8210798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85342"/>
                        <a:ext cx="8210798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del Poder Judicial experimentó un alza de </a:t>
            </a:r>
            <a:r>
              <a:rPr lang="es-CL" sz="1600" dirty="0" smtClean="0">
                <a:latin typeface="+mn-lt"/>
              </a:rPr>
              <a:t>$6.659 </a:t>
            </a:r>
            <a:r>
              <a:rPr lang="es-CL" sz="1600" dirty="0" smtClean="0">
                <a:latin typeface="+mn-lt"/>
              </a:rPr>
              <a:t>millones respecto a la Ley de Presupuestos, llegando a $</a:t>
            </a:r>
            <a:r>
              <a:rPr lang="es-CL" sz="1600" dirty="0" smtClean="0">
                <a:latin typeface="+mn-lt"/>
              </a:rPr>
              <a:t>5487.285 </a:t>
            </a:r>
            <a:r>
              <a:rPr lang="es-CL" sz="1600" dirty="0" smtClean="0">
                <a:latin typeface="+mn-lt"/>
              </a:rPr>
              <a:t>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El gasto del Poder Judicial acumulado al mes de </a:t>
            </a:r>
            <a:r>
              <a:rPr lang="es-CL" sz="1600" dirty="0" smtClean="0"/>
              <a:t>septiembre </a:t>
            </a:r>
            <a:r>
              <a:rPr lang="es-CL" sz="1600" dirty="0"/>
              <a:t>de 2017, finalizó en </a:t>
            </a:r>
            <a:r>
              <a:rPr lang="es-CL" sz="1600" dirty="0" smtClean="0"/>
              <a:t>$376.645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68% </a:t>
            </a:r>
            <a:r>
              <a:rPr lang="es-CL" sz="1600" dirty="0"/>
              <a:t>de ejecución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comparación a la ejecución presupuestaria considerando el año 2016, considerando los recursos aprobados por el Congreso Nacional en la Ley de Presupuestos, se puede informar que a </a:t>
            </a:r>
            <a:r>
              <a:rPr lang="es-CL" sz="1600" dirty="0" smtClean="0">
                <a:latin typeface="+mn-lt"/>
              </a:rPr>
              <a:t>septiembre </a:t>
            </a:r>
            <a:r>
              <a:rPr lang="es-CL" sz="1600" dirty="0" smtClean="0">
                <a:latin typeface="+mn-lt"/>
              </a:rPr>
              <a:t>de 2017 la ejecución es </a:t>
            </a:r>
            <a:r>
              <a:rPr lang="es-CL" sz="1600" dirty="0" smtClean="0">
                <a:latin typeface="+mn-lt"/>
              </a:rPr>
              <a:t>7 </a:t>
            </a:r>
            <a:r>
              <a:rPr lang="es-CL" sz="1600" dirty="0" smtClean="0">
                <a:latin typeface="+mn-lt"/>
              </a:rPr>
              <a:t>puntos porcentuales menos que el ejercicio presupuestario anterior.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 por $2.993 millones, que corresponden a recursos para responden a los compromisos de la deuda flotante.</a:t>
            </a:r>
          </a:p>
          <a:p>
            <a:pPr algn="just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</a:t>
            </a:r>
            <a:r>
              <a:rPr lang="es-CL" sz="1600" dirty="0" smtClean="0">
                <a:latin typeface="+mn-lt"/>
              </a:rPr>
              <a:t>$31.003 </a:t>
            </a:r>
            <a:r>
              <a:rPr lang="es-CL" sz="1600" dirty="0" smtClean="0">
                <a:latin typeface="+mn-lt"/>
              </a:rPr>
              <a:t>millones </a:t>
            </a:r>
            <a:r>
              <a:rPr lang="es-CL" sz="1600" dirty="0" smtClean="0">
                <a:latin typeface="+mn-lt"/>
              </a:rPr>
              <a:t>(35% </a:t>
            </a:r>
            <a:r>
              <a:rPr lang="es-CL" sz="1600" dirty="0" smtClean="0">
                <a:latin typeface="+mn-lt"/>
              </a:rPr>
              <a:t>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</a:t>
            </a:r>
            <a:r>
              <a:rPr lang="es-CL" sz="1600" dirty="0" smtClean="0"/>
              <a:t>86%.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lvl="0"/>
            <a:r>
              <a:rPr lang="es-CL" sz="1600" dirty="0"/>
              <a:t>	- Programa de Formación: </a:t>
            </a:r>
            <a:r>
              <a:rPr lang="es-CL" sz="1600" dirty="0" smtClean="0"/>
              <a:t>40%</a:t>
            </a:r>
            <a:endParaRPr lang="es-CL" sz="1600" dirty="0"/>
          </a:p>
          <a:p>
            <a:pPr lvl="0"/>
            <a:r>
              <a:rPr lang="es-CL" sz="1600" dirty="0"/>
              <a:t>	- Programa de Perfeccionamiento: </a:t>
            </a:r>
            <a:r>
              <a:rPr lang="es-CL" sz="1600" dirty="0" smtClean="0"/>
              <a:t>73%</a:t>
            </a:r>
            <a:endParaRPr lang="es-CL" sz="1600" dirty="0"/>
          </a:p>
          <a:p>
            <a:pPr lvl="0"/>
            <a:r>
              <a:rPr lang="es-CL" sz="1600" dirty="0"/>
              <a:t>	- Programa de Habilitación: </a:t>
            </a:r>
            <a:r>
              <a:rPr lang="es-CL" sz="1600" dirty="0" smtClean="0"/>
              <a:t>49%</a:t>
            </a:r>
            <a:endParaRPr lang="es-CL" sz="1600" dirty="0"/>
          </a:p>
          <a:p>
            <a:pPr lvl="0"/>
            <a:r>
              <a:rPr lang="es-CL" sz="1600" dirty="0"/>
              <a:t>	- Programa de Perfeccionamiento Extraordinario</a:t>
            </a:r>
            <a:r>
              <a:rPr lang="es-CL" sz="1600"/>
              <a:t>: </a:t>
            </a:r>
            <a:r>
              <a:rPr lang="es-CL" sz="1600" smtClean="0"/>
              <a:t>29%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80566"/>
            <a:ext cx="6185022" cy="31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27224"/>
            <a:ext cx="6675511" cy="351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85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160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873918"/>
              </p:ext>
            </p:extLst>
          </p:nvPr>
        </p:nvGraphicFramePr>
        <p:xfrm>
          <a:off x="378499" y="1952997"/>
          <a:ext cx="8229600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Hoja de cálculo" r:id="rId3" imgW="7410585" imgH="2123985" progId="Excel.Sheet.8">
                  <p:embed/>
                </p:oleObj>
              </mc:Choice>
              <mc:Fallback>
                <p:oleObj name="Hoja de cálculo" r:id="rId3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499" y="1952997"/>
                        <a:ext cx="8229600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42391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512215"/>
              </p:ext>
            </p:extLst>
          </p:nvPr>
        </p:nvGraphicFramePr>
        <p:xfrm>
          <a:off x="402029" y="2060848"/>
          <a:ext cx="820607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Hoja de cálculo" r:id="rId4" imgW="7724843" imgH="1228725" progId="Excel.Sheet.8">
                  <p:embed/>
                </p:oleObj>
              </mc:Choice>
              <mc:Fallback>
                <p:oleObj name="Hoja de cálculo" r:id="rId4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9" y="2060848"/>
                        <a:ext cx="8206070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9198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194566"/>
              </p:ext>
            </p:extLst>
          </p:nvPr>
        </p:nvGraphicFramePr>
        <p:xfrm>
          <a:off x="414336" y="1844824"/>
          <a:ext cx="82014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201487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551</Words>
  <Application>Microsoft Office PowerPoint</Application>
  <PresentationFormat>Presentación en pantalla (4:3)</PresentationFormat>
  <Paragraphs>63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septiembre de 2017 Partida 03: PODER JUDICIAL</vt:lpstr>
      <vt:lpstr>Ejecución Presupuestaria de Gastos Acumulada al Mes de septiembre de 2017  Poder Judicial</vt:lpstr>
      <vt:lpstr>Ejecución Presupuestaria de Gastos Acumulada al Mes de septiembre de 2017  Poder Judicial</vt:lpstr>
      <vt:lpstr>Ejecución Presupuestaria de Gastos Acumulada al Mes de septiembre de 2017  Poder Judicial</vt:lpstr>
      <vt:lpstr>Ejecución Presupuestaria de Gastos Acumulada al Mes de Septiembre de 2017  Poder Judicial</vt:lpstr>
      <vt:lpstr>Ejecución Presupuestaria de Gastos Acumulada al Mes de Septiembre de 2017  Poder Judicial</vt:lpstr>
      <vt:lpstr>Ejecución Presupuestaria de Gastos Acumulada al Mes de Septiembre de 2017  Partida 03 Poder Judicial</vt:lpstr>
      <vt:lpstr>Ejecución Presupuestaria de Gastos Acumulada al Mes de Septiembre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102</cp:revision>
  <cp:lastPrinted>2016-07-04T14:42:46Z</cp:lastPrinted>
  <dcterms:created xsi:type="dcterms:W3CDTF">2016-06-23T13:38:47Z</dcterms:created>
  <dcterms:modified xsi:type="dcterms:W3CDTF">2017-10-30T20:23:06Z</dcterms:modified>
</cp:coreProperties>
</file>