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Adm.'!$Y$27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Adm.'!$Z$26:$AH$26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Adm.'!$Z$27:$AH$27</c:f>
              <c:numCache>
                <c:formatCode>0.0%</c:formatCode>
                <c:ptCount val="9"/>
                <c:pt idx="0">
                  <c:v>0.14692679784883927</c:v>
                </c:pt>
                <c:pt idx="1">
                  <c:v>6.5233582751077351E-2</c:v>
                </c:pt>
                <c:pt idx="2">
                  <c:v>9.1324861674936905E-2</c:v>
                </c:pt>
                <c:pt idx="3">
                  <c:v>6.1857180247493343E-2</c:v>
                </c:pt>
                <c:pt idx="4">
                  <c:v>7.6889347489145637E-2</c:v>
                </c:pt>
                <c:pt idx="5">
                  <c:v>8.7184480450309076E-2</c:v>
                </c:pt>
                <c:pt idx="6">
                  <c:v>7.5415190606928473E-2</c:v>
                </c:pt>
                <c:pt idx="7">
                  <c:v>7.2292603957868615E-2</c:v>
                </c:pt>
                <c:pt idx="8">
                  <c:v>9.1291256520423206E-2</c:v>
                </c:pt>
              </c:numCache>
            </c:numRef>
          </c:val>
        </c:ser>
        <c:ser>
          <c:idx val="1"/>
          <c:order val="1"/>
          <c:tx>
            <c:strRef>
              <c:f>'Sec. y Adm.'!$Y$28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3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Adm.'!$Z$26:$AH$26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Adm.'!$Z$28:$AH$28</c:f>
              <c:numCache>
                <c:formatCode>0.0%</c:formatCode>
                <c:ptCount val="9"/>
                <c:pt idx="0">
                  <c:v>0.11437800197225921</c:v>
                </c:pt>
                <c:pt idx="1">
                  <c:v>5.9183581826618509E-2</c:v>
                </c:pt>
                <c:pt idx="2">
                  <c:v>8.665531447025078E-2</c:v>
                </c:pt>
                <c:pt idx="3">
                  <c:v>7.2318909770449843E-2</c:v>
                </c:pt>
                <c:pt idx="4">
                  <c:v>7.102043426756928E-2</c:v>
                </c:pt>
                <c:pt idx="5">
                  <c:v>8.8060190646140457E-2</c:v>
                </c:pt>
                <c:pt idx="6">
                  <c:v>7.9447754862060654E-2</c:v>
                </c:pt>
                <c:pt idx="7">
                  <c:v>0.10106849722578432</c:v>
                </c:pt>
                <c:pt idx="8">
                  <c:v>9.19140617517476E-2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122816"/>
        <c:axId val="143124352"/>
      </c:barChart>
      <c:catAx>
        <c:axId val="143122816"/>
        <c:scaling>
          <c:orientation val="minMax"/>
        </c:scaling>
        <c:delete val="0"/>
        <c:axPos val="b"/>
        <c:majorTickMark val="out"/>
        <c:minorTickMark val="none"/>
        <c:tickLblPos val="nextTo"/>
        <c:crossAx val="143124352"/>
        <c:crosses val="autoZero"/>
        <c:auto val="1"/>
        <c:lblAlgn val="ctr"/>
        <c:lblOffset val="100"/>
        <c:noMultiLvlLbl val="0"/>
      </c:catAx>
      <c:valAx>
        <c:axId val="1431243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431228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Adm.'!$AL$27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Adm.'!$AM$26:$AU$26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Adm.'!$AM$27:$AU$27</c:f>
              <c:numCache>
                <c:formatCode>0.0%</c:formatCode>
                <c:ptCount val="9"/>
                <c:pt idx="0">
                  <c:v>0.14692679784883927</c:v>
                </c:pt>
                <c:pt idx="1">
                  <c:v>0.21216038059991663</c:v>
                </c:pt>
                <c:pt idx="2">
                  <c:v>0.30348524227485352</c:v>
                </c:pt>
                <c:pt idx="3">
                  <c:v>0.36534242252234689</c:v>
                </c:pt>
                <c:pt idx="4">
                  <c:v>0.44223177001149255</c:v>
                </c:pt>
                <c:pt idx="5">
                  <c:v>0.52941625046180163</c:v>
                </c:pt>
                <c:pt idx="6">
                  <c:v>0.6048314410687301</c:v>
                </c:pt>
                <c:pt idx="7">
                  <c:v>0.67712404502659873</c:v>
                </c:pt>
                <c:pt idx="8">
                  <c:v>0.76841530154702187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Adm.'!$AL$28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Adm.'!$AM$26:$AU$26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Adm.'!$AM$28:$AU$28</c:f>
              <c:numCache>
                <c:formatCode>0.0%</c:formatCode>
                <c:ptCount val="9"/>
                <c:pt idx="0">
                  <c:v>0.11437800197225921</c:v>
                </c:pt>
                <c:pt idx="1">
                  <c:v>0.17356158379887771</c:v>
                </c:pt>
                <c:pt idx="2">
                  <c:v>0.26021689826912847</c:v>
                </c:pt>
                <c:pt idx="3">
                  <c:v>0.33253580803957833</c:v>
                </c:pt>
                <c:pt idx="4">
                  <c:v>0.40355624230714759</c:v>
                </c:pt>
                <c:pt idx="5">
                  <c:v>0.49161643295328805</c:v>
                </c:pt>
                <c:pt idx="6">
                  <c:v>0.57106418781534873</c:v>
                </c:pt>
                <c:pt idx="7">
                  <c:v>0.67213268504113299</c:v>
                </c:pt>
                <c:pt idx="8">
                  <c:v>0.76404674679288065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330688"/>
        <c:axId val="143336576"/>
      </c:lineChart>
      <c:catAx>
        <c:axId val="143330688"/>
        <c:scaling>
          <c:orientation val="minMax"/>
        </c:scaling>
        <c:delete val="0"/>
        <c:axPos val="b"/>
        <c:majorTickMark val="out"/>
        <c:minorTickMark val="none"/>
        <c:tickLblPos val="nextTo"/>
        <c:crossAx val="143336576"/>
        <c:crosses val="autoZero"/>
        <c:auto val="1"/>
        <c:lblAlgn val="ctr"/>
        <c:lblOffset val="100"/>
        <c:noMultiLvlLbl val="0"/>
      </c:catAx>
      <c:valAx>
        <c:axId val="1433365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433306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Septiembre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Septiembre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de </a:t>
            </a:r>
            <a:r>
              <a:rPr lang="es-CL" sz="1600" dirty="0" smtClean="0"/>
              <a:t>septiembre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$1.756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9,2%, similar a la ejecución del mismo mes del año anterior. Con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ello, el gasto acumulado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asciende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/>
              <a:t>$</a:t>
            </a:r>
            <a:r>
              <a:rPr lang="es-CL" sz="1600" b="1" dirty="0" smtClean="0"/>
              <a:t>14.599 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76,4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de la ley </a:t>
            </a:r>
            <a:r>
              <a:rPr lang="es-CL" sz="1600" dirty="0" smtClean="0"/>
              <a:t>inicial.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La Partida registró </a:t>
            </a:r>
            <a:r>
              <a:rPr lang="es-CL" sz="1600" b="1" dirty="0" smtClean="0"/>
              <a:t>una modificación presupuestaria en su presupuesto inicial que contempla un aumento de $1.571 millones. Este mayor presupuesto se destinó a: incremento de $976 millones en Deuda Flotante producto de operaciones del año anterior, $348 millones en gastos en Personal, y se agregó el ítem Vehículos con $102 millones, $114 millones en Prestaciones de Seguridad Social, $8 millones para poyo Actividades Presidenciales y $21 millones en Máquinas y Equipos.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 smtClean="0"/>
              <a:t>Las transferencias para Apoyo de Actividades Presidenciales registra una ejecución de $3.016 millones, equivalente a </a:t>
            </a:r>
            <a:r>
              <a:rPr lang="es-CL" sz="1600" b="1" smtClean="0"/>
              <a:t>un 71,6% </a:t>
            </a:r>
            <a:r>
              <a:rPr lang="es-CL" sz="1600" b="1" dirty="0" smtClean="0"/>
              <a:t>de avance.</a:t>
            </a:r>
            <a:endParaRPr lang="es-CL" sz="1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 title="Ejecución Mensu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041048"/>
              </p:ext>
            </p:extLst>
          </p:nvPr>
        </p:nvGraphicFramePr>
        <p:xfrm>
          <a:off x="439367" y="1988840"/>
          <a:ext cx="4062535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7918659"/>
              </p:ext>
            </p:extLst>
          </p:nvPr>
        </p:nvGraphicFramePr>
        <p:xfrm>
          <a:off x="4497833" y="1988840"/>
          <a:ext cx="412730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52451" y="2853531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20.678.511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14.598.658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7.405.408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5.563.368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4.636.504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3.016.990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5733256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04851" y="1942624"/>
          <a:ext cx="7734298" cy="3841115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20.678.511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14.598.658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7.405.408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5.563.368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4.636.504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3.016.990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3.016.990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3.016.990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130.476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2420</TotalTime>
  <Words>661</Words>
  <Application>Microsoft Office PowerPoint</Application>
  <PresentationFormat>Presentación en pantalla (4:3)</PresentationFormat>
  <Paragraphs>292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Septiembre de 2017 Partida 01: PRESIDENCIA DE LA REPÚBLICA</vt:lpstr>
      <vt:lpstr>Ejecución Presupuestaria de Gastos Acumulada al mes de Septiembre de 2017  Presidencia de la República</vt:lpstr>
      <vt:lpstr>Presentación de PowerPoint</vt:lpstr>
      <vt:lpstr>Ejecución Presupuestaria de Gastos Acumulada al mes de Septiembre de 2017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154</cp:revision>
  <cp:lastPrinted>2017-05-05T14:22:30Z</cp:lastPrinted>
  <dcterms:created xsi:type="dcterms:W3CDTF">2016-06-23T13:38:47Z</dcterms:created>
  <dcterms:modified xsi:type="dcterms:W3CDTF">2017-12-05T21:19:33Z</dcterms:modified>
</cp:coreProperties>
</file>