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98" r:id="rId5"/>
    <p:sldId id="308" r:id="rId6"/>
    <p:sldId id="304" r:id="rId7"/>
    <p:sldId id="264" r:id="rId8"/>
    <p:sldId id="263" r:id="rId9"/>
    <p:sldId id="265" r:id="rId10"/>
    <p:sldId id="309" r:id="rId11"/>
    <p:sldId id="267" r:id="rId12"/>
    <p:sldId id="301" r:id="rId13"/>
    <p:sldId id="302" r:id="rId14"/>
    <p:sldId id="305" r:id="rId15"/>
    <p:sldId id="303" r:id="rId16"/>
    <p:sldId id="268" r:id="rId17"/>
    <p:sldId id="306" r:id="rId18"/>
    <p:sldId id="307" r:id="rId19"/>
    <p:sldId id="271" r:id="rId20"/>
    <p:sldId id="273" r:id="rId21"/>
    <p:sldId id="274" r:id="rId22"/>
    <p:sldId id="276" r:id="rId23"/>
    <p:sldId id="275" r:id="rId24"/>
  </p:sldIdLst>
  <p:sldSz cx="9144000" cy="6858000" type="screen4x3"/>
  <p:notesSz cx="7010400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3250" autoAdjust="0"/>
  </p:normalViewPr>
  <p:slideViewPr>
    <p:cSldViewPr>
      <p:cViewPr varScale="1">
        <p:scale>
          <a:sx n="110" d="100"/>
          <a:sy n="110" d="100"/>
        </p:scale>
        <p:origin x="20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03-01-2018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03-01-2018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9" tIns="45879" rIns="91759" bIns="4587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759" tIns="45879" rIns="91759" bIns="4587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8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99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18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96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2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599419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72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Octubre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50: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TESORO PÚBLICO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diciembre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8E328AB-340C-4A4D-9B9E-119F218A7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861500"/>
              </p:ext>
            </p:extLst>
          </p:nvPr>
        </p:nvGraphicFramePr>
        <p:xfrm>
          <a:off x="414336" y="1556792"/>
          <a:ext cx="8201488" cy="489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Worksheet" r:id="rId3" imgW="8867654" imgH="5724540" progId="Excel.Sheet.12">
                  <p:embed/>
                </p:oleObj>
              </mc:Choice>
              <mc:Fallback>
                <p:oleObj name="Worksheet" r:id="rId3" imgW="8867654" imgH="5724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556792"/>
                        <a:ext cx="8201488" cy="489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6003" y="61737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3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9A0F248-5344-4962-8456-1C585F55A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526043"/>
              </p:ext>
            </p:extLst>
          </p:nvPr>
        </p:nvGraphicFramePr>
        <p:xfrm>
          <a:off x="426003" y="1700809"/>
          <a:ext cx="8229599" cy="4472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Worksheet" r:id="rId3" imgW="8867654" imgH="5048190" progId="Excel.Sheet.12">
                  <p:embed/>
                </p:oleObj>
              </mc:Choice>
              <mc:Fallback>
                <p:oleObj name="Worksheet" r:id="rId3" imgW="8867654" imgH="5048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003" y="1700809"/>
                        <a:ext cx="8229599" cy="4472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36001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4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3116182-A8E4-49AF-BAD4-EC3715D39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666201"/>
              </p:ext>
            </p:extLst>
          </p:nvPr>
        </p:nvGraphicFramePr>
        <p:xfrm>
          <a:off x="414336" y="1652093"/>
          <a:ext cx="8229600" cy="270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Worksheet" r:id="rId3" imgW="8867654" imgH="2943270" progId="Excel.Sheet.12">
                  <p:embed/>
                </p:oleObj>
              </mc:Choice>
              <mc:Fallback>
                <p:oleObj name="Worksheet" r:id="rId3" imgW="8867654" imgH="2943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2093"/>
                        <a:ext cx="8229600" cy="2707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31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272" y="612731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dólares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B16D3DC-6435-4670-8224-99792CDEA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588249"/>
              </p:ext>
            </p:extLst>
          </p:nvPr>
        </p:nvGraphicFramePr>
        <p:xfrm>
          <a:off x="414336" y="1700808"/>
          <a:ext cx="8229600" cy="442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Worksheet" r:id="rId3" imgW="8867654" imgH="4619700" progId="Excel.Sheet.12">
                  <p:embed/>
                </p:oleObj>
              </mc:Choice>
              <mc:Fallback>
                <p:oleObj name="Worksheet" r:id="rId3" imgW="8867654" imgH="461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29600" cy="442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21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368098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04: SERVICIO DE LA DEUDA PÚBLICA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5536" y="640462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95536" y="404611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1153DD5-FEE6-454D-861D-205BF1194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111346"/>
              </p:ext>
            </p:extLst>
          </p:nvPr>
        </p:nvGraphicFramePr>
        <p:xfrm>
          <a:off x="414335" y="1652093"/>
          <a:ext cx="8272465" cy="2018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Worksheet" r:id="rId3" imgW="8772567" imgH="2219400" progId="Excel.Sheet.12">
                  <p:embed/>
                </p:oleObj>
              </mc:Choice>
              <mc:Fallback>
                <p:oleObj name="Worksheet" r:id="rId3" imgW="8772567" imgH="22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652093"/>
                        <a:ext cx="8272465" cy="2018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40270A5-7D4A-49E0-AB20-6C72516F3D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940343"/>
              </p:ext>
            </p:extLst>
          </p:nvPr>
        </p:nvGraphicFramePr>
        <p:xfrm>
          <a:off x="462370" y="4394347"/>
          <a:ext cx="8272465" cy="191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Worksheet" r:id="rId5" imgW="8772567" imgH="2028780" progId="Excel.Sheet.12">
                  <p:embed/>
                </p:oleObj>
              </mc:Choice>
              <mc:Fallback>
                <p:oleObj name="Worksheet" r:id="rId5" imgW="8772567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370" y="4394347"/>
                        <a:ext cx="8272465" cy="1917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4999" y="1215891"/>
            <a:ext cx="8303135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6459" y="64533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19333D4-6B87-46F5-86C9-E29A06CD7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045415"/>
              </p:ext>
            </p:extLst>
          </p:nvPr>
        </p:nvGraphicFramePr>
        <p:xfrm>
          <a:off x="414336" y="1556793"/>
          <a:ext cx="8210799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Worksheet" r:id="rId3" imgW="8763113" imgH="6296130" progId="Excel.Sheet.12">
                  <p:embed/>
                </p:oleObj>
              </mc:Choice>
              <mc:Fallback>
                <p:oleObj name="Worksheet" r:id="rId3" imgW="8763113" imgH="6296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556793"/>
                        <a:ext cx="8210799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69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13111" y="46576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1886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289470F-ABC8-4507-AFE2-C60BC3188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946985"/>
              </p:ext>
            </p:extLst>
          </p:nvPr>
        </p:nvGraphicFramePr>
        <p:xfrm>
          <a:off x="413111" y="1700808"/>
          <a:ext cx="8229600" cy="295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Worksheet" r:id="rId3" imgW="8763113" imgH="3171960" progId="Excel.Sheet.12">
                  <p:embed/>
                </p:oleObj>
              </mc:Choice>
              <mc:Fallback>
                <p:oleObj name="Worksheet" r:id="rId3" imgW="8763113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111" y="1700808"/>
                        <a:ext cx="8229600" cy="2956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95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522" y="560913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06: FONDO DE RESERVA DE PENSIONES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34057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91680" y="1340768"/>
            <a:ext cx="576064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octubre 2017 de Fondo FRP en millones de dólares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E1272DD-F73B-4EC6-9981-CD3F32A75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2758"/>
              </p:ext>
            </p:extLst>
          </p:nvPr>
        </p:nvGraphicFramePr>
        <p:xfrm>
          <a:off x="457200" y="3769147"/>
          <a:ext cx="8272464" cy="1839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Worksheet" r:id="rId3" imgW="8467857" imgH="2028780" progId="Excel.Sheet.12">
                  <p:embed/>
                </p:oleObj>
              </mc:Choice>
              <mc:Fallback>
                <p:oleObj name="Worksheet" r:id="rId3" imgW="8467857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769147"/>
                        <a:ext cx="8272464" cy="1839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A5B1AA0-F737-4B87-A32A-BEE11406B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132777"/>
              </p:ext>
            </p:extLst>
          </p:nvPr>
        </p:nvGraphicFramePr>
        <p:xfrm>
          <a:off x="2700460" y="1823975"/>
          <a:ext cx="36385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Worksheet" r:id="rId5" imgW="3638421" imgH="1457460" progId="Excel.Sheet.12">
                  <p:embed/>
                </p:oleObj>
              </mc:Choice>
              <mc:Fallback>
                <p:oleObj name="Worksheet" r:id="rId5" imgW="3638421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0460" y="1823975"/>
                        <a:ext cx="3638550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0338" y="616669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07: FONDO DE ESTABILIZACIÓN ECONÓMICA Y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75656" y="1484784"/>
            <a:ext cx="5832648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</a:t>
            </a:r>
            <a:r>
              <a:rPr lang="es-CL" sz="1600" b="1" dirty="0">
                <a:ea typeface="Verdana" pitchFamily="34" charset="0"/>
                <a:cs typeface="Verdana" pitchFamily="34" charset="0"/>
              </a:rPr>
              <a:t>octubre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2017 de Fondo FEES en millones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9239" y="3444718"/>
            <a:ext cx="822960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9EDD524-82FE-467F-9225-A8A3F5E78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233326"/>
              </p:ext>
            </p:extLst>
          </p:nvPr>
        </p:nvGraphicFramePr>
        <p:xfrm>
          <a:off x="2719387" y="1915164"/>
          <a:ext cx="37052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Worksheet" r:id="rId3" imgW="3705143" imgH="1457460" progId="Excel.Sheet.12">
                  <p:embed/>
                </p:oleObj>
              </mc:Choice>
              <mc:Fallback>
                <p:oleObj name="Worksheet" r:id="rId3" imgW="3705143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9387" y="1915164"/>
                        <a:ext cx="3705225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D6C5225-857B-4726-A215-768B87DD7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370355"/>
              </p:ext>
            </p:extLst>
          </p:nvPr>
        </p:nvGraphicFramePr>
        <p:xfrm>
          <a:off x="409239" y="3803517"/>
          <a:ext cx="8210799" cy="236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Worksheet" r:id="rId5" imgW="8782022" imgH="2600370" progId="Excel.Sheet.12">
                  <p:embed/>
                </p:oleObj>
              </mc:Choice>
              <mc:Fallback>
                <p:oleObj name="Worksheet" r:id="rId5" imgW="8782022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239" y="3803517"/>
                        <a:ext cx="8210799" cy="236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282" y="33469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08: FONDO PARA LA EDUCACIÓN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409282" y="607472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95535" y="37388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5B8463B-4249-4F1A-A95F-A13208993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647041"/>
              </p:ext>
            </p:extLst>
          </p:nvPr>
        </p:nvGraphicFramePr>
        <p:xfrm>
          <a:off x="395535" y="1724100"/>
          <a:ext cx="8229600" cy="165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Worksheet" r:id="rId3" imgW="7972433" imgH="1838430" progId="Excel.Sheet.12">
                  <p:embed/>
                </p:oleObj>
              </mc:Choice>
              <mc:Fallback>
                <p:oleObj name="Worksheet" r:id="rId3" imgW="7972433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1724100"/>
                        <a:ext cx="8229600" cy="165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B48A6BB-94E1-4FC9-8E1A-719AB34A0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884086"/>
              </p:ext>
            </p:extLst>
          </p:nvPr>
        </p:nvGraphicFramePr>
        <p:xfrm>
          <a:off x="395536" y="4194238"/>
          <a:ext cx="8220288" cy="188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Worksheet" r:id="rId5" imgW="7972433" imgH="2028780" progId="Excel.Sheet.12">
                  <p:embed/>
                </p:oleObj>
              </mc:Choice>
              <mc:Fallback>
                <p:oleObj name="Worksheet" r:id="rId5" imgW="7972433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4194238"/>
                        <a:ext cx="8220288" cy="188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En </a:t>
            </a:r>
            <a:r>
              <a:rPr lang="es-CL" sz="1600" b="1" dirty="0"/>
              <a:t>moneda nacional, </a:t>
            </a:r>
            <a:r>
              <a:rPr lang="es-CL" sz="1600" dirty="0"/>
              <a:t>la ejecución acumulada de la Partida Tesoro Público al mes de octubre de 2017, </a:t>
            </a:r>
            <a:r>
              <a:rPr lang="es-CL" sz="1600" b="1" dirty="0"/>
              <a:t>ascendió a 86,2% </a:t>
            </a:r>
            <a:r>
              <a:rPr lang="es-CL" sz="1600" dirty="0"/>
              <a:t>respecto del presupuesto vigente.  Dentro del presupuesto de ésta Partida, el 84% corresponde a Aporte Fiscal Libre que a igual mes presentó una erogación de 78,4%.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A nivel consolidado, el presupuesto vigente considera incrementos por </a:t>
            </a:r>
            <a:r>
              <a:rPr lang="es-CL" sz="1600" b="1" dirty="0"/>
              <a:t>$119.954 millones</a:t>
            </a:r>
            <a:r>
              <a:rPr lang="es-CL" sz="1600" dirty="0"/>
              <a:t>, destacando los aumentos registrados en los subtítulo 27 “aporte fiscal libre”, por $581.860 millones y subtítulo 28 “aporte fiscal para servicio de la deuda”, por $251 millones, mientras que se registran disminuciones en los subtítulos 24 “transferencias corrientes”, por $447.342 millones y 33 “transferencias de capital”, por $14.814 millones</a:t>
            </a:r>
            <a:r>
              <a:rPr lang="es-CL" sz="1600" b="1" dirty="0"/>
              <a:t>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gasto de la Partida </a:t>
            </a:r>
            <a:r>
              <a:rPr lang="es-CL" sz="1600" dirty="0">
                <a:solidFill>
                  <a:prstClr val="black"/>
                </a:solidFill>
              </a:rPr>
              <a:t>en</a:t>
            </a:r>
            <a:r>
              <a:rPr lang="es-CL" sz="1600" b="1" dirty="0">
                <a:solidFill>
                  <a:prstClr val="black"/>
                </a:solidFill>
              </a:rPr>
              <a:t> dólares, al mes de octubre alcanzó un 305,6%, </a:t>
            </a:r>
            <a:r>
              <a:rPr lang="es-CL" sz="1600" dirty="0">
                <a:solidFill>
                  <a:prstClr val="black"/>
                </a:solidFill>
              </a:rPr>
              <a:t>respecto al presupuesto vigente.  Ello debido, fundamentalmente, a que los Subtítulos 30 “Adquisición de Activos Financieros”, presentó una ejecución de 391,3% y el “servicio de la deuda”, erogó un 203,8%.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Respecto a la ejecución de los Programas presupuestarios, en moneda nacional, se destacan lo siguiente: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835" y="60956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09: FONDO DE APOYO REGIONAL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8E926D8-118A-4C89-8AE6-E87A49531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481731"/>
              </p:ext>
            </p:extLst>
          </p:nvPr>
        </p:nvGraphicFramePr>
        <p:xfrm>
          <a:off x="414336" y="1724100"/>
          <a:ext cx="8210800" cy="437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Worksheet" r:id="rId3" imgW="8401134" imgH="4810050" progId="Excel.Sheet.12">
                  <p:embed/>
                </p:oleObj>
              </mc:Choice>
              <mc:Fallback>
                <p:oleObj name="Worksheet" r:id="rId3" imgW="8401134" imgH="4810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10800" cy="4371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97209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10: FONDO PARA DIAGNÓSTICOS Y TRATAMIENTOS DE ALTO COSTO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37657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5656" y="1531243"/>
            <a:ext cx="684076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septiembre 2017 del Fondo en millones de dólares (información trimestral)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AD7796B-BFD2-48D9-8D71-FAF5CBB10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566083"/>
              </p:ext>
            </p:extLst>
          </p:nvPr>
        </p:nvGraphicFramePr>
        <p:xfrm>
          <a:off x="3271053" y="2132135"/>
          <a:ext cx="3249965" cy="150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Worksheet" r:id="rId3" imgW="3467156" imgH="1609740" progId="Excel.Sheet.12">
                  <p:embed/>
                </p:oleObj>
              </mc:Choice>
              <mc:Fallback>
                <p:oleObj name="Worksheet" r:id="rId3" imgW="3467156" imgH="1609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1053" y="2132135"/>
                        <a:ext cx="3249965" cy="150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E9DF2BA-0EEA-476F-B4CA-4062536D8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961786"/>
              </p:ext>
            </p:extLst>
          </p:nvPr>
        </p:nvGraphicFramePr>
        <p:xfrm>
          <a:off x="414336" y="4221088"/>
          <a:ext cx="8229601" cy="175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Worksheet" r:id="rId5" imgW="8410589" imgH="1914570" progId="Excel.Sheet.12">
                  <p:embed/>
                </p:oleObj>
              </mc:Choice>
              <mc:Fallback>
                <p:oleObj name="Worksheet" r:id="rId5" imgW="8410589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6" y="4221088"/>
                        <a:ext cx="8229601" cy="175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40767"/>
            <a:ext cx="8229600" cy="533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</a:rPr>
              <a:t>Subsidios</a:t>
            </a:r>
            <a:r>
              <a:rPr lang="es-CL" sz="1600" dirty="0">
                <a:solidFill>
                  <a:prstClr val="black"/>
                </a:solidFill>
              </a:rPr>
              <a:t>, con $863.807 millones ejecutados, equivalente a un 77,2%, donde las principales erogaciones correspondieron a transferencias por $383.634 millones para el “Fondo Único de Prestaciones Familiares y Subsidios de Cesantía”; $219.822 millones para el “Fondo Nacional de Subsidio Familiar”; $72.238 millones para el “Fondo Único de Prestaciones Familiares y Subsidios de Cesantía”; $53.508 para el “Subsidio Agua Potable art. N°1 Ley </a:t>
            </a:r>
            <a:r>
              <a:rPr lang="es-CL" sz="1600" dirty="0" err="1">
                <a:solidFill>
                  <a:prstClr val="black"/>
                </a:solidFill>
              </a:rPr>
              <a:t>N°</a:t>
            </a:r>
            <a:r>
              <a:rPr lang="es-CL" sz="1600" dirty="0">
                <a:solidFill>
                  <a:prstClr val="black"/>
                </a:solidFill>
              </a:rPr>
              <a:t> 18.788”; y, $48.269 millones para la “Bonificación a la Contratación de Mano de Obra Ley N°19.853”, que en conjunto representan el 91% de la ejecución.</a:t>
            </a:r>
            <a:r>
              <a:rPr lang="es-CL" sz="1600" b="1" dirty="0">
                <a:solidFill>
                  <a:prstClr val="black"/>
                </a:solidFill>
              </a:rPr>
              <a:t> 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</a:rPr>
              <a:t>Operaciones Complementarias</a:t>
            </a:r>
            <a:r>
              <a:rPr lang="es-CL" sz="1600" dirty="0">
                <a:solidFill>
                  <a:prstClr val="black"/>
                </a:solidFill>
              </a:rPr>
              <a:t>, presentó un 164,1% de ejecución, explicado por el nivel de erogación del subtítulo 30 “adquisición de activos financieros” (ítem compra de títulos y valores), que alcanza los $3.188.029 millones por sobre el presupuesto inicial y vigente de dicha asignación, representando a su vez el 63% del gasto total del programa, 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b="1" dirty="0"/>
              <a:t>Servicio de la Deuda Pública</a:t>
            </a:r>
            <a:r>
              <a:rPr lang="es-CL" sz="1600" dirty="0"/>
              <a:t>, registra un </a:t>
            </a:r>
            <a:r>
              <a:rPr lang="es-CL" sz="1600" b="1" dirty="0"/>
              <a:t>gasto de 97,6% en moneda nacional</a:t>
            </a:r>
            <a:r>
              <a:rPr lang="es-CL" sz="1600" dirty="0"/>
              <a:t>, destacando el pago de las asignaciones “intereses deuda interna” e “intereses deuda externa”, que alcanzan el 105,1% y 100% respectivamente</a:t>
            </a:r>
            <a:r>
              <a:rPr lang="es-CL" sz="1600" dirty="0">
                <a:solidFill>
                  <a:prstClr val="black"/>
                </a:solidFill>
              </a:rPr>
              <a:t>.  El presupuesto </a:t>
            </a:r>
            <a:r>
              <a:rPr lang="es-CL" sz="1600" b="1" dirty="0">
                <a:solidFill>
                  <a:prstClr val="black"/>
                </a:solidFill>
              </a:rPr>
              <a:t>en dólares </a:t>
            </a:r>
            <a:r>
              <a:rPr lang="es-CL" sz="1600" dirty="0">
                <a:solidFill>
                  <a:prstClr val="black"/>
                </a:solidFill>
              </a:rPr>
              <a:t>presenta un gasto de 203,8%, debido a una mayor erogación en amortización de deuda externa que alcanza un 797,1%.</a:t>
            </a:r>
          </a:p>
        </p:txBody>
      </p:sp>
    </p:spTree>
    <p:extLst>
      <p:ext uri="{BB962C8B-B14F-4D97-AF65-F5344CB8AC3E}">
        <p14:creationId xmlns:p14="http://schemas.microsoft.com/office/powerpoint/2010/main" val="317673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b="1" dirty="0"/>
              <a:t>Aporte Fiscal Libre</a:t>
            </a:r>
            <a:r>
              <a:rPr lang="es-CL" sz="1600" dirty="0"/>
              <a:t>, presentó una ejecución de 78,2%, destacando las transferencias efectuadas al Ministerio de Educación ($6.736.744 millones) y al Ministerio del Trabajo y Previsión Social ($5.430.306 millones), que representan a su vez el 45,6% del total erogado,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dirty="0"/>
              <a:t>El </a:t>
            </a:r>
            <a:r>
              <a:rPr lang="es-CL" sz="1600" b="1" dirty="0"/>
              <a:t>Fondo de Estabilidad Económica y Social (FEES) </a:t>
            </a:r>
            <a:r>
              <a:rPr lang="es-CL" sz="1600" dirty="0"/>
              <a:t>presenta un saldo de activos al mes de octubre de 2017 por </a:t>
            </a:r>
            <a:r>
              <a:rPr lang="es-CL" sz="1600" b="1" dirty="0"/>
              <a:t>US$14.541,4 millones</a:t>
            </a:r>
            <a:r>
              <a:rPr lang="es-CL" sz="1600" dirty="0"/>
              <a:t>, por su lado el </a:t>
            </a:r>
            <a:r>
              <a:rPr lang="es-CL" sz="1600" b="1" dirty="0"/>
              <a:t>Fondo de Reserva de Pensiones (FRP)</a:t>
            </a:r>
            <a:r>
              <a:rPr lang="es-CL" sz="1600" dirty="0"/>
              <a:t> acumula </a:t>
            </a:r>
            <a:r>
              <a:rPr lang="es-CL" sz="1600" b="1" dirty="0"/>
              <a:t>US$9.805,5 millones</a:t>
            </a:r>
            <a:r>
              <a:rPr lang="es-CL" sz="1600" dirty="0"/>
              <a:t>, mientras que el </a:t>
            </a:r>
            <a:r>
              <a:rPr lang="es-CL" sz="1600" b="1" dirty="0"/>
              <a:t>Fondo para Diagnóstico y Tratamiento de Alto Costo</a:t>
            </a:r>
            <a:r>
              <a:rPr lang="es-CL" sz="1600" dirty="0"/>
              <a:t> mantiene un saldo acumulado a octubre de </a:t>
            </a:r>
            <a:r>
              <a:rPr lang="es-CL" sz="1600" b="1" dirty="0"/>
              <a:t>$124.942 millones</a:t>
            </a:r>
            <a:r>
              <a:rPr lang="es-CL" sz="1600" dirty="0"/>
              <a:t>, y</a:t>
            </a:r>
            <a:endParaRPr lang="es-CL" sz="1600" b="1" dirty="0"/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dirty="0"/>
              <a:t>Para el </a:t>
            </a:r>
            <a:r>
              <a:rPr lang="es-CL" sz="1600" b="1" dirty="0"/>
              <a:t>Fondo para la Educación (FE) y</a:t>
            </a:r>
            <a:r>
              <a:rPr lang="es-CL" sz="1600" dirty="0"/>
              <a:t> </a:t>
            </a:r>
            <a:r>
              <a:rPr lang="es-CL" sz="1600" b="1" dirty="0"/>
              <a:t>Fondo de Apoyo Regional (FAR)</a:t>
            </a:r>
            <a:r>
              <a:rPr lang="es-CL" sz="1600" dirty="0"/>
              <a:t> no se entrega información respecto de los saldos acumulados y movimientos de recursos actualizado al mes de octubre.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4104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498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63594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4848" y="419779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423E1E3-24FB-4343-89E6-D2E131796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641349"/>
              </p:ext>
            </p:extLst>
          </p:nvPr>
        </p:nvGraphicFramePr>
        <p:xfrm>
          <a:off x="414337" y="1700808"/>
          <a:ext cx="8210799" cy="224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Worksheet" r:id="rId3" imgW="7648544" imgH="2600370" progId="Excel.Sheet.12">
                  <p:embed/>
                </p:oleObj>
              </mc:Choice>
              <mc:Fallback>
                <p:oleObj name="Worksheet" r:id="rId3" imgW="7648544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10799" cy="2249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E300E60-9F9C-4FA4-99AF-5E75B0B84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58955"/>
              </p:ext>
            </p:extLst>
          </p:nvPr>
        </p:nvGraphicFramePr>
        <p:xfrm>
          <a:off x="414337" y="4562921"/>
          <a:ext cx="8190111" cy="179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Worksheet" r:id="rId5" imgW="7648544" imgH="2028780" progId="Excel.Sheet.12">
                  <p:embed/>
                </p:oleObj>
              </mc:Choice>
              <mc:Fallback>
                <p:oleObj name="Worksheet" r:id="rId5" imgW="7648544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7" y="4562921"/>
                        <a:ext cx="8190111" cy="1799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50, Resumen por Programa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8740" y="347898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6100" y="38610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12" name="3 Marcador de pie de página"/>
          <p:cNvSpPr txBox="1">
            <a:spLocks/>
          </p:cNvSpPr>
          <p:nvPr/>
        </p:nvSpPr>
        <p:spPr>
          <a:xfrm>
            <a:off x="414337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CA0478B-61D7-4D82-B30F-8E64D5926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76631"/>
              </p:ext>
            </p:extLst>
          </p:nvPr>
        </p:nvGraphicFramePr>
        <p:xfrm>
          <a:off x="414336" y="1700808"/>
          <a:ext cx="8229600" cy="1778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Worksheet" r:id="rId4" imgW="8458132" imgH="1838430" progId="Excel.Sheet.12">
                  <p:embed/>
                </p:oleObj>
              </mc:Choice>
              <mc:Fallback>
                <p:oleObj name="Worksheet" r:id="rId4" imgW="8458132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29600" cy="1778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070485C-096A-4939-9C6A-708E0A6C7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185339"/>
              </p:ext>
            </p:extLst>
          </p:nvPr>
        </p:nvGraphicFramePr>
        <p:xfrm>
          <a:off x="414336" y="4316388"/>
          <a:ext cx="8201488" cy="162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Worksheet" r:id="rId6" imgW="8458132" imgH="1647810" progId="Excel.Sheet.12">
                  <p:embed/>
                </p:oleObj>
              </mc:Choice>
              <mc:Fallback>
                <p:oleObj name="Worksheet" r:id="rId6" imgW="8458132" imgH="1647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336" y="4316388"/>
                        <a:ext cx="8201488" cy="1627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14943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02: SUBSIDIOS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D31ACC8-C102-4C6D-A364-CB9C6A588A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17772"/>
              </p:ext>
            </p:extLst>
          </p:nvPr>
        </p:nvGraphicFramePr>
        <p:xfrm>
          <a:off x="414336" y="1700808"/>
          <a:ext cx="8229600" cy="444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Worksheet" r:id="rId3" imgW="8648576" imgH="4467150" progId="Excel.Sheet.12">
                  <p:embed/>
                </p:oleObj>
              </mc:Choice>
              <mc:Fallback>
                <p:oleObj name="Worksheet" r:id="rId3" imgW="8648576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29600" cy="4448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0240" y="378743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02: SUBSIDIOS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463D839-1755-4339-9714-C08FC6317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52443"/>
              </p:ext>
            </p:extLst>
          </p:nvPr>
        </p:nvGraphicFramePr>
        <p:xfrm>
          <a:off x="386224" y="1700808"/>
          <a:ext cx="8300576" cy="2086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Worksheet" r:id="rId3" imgW="8648576" imgH="2066850" progId="Excel.Sheet.12">
                  <p:embed/>
                </p:oleObj>
              </mc:Choice>
              <mc:Fallback>
                <p:oleObj name="Worksheet" r:id="rId3" imgW="8648576" imgH="2066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300576" cy="2086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01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345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4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090906C-0909-44BF-B60E-AEF790DD8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407562"/>
              </p:ext>
            </p:extLst>
          </p:nvPr>
        </p:nvGraphicFramePr>
        <p:xfrm>
          <a:off x="414336" y="1628800"/>
          <a:ext cx="8201488" cy="474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Worksheet" r:id="rId3" imgW="8867654" imgH="5229360" progId="Excel.Sheet.12">
                  <p:embed/>
                </p:oleObj>
              </mc:Choice>
              <mc:Fallback>
                <p:oleObj name="Worksheet" r:id="rId3" imgW="8867654" imgH="5229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474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1294</Words>
  <Application>Microsoft Office PowerPoint</Application>
  <PresentationFormat>Presentación en pantalla (4:3)</PresentationFormat>
  <Paragraphs>103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2_Tema de Office</vt:lpstr>
      <vt:lpstr>Imagen de mapa de bits</vt:lpstr>
      <vt:lpstr>Worksheet</vt:lpstr>
      <vt:lpstr>EJECUCIÓN PRESUPUESTARIA DE GASTOS ACUMULADA al mes de Octubre de 2017 Partida 50: TESORO PÚBLICO</vt:lpstr>
      <vt:lpstr>Ejecución Presupuestaria de Gastos Acumulada al mes de Octubre de 2017  Tesoro Público</vt:lpstr>
      <vt:lpstr>Ejecución Presupuestaria de Gastos Acumulada al mes de Octubre de 2017  Tesoro Público</vt:lpstr>
      <vt:lpstr>Ejecución Presupuestaria de Gastos Acumulada al mes de Octubre de 2017  Tesoro Público</vt:lpstr>
      <vt:lpstr>Ejecución Presupuestaria de Gastos Acumulada al mes de Octubre de 2017  Tesoro Público</vt:lpstr>
      <vt:lpstr>Ejecución Presupuestaria de Gastos Acumulada al mes de Octubre de 2017  Partida 50, Resumen por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232</cp:revision>
  <cp:lastPrinted>2016-08-01T14:19:25Z</cp:lastPrinted>
  <dcterms:created xsi:type="dcterms:W3CDTF">2016-06-23T13:38:47Z</dcterms:created>
  <dcterms:modified xsi:type="dcterms:W3CDTF">2018-01-03T22:06:29Z</dcterms:modified>
</cp:coreProperties>
</file>