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1" r:id="rId5"/>
    <p:sldId id="264" r:id="rId6"/>
    <p:sldId id="263" r:id="rId7"/>
    <p:sldId id="265" r:id="rId8"/>
    <p:sldId id="267" r:id="rId9"/>
    <p:sldId id="300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3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Octubre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01287"/>
            <a:ext cx="8229600" cy="5473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el mes de octubre, el Servicio Electoral registró una ejecución que ascendió a </a:t>
            </a:r>
            <a:r>
              <a:rPr lang="es-CL" sz="1600" b="1" dirty="0"/>
              <a:t>$2.359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4,3%</a:t>
            </a:r>
            <a:r>
              <a:rPr lang="es-CL" sz="1600" dirty="0"/>
              <a:t> respecto de la ley inicial, dicha ejecución es menor en 3,9 puntos porcentuales respecto a igual mes del año 2016.  Con ello, la ejecución acumulada del año 2017 ascendió a </a:t>
            </a:r>
            <a:r>
              <a:rPr lang="es-CL" sz="1600" b="1" dirty="0"/>
              <a:t>$28.861 millones</a:t>
            </a:r>
            <a:r>
              <a:rPr lang="es-CL" sz="1600" dirty="0"/>
              <a:t>, equivalente a un </a:t>
            </a:r>
            <a:r>
              <a:rPr lang="es-CL" sz="1600" b="1" dirty="0"/>
              <a:t>52,3%</a:t>
            </a:r>
            <a:r>
              <a:rPr lang="es-CL" sz="1600" dirty="0"/>
              <a:t> del presupuesto inicial y de un 41% respecto del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67% del presupuesto vigente para el ejercicio 2017, se concentra en </a:t>
            </a:r>
            <a:r>
              <a:rPr lang="es-CL" sz="1600" b="1" dirty="0"/>
              <a:t>Elecciones Parlamentarias y Presidencial</a:t>
            </a:r>
            <a:r>
              <a:rPr lang="es-CL" sz="1600" dirty="0"/>
              <a:t>, que al mes de octubre alcanzó un nivel de ejecución de </a:t>
            </a:r>
            <a:r>
              <a:rPr lang="es-CL" sz="1600" b="1" dirty="0"/>
              <a:t>22,1%</a:t>
            </a:r>
            <a:r>
              <a:rPr lang="es-CL" sz="1600" dirty="0"/>
              <a:t>, explicado principalmente por la temporalidad en que se ejecutan dichos recursos. 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b="1" dirty="0"/>
              <a:t>Elecciones Municipales</a:t>
            </a:r>
            <a:r>
              <a:rPr lang="es-CL" sz="1600" dirty="0"/>
              <a:t> experimentó una ejecución acumulada de $7.606 millones, equivalente a una erogación del 97,5%,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 nivel global, el subtítulo que registra la menor erogación es </a:t>
            </a:r>
            <a:r>
              <a:rPr lang="es-CL" sz="1600" b="1" dirty="0"/>
              <a:t>bienes y servicios de consumo</a:t>
            </a:r>
            <a:r>
              <a:rPr lang="es-CL" sz="1600" dirty="0"/>
              <a:t> con un gasto de 23,8%, mientras que el mayor nivel de ejecución se registra en</a:t>
            </a:r>
            <a:r>
              <a:rPr lang="es-CL" sz="1600" b="1" dirty="0"/>
              <a:t> servicios de la deuda, con un 100%</a:t>
            </a:r>
            <a:r>
              <a:rPr lang="es-CL" sz="1600" dirty="0"/>
              <a:t>, que representa el 23,7% de los recursos gastados a la fecha.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4956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0957869B-0155-4328-9E85-F7790EC205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8378083"/>
              </p:ext>
            </p:extLst>
          </p:nvPr>
        </p:nvGraphicFramePr>
        <p:xfrm>
          <a:off x="442204" y="1678315"/>
          <a:ext cx="8315572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Worksheet" r:id="rId3" imgW="8105879" imgH="1838430" progId="Excel.Sheet.12">
                  <p:embed/>
                </p:oleObj>
              </mc:Choice>
              <mc:Fallback>
                <p:oleObj name="Worksheet" r:id="rId3" imgW="8105879" imgH="18384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2204" y="1678315"/>
                        <a:ext cx="8315572" cy="183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599" y="443986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327000"/>
            <a:ext cx="8260796" cy="46943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79491CCC-3A60-4E75-96C8-9A6B94221C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564" y="1918730"/>
            <a:ext cx="4069420" cy="2445859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82CED39-6D67-4C34-A1A5-4DC24CE53B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918730"/>
            <a:ext cx="4053136" cy="244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28,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6224" y="296976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6B2A96B2-6C96-45C1-9B7B-6EA3E927CD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9329201"/>
              </p:ext>
            </p:extLst>
          </p:nvPr>
        </p:nvGraphicFramePr>
        <p:xfrm>
          <a:off x="414336" y="1702940"/>
          <a:ext cx="8343440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Worksheet" r:id="rId4" imgW="8420044" imgH="1266840" progId="Excel.Sheet.12">
                  <p:embed/>
                </p:oleObj>
              </mc:Choice>
              <mc:Fallback>
                <p:oleObj name="Worksheet" r:id="rId4" imgW="8420044" imgH="12668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702940"/>
                        <a:ext cx="8343440" cy="1266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86699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01: SERVICIO ELECTORAL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065537ED-FC43-4B0F-A750-42961D1495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7388189"/>
              </p:ext>
            </p:extLst>
          </p:nvPr>
        </p:nvGraphicFramePr>
        <p:xfrm>
          <a:off x="414336" y="1988841"/>
          <a:ext cx="8229600" cy="287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Worksheet" r:id="rId3" imgW="8648576" imgH="3019410" progId="Excel.Sheet.12">
                  <p:embed/>
                </p:oleObj>
              </mc:Choice>
              <mc:Fallback>
                <p:oleObj name="Worksheet" r:id="rId3" imgW="8648576" imgH="30194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88841"/>
                        <a:ext cx="8229600" cy="287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30200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02: ELECCIONES MUNICIPALES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06E025B4-4F28-4A2C-8C8F-E0E7EFB3C1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5946193"/>
              </p:ext>
            </p:extLst>
          </p:nvPr>
        </p:nvGraphicFramePr>
        <p:xfrm>
          <a:off x="386224" y="1880754"/>
          <a:ext cx="8229600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Worksheet" r:id="rId3" imgW="8648576" imgH="1457460" progId="Excel.Sheet.12">
                  <p:embed/>
                </p:oleObj>
              </mc:Choice>
              <mc:Fallback>
                <p:oleObj name="Worksheet" r:id="rId3" imgW="8648576" imgH="14574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6224" y="1880754"/>
                        <a:ext cx="8229600" cy="1457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460" y="32556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03: ELECCIONES PARLAMENTARIAS Y PRESIDENCIAL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C3982136-C7D1-4EBB-B32C-D62EDA2B97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5501236"/>
              </p:ext>
            </p:extLst>
          </p:nvPr>
        </p:nvGraphicFramePr>
        <p:xfrm>
          <a:off x="459572" y="1988840"/>
          <a:ext cx="8298204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Worksheet" r:id="rId3" imgW="8648576" imgH="1266840" progId="Excel.Sheet.12">
                  <p:embed/>
                </p:oleObj>
              </mc:Choice>
              <mc:Fallback>
                <p:oleObj name="Worksheet" r:id="rId3" imgW="8648576" imgH="12668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9572" y="1988840"/>
                        <a:ext cx="8298204" cy="1266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37464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2785</TotalTime>
  <Words>427</Words>
  <Application>Microsoft Office PowerPoint</Application>
  <PresentationFormat>Presentación en pantalla (4:3)</PresentationFormat>
  <Paragraphs>35</Paragraphs>
  <Slides>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Hoja de cálculo de Microsoft Excel</vt:lpstr>
      <vt:lpstr>EJECUCIÓN PRESUPUESTARIA DE GASTOS ACUMULADA al mes de Octubre de 2017 Partida 28: SERVICIO ELECTORAL</vt:lpstr>
      <vt:lpstr>Ejecución Presupuestaria de Gastos Acumulada al mes de Octubre de 2017  Servicio Electoral</vt:lpstr>
      <vt:lpstr>Ejecución Presupuestaria de Gastos Acumulada al mes de Octubre de 2017  Servicio Electoral</vt:lpstr>
      <vt:lpstr>Ejecución Presupuestaria de Gastos Acumulada al mes de Octubre de 2017  Servicio Electoral</vt:lpstr>
      <vt:lpstr>Ejecución Presupuestaria de Gastos Acumulada al mes de Octubre de 2017  Partida 28,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159</cp:revision>
  <cp:lastPrinted>2016-10-11T11:56:42Z</cp:lastPrinted>
  <dcterms:created xsi:type="dcterms:W3CDTF">2016-06-23T13:38:47Z</dcterms:created>
  <dcterms:modified xsi:type="dcterms:W3CDTF">2017-12-14T18:17:16Z</dcterms:modified>
</cp:coreProperties>
</file>