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58" r:id="rId9"/>
    <p:sldId id="269" r:id="rId10"/>
    <p:sldId id="268" r:id="rId11"/>
    <p:sldId id="270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13-12-2017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63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Octubre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diciembre 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228502"/>
              </p:ext>
            </p:extLst>
          </p:nvPr>
        </p:nvGraphicFramePr>
        <p:xfrm>
          <a:off x="383176" y="1700808"/>
          <a:ext cx="829328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9328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244994"/>
              </p:ext>
            </p:extLst>
          </p:nvPr>
        </p:nvGraphicFramePr>
        <p:xfrm>
          <a:off x="383176" y="1616174"/>
          <a:ext cx="8210799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616174"/>
                        <a:ext cx="8210799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42996"/>
              </p:ext>
            </p:extLst>
          </p:nvPr>
        </p:nvGraphicFramePr>
        <p:xfrm>
          <a:off x="467544" y="1844824"/>
          <a:ext cx="8138327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Hoja de cálculo" r:id="rId3" imgW="7858057" imgH="2152560" progId="Excel.Sheet.8">
                  <p:embed/>
                </p:oleObj>
              </mc:Choice>
              <mc:Fallback>
                <p:oleObj name="Hoja de cálculo" r:id="rId3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8327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3325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439042"/>
              </p:ext>
            </p:extLst>
          </p:nvPr>
        </p:nvGraphicFramePr>
        <p:xfrm>
          <a:off x="383176" y="1717898"/>
          <a:ext cx="8210799" cy="394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Hoja de cálculo" r:id="rId3" imgW="7858057" imgH="3943350" progId="Excel.Sheet.8">
                  <p:embed/>
                </p:oleObj>
              </mc:Choice>
              <mc:Fallback>
                <p:oleObj name="Hoja de cálculo" r:id="rId3" imgW="7858057" imgH="39433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17898"/>
                        <a:ext cx="8210799" cy="394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465136"/>
              </p:ext>
            </p:extLst>
          </p:nvPr>
        </p:nvGraphicFramePr>
        <p:xfrm>
          <a:off x="467544" y="1971675"/>
          <a:ext cx="8126431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Hoja de cálculo" r:id="rId4" imgW="7858057" imgH="2914650" progId="Excel.Sheet.8">
                  <p:embed/>
                </p:oleObj>
              </mc:Choice>
              <mc:Fallback>
                <p:oleObj name="Hoja de cálculo" r:id="rId4" imgW="7858057" imgH="29146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71675"/>
                        <a:ext cx="8126431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El presupuesto vigente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Octubre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alcanzó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160.809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que incluye un aumento de 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12.047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millones, respecto a la Ley de Presupuestos, radicados principalmente en las transferencias corrientes ($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1.665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 adicionales), en las transferencias de capital ($5.042 millones adicionales) y en el Servicio de la Deuda ($3.880 millones adicionales).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La ejecución presupuestaria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Octubre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126.462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78%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 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85%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respecto a la ley inicial.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comparación con 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Octubre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de 2016, considerando los recursos aprobados en la Ley de Presupuestos, se observó un gasto mayor en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1,6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puntos porcentuales.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</a:t>
            </a:r>
            <a:r>
              <a:rPr lang="es-CL" sz="1600" dirty="0" smtClean="0">
                <a:solidFill>
                  <a:prstClr val="black"/>
                </a:solidFill>
              </a:rPr>
              <a:t>50% </a:t>
            </a:r>
            <a:r>
              <a:rPr lang="es-CL" sz="1600" dirty="0" smtClean="0">
                <a:solidFill>
                  <a:prstClr val="black"/>
                </a:solidFill>
              </a:rPr>
              <a:t>de gasto, con $472  millones y un aumento de recursos de </a:t>
            </a:r>
            <a:r>
              <a:rPr lang="es-CL" sz="1600" dirty="0" smtClean="0">
                <a:solidFill>
                  <a:prstClr val="black"/>
                </a:solidFill>
              </a:rPr>
              <a:t>$485 </a:t>
            </a:r>
            <a:r>
              <a:rPr lang="es-CL" sz="1600" dirty="0" smtClean="0">
                <a:solidFill>
                  <a:prstClr val="black"/>
                </a:solidFill>
              </a:rPr>
              <a:t>millones. La transferencia a la Empresa Nacional de Petróleo ejecutó sus recursos en un </a:t>
            </a:r>
            <a:r>
              <a:rPr lang="es-CL" sz="1600" dirty="0" smtClean="0">
                <a:solidFill>
                  <a:prstClr val="black"/>
                </a:solidFill>
              </a:rPr>
              <a:t>72%.</a:t>
            </a:r>
            <a:endParaRPr lang="es-CL" sz="1600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</a:t>
            </a:r>
            <a:r>
              <a:rPr lang="es-CL" sz="1600" dirty="0" smtClean="0">
                <a:solidFill>
                  <a:prstClr val="black"/>
                </a:solidFill>
              </a:rPr>
              <a:t>7.341 </a:t>
            </a:r>
            <a:r>
              <a:rPr lang="es-CL" sz="1600" dirty="0" smtClean="0">
                <a:solidFill>
                  <a:prstClr val="black"/>
                </a:solidFill>
              </a:rPr>
              <a:t>millones, ejecutó a </a:t>
            </a:r>
            <a:r>
              <a:rPr lang="es-CL" sz="1600" dirty="0" smtClean="0">
                <a:solidFill>
                  <a:prstClr val="black"/>
                </a:solidFill>
              </a:rPr>
              <a:t>Octubre, </a:t>
            </a:r>
            <a:r>
              <a:rPr lang="es-CL" sz="1600" dirty="0" smtClean="0">
                <a:solidFill>
                  <a:prstClr val="black"/>
                </a:solidFill>
              </a:rPr>
              <a:t>un </a:t>
            </a:r>
            <a:r>
              <a:rPr lang="es-CL" sz="1600" dirty="0" smtClean="0">
                <a:solidFill>
                  <a:prstClr val="black"/>
                </a:solidFill>
              </a:rPr>
              <a:t>79% </a:t>
            </a:r>
            <a:r>
              <a:rPr lang="es-CL" sz="1600" dirty="0" smtClean="0">
                <a:solidFill>
                  <a:prstClr val="black"/>
                </a:solidFill>
              </a:rPr>
              <a:t>de sus recursos, que se explica, en gran parte, por la transferencia consolidable a la Corporación de Fomento de la Producción por $1.641 millones y por la transferencia de capital a la Subsecretaría de Vivienda y Urbanismo por $1.069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11%, totalizando un gasto de $128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$</a:t>
            </a:r>
            <a:r>
              <a:rPr lang="es-CL" sz="1600" dirty="0" smtClean="0">
                <a:solidFill>
                  <a:prstClr val="black"/>
                </a:solidFill>
              </a:rPr>
              <a:t>11.452 </a:t>
            </a:r>
            <a:r>
              <a:rPr lang="es-CL" sz="1600" dirty="0" smtClean="0">
                <a:solidFill>
                  <a:prstClr val="black"/>
                </a:solidFill>
              </a:rPr>
              <a:t>millones (86% de ejecución</a:t>
            </a:r>
            <a:r>
              <a:rPr lang="es-CL" sz="1600" dirty="0" smtClean="0">
                <a:solidFill>
                  <a:prstClr val="black"/>
                </a:solidFill>
              </a:rPr>
              <a:t>) para transferencias corrientes y $540 millones, que representan un 42% del gasto, para transferencias de capital.</a:t>
            </a: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presentaron una ejecución presupuestaria de </a:t>
            </a:r>
            <a:r>
              <a:rPr lang="es-CL" sz="1600" smtClean="0">
                <a:solidFill>
                  <a:prstClr val="black"/>
                </a:solidFill>
              </a:rPr>
              <a:t>un </a:t>
            </a:r>
            <a:r>
              <a:rPr lang="es-CL" sz="1600" smtClean="0">
                <a:solidFill>
                  <a:prstClr val="black"/>
                </a:solidFill>
              </a:rPr>
              <a:t>52%.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06587"/>
            <a:ext cx="6124525" cy="334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06588"/>
            <a:ext cx="6192688" cy="33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1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16003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030066"/>
              </p:ext>
            </p:extLst>
          </p:nvPr>
        </p:nvGraphicFramePr>
        <p:xfrm>
          <a:off x="467544" y="1700808"/>
          <a:ext cx="8208912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Hoja de cálculo" r:id="rId3" imgW="7410585" imgH="2428875" progId="Excel.Sheet.8">
                  <p:embed/>
                </p:oleObj>
              </mc:Choice>
              <mc:Fallback>
                <p:oleObj name="Hoja de cálculo" r:id="rId3" imgW="7410585" imgH="2428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343555"/>
              </p:ext>
            </p:extLst>
          </p:nvPr>
        </p:nvGraphicFramePr>
        <p:xfrm>
          <a:off x="467544" y="1815083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Hoja de cálculo" r:id="rId4" imgW="9029700" imgH="1685925" progId="Excel.Sheet.8">
                  <p:embed/>
                </p:oleObj>
              </mc:Choice>
              <mc:Fallback>
                <p:oleObj name="Hoja de cálculo" r:id="rId4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15083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922585"/>
              </p:ext>
            </p:extLst>
          </p:nvPr>
        </p:nvGraphicFramePr>
        <p:xfrm>
          <a:off x="383177" y="1556792"/>
          <a:ext cx="821079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Hoja de cálculo" r:id="rId3" imgW="7762943" imgH="4143375" progId="Excel.Sheet.8">
                  <p:embed/>
                </p:oleObj>
              </mc:Choice>
              <mc:Fallback>
                <p:oleObj name="Hoja de cálculo" r:id="rId3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7" y="1556792"/>
                        <a:ext cx="8210798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16203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234371"/>
              </p:ext>
            </p:extLst>
          </p:nvPr>
        </p:nvGraphicFramePr>
        <p:xfrm>
          <a:off x="383176" y="1958305"/>
          <a:ext cx="8210799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Hoja de cálculo" r:id="rId3" imgW="7562985" imgH="3991065" progId="Excel.Sheet.8">
                  <p:embed/>
                </p:oleObj>
              </mc:Choice>
              <mc:Fallback>
                <p:oleObj name="Hoja de cálculo" r:id="rId3" imgW="7562985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958305"/>
                        <a:ext cx="8210799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750</Words>
  <Application>Microsoft Office PowerPoint</Application>
  <PresentationFormat>Presentación en pantalla (4:3)</PresentationFormat>
  <Paragraphs>73</Paragraphs>
  <Slides>14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 de Microsoft Excel 97-2003</vt:lpstr>
      <vt:lpstr>EJECUCIÓN PRESUPUESTARIA DE GASTOS ACUMULADA AL MES DE Octubre DE 2017 PARTIDA 24: MINISTERIO DE ENERGÍA</vt:lpstr>
      <vt:lpstr>Ejecución Presupuestaria de Gastos Acumulada al Mes de Octubre de 2017  Ministerio de Energía</vt:lpstr>
      <vt:lpstr>Ejecución Presupuestaria de Gastos Acumulada al Mes de Octubre de 2017  Ministerio de Energía</vt:lpstr>
      <vt:lpstr>Ejecución Presupuestaria de Gastos Acumulada al Mes de Octubre de 2017  Ministerio de Energía</vt:lpstr>
      <vt:lpstr>Ejecución Presupuestaria de Gastos Acumulada al Mes de Octubre de 2017  Ministerio de Energía</vt:lpstr>
      <vt:lpstr>Ejecución Presupuestaria de Gastos Acumulada al Mes de Octubre de 2017  Partida 24 Ministerio de Energía</vt:lpstr>
      <vt:lpstr>Ejecución Presupuestaria de Gastos Acumulada al Mes de Octubre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50</cp:revision>
  <cp:lastPrinted>2016-08-01T15:51:15Z</cp:lastPrinted>
  <dcterms:created xsi:type="dcterms:W3CDTF">2016-08-01T15:22:37Z</dcterms:created>
  <dcterms:modified xsi:type="dcterms:W3CDTF">2017-12-13T18:22:58Z</dcterms:modified>
</cp:coreProperties>
</file>