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CATALAN\Desktop\Avance\Avance%202017\Ejecucion\22%20SEGPRES\Octubre2017\Oct2017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CATALAN\Desktop\Avance\Avance%202017\Ejecucion\22%20SEGPRES\Octubre2017\Oct2017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25614588801399824"/>
          <c:y val="4.6296296296296294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Partida'!$W$16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11111111111112E-2"/>
                  <c:y val="1.3888888888888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222222222222223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3333333333333332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3333333333333332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6666666666666666E-2"/>
                  <c:y val="1.851851851851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5555555555555558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Partida'!$X$15:$AG$15</c:f>
              <c:strCache>
                <c:ptCount val="10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Partida'!$X$16:$AG$16</c:f>
              <c:numCache>
                <c:formatCode>0.0%</c:formatCode>
                <c:ptCount val="10"/>
                <c:pt idx="0">
                  <c:v>5.1970921496565889E-2</c:v>
                </c:pt>
                <c:pt idx="1">
                  <c:v>5.9793626485363259E-2</c:v>
                </c:pt>
                <c:pt idx="2">
                  <c:v>7.1319743365318433E-2</c:v>
                </c:pt>
                <c:pt idx="3">
                  <c:v>7.0179906991240826E-2</c:v>
                </c:pt>
                <c:pt idx="4">
                  <c:v>7.4287145561156287E-2</c:v>
                </c:pt>
                <c:pt idx="5">
                  <c:v>8.3681910093355488E-2</c:v>
                </c:pt>
                <c:pt idx="6">
                  <c:v>0.10011434403050466</c:v>
                </c:pt>
                <c:pt idx="7">
                  <c:v>8.552451300640046E-2</c:v>
                </c:pt>
                <c:pt idx="8">
                  <c:v>7.5218202485991578E-2</c:v>
                </c:pt>
                <c:pt idx="9">
                  <c:v>7.0948787022468277E-2</c:v>
                </c:pt>
              </c:numCache>
            </c:numRef>
          </c:val>
        </c:ser>
        <c:ser>
          <c:idx val="1"/>
          <c:order val="1"/>
          <c:tx>
            <c:strRef>
              <c:f>'Resumen Partida'!$W$17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222222222222223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22222222222223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333333333333333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1111111111111112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3888888888888888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3888670166229222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Partida'!$X$15:$AG$15</c:f>
              <c:strCache>
                <c:ptCount val="10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Partida'!$X$17:$AG$17</c:f>
              <c:numCache>
                <c:formatCode>0.0%</c:formatCode>
                <c:ptCount val="10"/>
                <c:pt idx="0">
                  <c:v>4.9713059239574642E-2</c:v>
                </c:pt>
                <c:pt idx="1">
                  <c:v>5.874663039806903E-2</c:v>
                </c:pt>
                <c:pt idx="2">
                  <c:v>7.6921435662100454E-2</c:v>
                </c:pt>
                <c:pt idx="3">
                  <c:v>8.833560870429176E-2</c:v>
                </c:pt>
                <c:pt idx="4">
                  <c:v>6.4386979380522361E-2</c:v>
                </c:pt>
                <c:pt idx="5">
                  <c:v>8.5544526507126448E-2</c:v>
                </c:pt>
                <c:pt idx="6">
                  <c:v>6.5504687538032277E-2</c:v>
                </c:pt>
                <c:pt idx="7">
                  <c:v>7.1475566672824384E-2</c:v>
                </c:pt>
                <c:pt idx="8">
                  <c:v>7.4438872798373967E-2</c:v>
                </c:pt>
                <c:pt idx="9">
                  <c:v>8.1063822729892127E-2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8824704"/>
        <c:axId val="178826240"/>
      </c:barChart>
      <c:catAx>
        <c:axId val="178824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78826240"/>
        <c:crosses val="autoZero"/>
        <c:auto val="1"/>
        <c:lblAlgn val="ctr"/>
        <c:lblOffset val="100"/>
        <c:noMultiLvlLbl val="0"/>
      </c:catAx>
      <c:valAx>
        <c:axId val="17882624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low"/>
        <c:crossAx val="1788247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0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1286351706036746"/>
          <c:y val="4.214129483814523E-2"/>
          <c:w val="0.85658092738407698"/>
          <c:h val="0.72112459900845727"/>
        </c:manualLayout>
      </c:layout>
      <c:lineChart>
        <c:grouping val="standard"/>
        <c:varyColors val="0"/>
        <c:ser>
          <c:idx val="0"/>
          <c:order val="0"/>
          <c:tx>
            <c:strRef>
              <c:f>'Resumen Partida'!$AJ$16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8354111986001748E-2"/>
                  <c:y val="3.24070428696412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590988626421697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4243219597550304E-2"/>
                  <c:y val="0.1064814814814814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798775153105863E-2"/>
                  <c:y val="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68766404199475E-2"/>
                  <c:y val="4.629265091863517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7333333333333336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0111111111111114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7.59251968503937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7754593175853018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8551181102362305E-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Partida'!$AK$15:$AT$15</c:f>
              <c:strCache>
                <c:ptCount val="10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Partida'!$AK$16:$AT$16</c:f>
              <c:numCache>
                <c:formatCode>0.0%</c:formatCode>
                <c:ptCount val="10"/>
                <c:pt idx="0">
                  <c:v>5.1970921496565889E-2</c:v>
                </c:pt>
                <c:pt idx="1">
                  <c:v>0.11176454798192914</c:v>
                </c:pt>
                <c:pt idx="2">
                  <c:v>0.18308429134724757</c:v>
                </c:pt>
                <c:pt idx="3">
                  <c:v>0.2532641983384884</c:v>
                </c:pt>
                <c:pt idx="4">
                  <c:v>0.32755134389964469</c:v>
                </c:pt>
                <c:pt idx="5">
                  <c:v>0.41123325399300015</c:v>
                </c:pt>
                <c:pt idx="6">
                  <c:v>0.51134759802350482</c:v>
                </c:pt>
                <c:pt idx="7">
                  <c:v>0.59687211102990534</c:v>
                </c:pt>
                <c:pt idx="8">
                  <c:v>0.67209031351589688</c:v>
                </c:pt>
                <c:pt idx="9">
                  <c:v>0.74303910053836519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Partida'!$AJ$17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7756999125109366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414654418197725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8313210848643918"/>
                  <c:y val="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1646544181977253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4146544181977252"/>
                  <c:y val="-4.629629629629629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3444444444444451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8444444444444443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4258530183727036E-2"/>
                  <c:y val="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831014873140857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9106736657917864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Partida'!$AK$15:$AT$15</c:f>
              <c:strCache>
                <c:ptCount val="10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Partida'!$AK$17:$AT$17</c:f>
              <c:numCache>
                <c:formatCode>0.0%</c:formatCode>
                <c:ptCount val="10"/>
                <c:pt idx="0">
                  <c:v>4.9713059239574642E-2</c:v>
                </c:pt>
                <c:pt idx="1">
                  <c:v>0.10845968963764367</c:v>
                </c:pt>
                <c:pt idx="2">
                  <c:v>0.18538112529974413</c:v>
                </c:pt>
                <c:pt idx="3">
                  <c:v>0.2737167340040359</c:v>
                </c:pt>
                <c:pt idx="4">
                  <c:v>0.33810371338455825</c:v>
                </c:pt>
                <c:pt idx="5">
                  <c:v>0.42364823989168471</c:v>
                </c:pt>
                <c:pt idx="6">
                  <c:v>0.489152927429717</c:v>
                </c:pt>
                <c:pt idx="7">
                  <c:v>0.56062849410254134</c:v>
                </c:pt>
                <c:pt idx="8">
                  <c:v>0.63506736690091536</c:v>
                </c:pt>
                <c:pt idx="9">
                  <c:v>0.71613118963080746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5407232"/>
        <c:axId val="128053248"/>
      </c:lineChart>
      <c:catAx>
        <c:axId val="65407232"/>
        <c:scaling>
          <c:orientation val="minMax"/>
        </c:scaling>
        <c:delete val="0"/>
        <c:axPos val="b"/>
        <c:majorTickMark val="out"/>
        <c:minorTickMark val="none"/>
        <c:tickLblPos val="nextTo"/>
        <c:crossAx val="128053248"/>
        <c:crosses val="autoZero"/>
        <c:auto val="1"/>
        <c:lblAlgn val="ctr"/>
        <c:lblOffset val="100"/>
        <c:noMultiLvlLbl val="0"/>
      </c:catAx>
      <c:valAx>
        <c:axId val="12805324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65407232"/>
        <c:crosses val="autoZero"/>
        <c:crossBetween val="between"/>
      </c:valAx>
    </c:plotArea>
    <c:legend>
      <c:legendPos val="b"/>
      <c:layout/>
      <c:overlay val="0"/>
    </c:legend>
    <c:plotVisOnly val="0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package" Target="../embeddings/Hoja_de_c_lculo_de_Microsoft_Excel2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Octubre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SECRETARÍA DE LA PRESIDENCIA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Diciembre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4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En el mes </a:t>
            </a:r>
            <a:r>
              <a:rPr lang="es-CL" sz="1400" dirty="0"/>
              <a:t>de </a:t>
            </a:r>
            <a:r>
              <a:rPr lang="es-CL" sz="1400" dirty="0"/>
              <a:t>o</a:t>
            </a:r>
            <a:r>
              <a:rPr lang="es-CL" sz="1400" dirty="0" smtClean="0"/>
              <a:t>ctubre</a:t>
            </a:r>
            <a:r>
              <a:rPr lang="es-CL" sz="1400" dirty="0" smtClean="0"/>
              <a:t>, el Ministerio presentó una ejecución de </a:t>
            </a:r>
            <a:r>
              <a:rPr lang="es-CL" sz="1400" b="1" dirty="0" smtClean="0"/>
              <a:t>$</a:t>
            </a:r>
            <a:r>
              <a:rPr lang="es-CL" sz="1400" b="1" dirty="0" smtClean="0"/>
              <a:t>1.322 </a:t>
            </a:r>
            <a:r>
              <a:rPr lang="es-CL" sz="1400" b="1" dirty="0" smtClean="0"/>
              <a:t>millones, equivalente a un </a:t>
            </a:r>
            <a:r>
              <a:rPr lang="es-CL" sz="1400" b="1" dirty="0" smtClean="0"/>
              <a:t>8,1%, superior al 7,1% </a:t>
            </a:r>
            <a:r>
              <a:rPr lang="es-CL" sz="1400" b="1" dirty="0" smtClean="0"/>
              <a:t>de ejecución en el mismo mes del año anterior. Con ello, la ejecución acumulada de la Partida asciende a $</a:t>
            </a:r>
            <a:r>
              <a:rPr lang="es-CL" sz="1400" b="1" dirty="0" smtClean="0"/>
              <a:t>11.680 </a:t>
            </a:r>
            <a:r>
              <a:rPr lang="es-CL" sz="1400" b="1" dirty="0" smtClean="0"/>
              <a:t>millones</a:t>
            </a:r>
            <a:r>
              <a:rPr lang="es-CL" sz="1400" dirty="0"/>
              <a:t>, equivalente a un </a:t>
            </a:r>
            <a:r>
              <a:rPr lang="es-CL" sz="1400" b="1" dirty="0" smtClean="0"/>
              <a:t>71,6%</a:t>
            </a:r>
            <a:r>
              <a:rPr lang="es-CL" sz="1400" dirty="0" smtClean="0"/>
              <a:t> </a:t>
            </a:r>
            <a:r>
              <a:rPr lang="es-CL" sz="1400" dirty="0"/>
              <a:t>respecto </a:t>
            </a:r>
            <a:r>
              <a:rPr lang="es-CL" sz="1400" dirty="0" smtClean="0"/>
              <a:t>de la ley de presupuestos. Esta ejecución es inferior al </a:t>
            </a:r>
            <a:r>
              <a:rPr lang="es-CL" sz="1400" dirty="0" smtClean="0"/>
              <a:t>74,3% </a:t>
            </a:r>
            <a:r>
              <a:rPr lang="es-CL" sz="1400" dirty="0" smtClean="0"/>
              <a:t>alcanzado en forma acumulada a igual período de 2016.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En </a:t>
            </a:r>
            <a:r>
              <a:rPr lang="es-CL" sz="1400" dirty="0"/>
              <a:t>cuanto a los programas, el </a:t>
            </a:r>
            <a:r>
              <a:rPr lang="es-CL" sz="1400" dirty="0" smtClean="0"/>
              <a:t>57% se </a:t>
            </a:r>
            <a:r>
              <a:rPr lang="es-CL" sz="1400" dirty="0"/>
              <a:t>concentra en la </a:t>
            </a:r>
            <a:r>
              <a:rPr lang="es-CL" sz="1400" b="1" dirty="0"/>
              <a:t>Secretaría General de la Presidencia de la </a:t>
            </a:r>
            <a:r>
              <a:rPr lang="es-CL" sz="1400" b="1" dirty="0" smtClean="0"/>
              <a:t>República, y presenta una ejecución equivalente al </a:t>
            </a:r>
            <a:r>
              <a:rPr lang="es-CL" sz="1400" b="1" dirty="0" smtClean="0"/>
              <a:t>84,8% </a:t>
            </a:r>
            <a:r>
              <a:rPr lang="es-CL" sz="1400" b="1" dirty="0" smtClean="0"/>
              <a:t>respecto de la ley inicial</a:t>
            </a:r>
            <a:r>
              <a:rPr lang="es-CL" sz="1400" dirty="0" smtClean="0"/>
              <a:t>. Cabe destacar que con posterioridad a la aprobación de la ley de presupuestos, vía decretos de modificación presupuestaria, en este programa se creó </a:t>
            </a:r>
            <a:r>
              <a:rPr lang="es-CL" sz="1400" dirty="0"/>
              <a:t>una transferencia para </a:t>
            </a:r>
            <a:r>
              <a:rPr lang="es-CL" sz="1400" dirty="0" smtClean="0"/>
              <a:t>«Programa </a:t>
            </a:r>
            <a:r>
              <a:rPr lang="es-CL" sz="1400" dirty="0"/>
              <a:t>Naciones Unidas para el Desarrollo (PNUD</a:t>
            </a:r>
            <a:r>
              <a:rPr lang="es-CL" sz="1400" dirty="0" smtClean="0"/>
              <a:t>)» por $400 millones, y que en el Programa de Consejo Nacional de la Infancia se rebajó, en el Subtítulo 22, Bienes y Servicios de Consumo, por la misma cantidad.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El programa </a:t>
            </a:r>
            <a:r>
              <a:rPr lang="es-CL" sz="1400" b="1" dirty="0" smtClean="0"/>
              <a:t>Gobierno Digital </a:t>
            </a:r>
            <a:r>
              <a:rPr lang="es-CL" sz="1400" dirty="0"/>
              <a:t>es el que presenta el </a:t>
            </a:r>
            <a:r>
              <a:rPr lang="es-CL" sz="1400" b="1" dirty="0"/>
              <a:t>menor </a:t>
            </a:r>
            <a:r>
              <a:rPr lang="es-CL" sz="1400" b="1" dirty="0" smtClean="0"/>
              <a:t>avance, </a:t>
            </a:r>
            <a:r>
              <a:rPr lang="es-CL" sz="1400" b="1" dirty="0"/>
              <a:t>con un </a:t>
            </a:r>
            <a:r>
              <a:rPr lang="es-CL" sz="1400" b="1" dirty="0" smtClean="0"/>
              <a:t>40,5%. </a:t>
            </a:r>
            <a:r>
              <a:rPr lang="es-CL" sz="1400" dirty="0" smtClean="0"/>
              <a:t>Dentro del presupuesto de este Programa, la Transferencia Corriente para </a:t>
            </a:r>
            <a:r>
              <a:rPr lang="es-CL" sz="1400" b="1" dirty="0" smtClean="0"/>
              <a:t>Programa Modernización del Estado </a:t>
            </a:r>
            <a:r>
              <a:rPr lang="es-CL" sz="1400" dirty="0" smtClean="0"/>
              <a:t>presenta un </a:t>
            </a:r>
            <a:r>
              <a:rPr lang="es-CL" sz="1400" dirty="0" smtClean="0"/>
              <a:t>28,6% </a:t>
            </a:r>
            <a:r>
              <a:rPr lang="es-CL" sz="1400" dirty="0" smtClean="0"/>
              <a:t>de ejecución. Además, vía decretos de modificación presupuestaria del Ministerio de Hacienda, se rebajó el Gasto en Personal de Gobierno Digital en $247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El </a:t>
            </a:r>
            <a:r>
              <a:rPr lang="es-CL" sz="1400" b="1" dirty="0" smtClean="0"/>
              <a:t>Consejo de Auditoria Interna General de Gobierno </a:t>
            </a:r>
            <a:r>
              <a:rPr lang="es-CL" sz="1400" dirty="0" smtClean="0"/>
              <a:t>presenta una </a:t>
            </a:r>
            <a:r>
              <a:rPr lang="es-CL" sz="1400" dirty="0"/>
              <a:t>ejecución </a:t>
            </a:r>
            <a:r>
              <a:rPr lang="es-CL" sz="1400" dirty="0" smtClean="0"/>
              <a:t>de </a:t>
            </a:r>
            <a:r>
              <a:rPr lang="es-CL" sz="1400" dirty="0" smtClean="0"/>
              <a:t>78,4% </a:t>
            </a:r>
            <a:r>
              <a:rPr lang="es-CL" sz="1400" dirty="0" smtClean="0"/>
              <a:t>y el </a:t>
            </a:r>
            <a:r>
              <a:rPr lang="es-CL" sz="1400" b="1" dirty="0" smtClean="0"/>
              <a:t>Consejo de la Infancia </a:t>
            </a:r>
            <a:r>
              <a:rPr lang="es-CL" sz="1400" dirty="0" smtClean="0"/>
              <a:t>alcanzó a </a:t>
            </a:r>
            <a:r>
              <a:rPr lang="es-CL" sz="1400" dirty="0" smtClean="0"/>
              <a:t>61,8%.</a:t>
            </a: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937872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graphicFrame>
        <p:nvGraphicFramePr>
          <p:cNvPr id="7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770640"/>
              </p:ext>
            </p:extLst>
          </p:nvPr>
        </p:nvGraphicFramePr>
        <p:xfrm>
          <a:off x="457200" y="1700808"/>
          <a:ext cx="4258816" cy="4425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4099595"/>
              </p:ext>
            </p:extLst>
          </p:nvPr>
        </p:nvGraphicFramePr>
        <p:xfrm>
          <a:off x="4644008" y="1772816"/>
          <a:ext cx="413995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797152"/>
            <a:ext cx="81799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</a:t>
            </a:r>
            <a:r>
              <a:rPr lang="es-CL" sz="1050" dirty="0" smtClean="0"/>
              <a:t>DIPRES.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946553"/>
            <a:ext cx="809171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079624"/>
              </p:ext>
            </p:extLst>
          </p:nvPr>
        </p:nvGraphicFramePr>
        <p:xfrm>
          <a:off x="538163" y="2605088"/>
          <a:ext cx="8067675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Hoja de cálculo" r:id="rId3" imgW="8067790" imgH="1647810" progId="Excel.Sheet.12">
                  <p:embed/>
                </p:oleObj>
              </mc:Choice>
              <mc:Fallback>
                <p:oleObj name="Hoja de cálculo" r:id="rId3" imgW="8067790" imgH="16478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8163" y="2605088"/>
                        <a:ext cx="8067675" cy="164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37" y="76470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octubre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5" y="4797152"/>
            <a:ext cx="814724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</a:t>
            </a:r>
            <a:r>
              <a:rPr lang="es-CL" sz="1050" dirty="0"/>
              <a:t>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5" y="1727429"/>
            <a:ext cx="788836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689206"/>
              </p:ext>
            </p:extLst>
          </p:nvPr>
        </p:nvGraphicFramePr>
        <p:xfrm>
          <a:off x="804863" y="2605088"/>
          <a:ext cx="7534275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Hoja de cálculo" r:id="rId4" imgW="7534278" imgH="1647810" progId="Excel.Sheet.12">
                  <p:embed/>
                </p:oleObj>
              </mc:Choice>
              <mc:Fallback>
                <p:oleObj name="Hoja de cálculo" r:id="rId4" imgW="7534278" imgH="16478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4863" y="2605088"/>
                        <a:ext cx="7534275" cy="164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872187"/>
            <a:ext cx="804609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GENERAL DE LA 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533500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374170"/>
              </p:ext>
            </p:extLst>
          </p:nvPr>
        </p:nvGraphicFramePr>
        <p:xfrm>
          <a:off x="704850" y="1824038"/>
          <a:ext cx="7734300" cy="320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Hoja de cálculo" r:id="rId3" imgW="7734176" imgH="3210030" progId="Excel.Sheet.12">
                  <p:embed/>
                </p:oleObj>
              </mc:Choice>
              <mc:Fallback>
                <p:oleObj name="Hoja de cálculo" r:id="rId3" imgW="7734176" imgH="32100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4850" y="1824038"/>
                        <a:ext cx="7734300" cy="320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5085184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04: GOBIERNO DIGITAL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1844824"/>
            <a:ext cx="780695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103953"/>
              </p:ext>
            </p:extLst>
          </p:nvPr>
        </p:nvGraphicFramePr>
        <p:xfrm>
          <a:off x="804863" y="2357438"/>
          <a:ext cx="7534275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Hoja de cálculo" r:id="rId3" imgW="7534278" imgH="2143260" progId="Excel.Sheet.12">
                  <p:embed/>
                </p:oleObj>
              </mc:Choice>
              <mc:Fallback>
                <p:oleObj name="Hoja de cálculo" r:id="rId3" imgW="7534278" imgH="21432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4863" y="2357438"/>
                        <a:ext cx="7534275" cy="214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73216"/>
            <a:ext cx="809733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AUDITORÍA INTERNA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89162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7634993"/>
              </p:ext>
            </p:extLst>
          </p:nvPr>
        </p:nvGraphicFramePr>
        <p:xfrm>
          <a:off x="700088" y="2452688"/>
          <a:ext cx="7743825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Hoja de cálculo" r:id="rId3" imgW="7743901" imgH="1952640" progId="Excel.Sheet.12">
                  <p:embed/>
                </p:oleObj>
              </mc:Choice>
              <mc:Fallback>
                <p:oleObj name="Hoja de cálculo" r:id="rId3" imgW="7743901" imgH="19526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0088" y="2452688"/>
                        <a:ext cx="7743825" cy="195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01208"/>
            <a:ext cx="813146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06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INFANCIA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40446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1757847"/>
              </p:ext>
            </p:extLst>
          </p:nvPr>
        </p:nvGraphicFramePr>
        <p:xfrm>
          <a:off x="719138" y="2643188"/>
          <a:ext cx="7705725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Hoja de cálculo" r:id="rId3" imgW="7705812" imgH="1571670" progId="Excel.Sheet.12">
                  <p:embed/>
                </p:oleObj>
              </mc:Choice>
              <mc:Fallback>
                <p:oleObj name="Hoja de cálculo" r:id="rId3" imgW="7705812" imgH="15716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9138" y="2643188"/>
                        <a:ext cx="7705725" cy="1571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2759</TotalTime>
  <Words>582</Words>
  <Application>Microsoft Office PowerPoint</Application>
  <PresentationFormat>Presentación en pantalla (4:3)</PresentationFormat>
  <Paragraphs>74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1_Tema de Office</vt:lpstr>
      <vt:lpstr>Tema de Office</vt:lpstr>
      <vt:lpstr>Imagen de mapa de bits</vt:lpstr>
      <vt:lpstr>Hoja de cálculo de Microsoft Excel</vt:lpstr>
      <vt:lpstr>EJECUCIÓN PRESUPUESTARIA DE GASTOS ACUMULADA al mes de Octubre de 2017 Partida 22: MINISTERIO SECRETARÍA DE LA PRESIDENCIA</vt:lpstr>
      <vt:lpstr>Ejecución Presupuestaria de Gastos Acumulada al mes de Octubre de 2017  Ministerio Secretaría General de la Presidencia</vt:lpstr>
      <vt:lpstr>Ejecución Presupuestaria de Gastos Acumulada al mes de Octubre de 2017  Ministerio Secretaría General de la Presidencia</vt:lpstr>
      <vt:lpstr>Ejecución Presupuestaria de Gastos Acumulada al mes de Octubre de 2017  Ministerio Secretaría General de la Presidencia</vt:lpstr>
      <vt:lpstr>Ejecución Presupuestaria de Gastos Acumulada al mes de octubre de 2017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153</cp:revision>
  <cp:lastPrinted>2017-05-05T19:52:29Z</cp:lastPrinted>
  <dcterms:created xsi:type="dcterms:W3CDTF">2016-06-23T13:38:47Z</dcterms:created>
  <dcterms:modified xsi:type="dcterms:W3CDTF">2017-12-14T14:12:06Z</dcterms:modified>
</cp:coreProperties>
</file>