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306" r:id="rId22"/>
    <p:sldId id="272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3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Octubre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075" y="571169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D2F11A0-7071-408E-ABEE-DF75816E3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99380"/>
              </p:ext>
            </p:extLst>
          </p:nvPr>
        </p:nvGraphicFramePr>
        <p:xfrm>
          <a:off x="414337" y="1916831"/>
          <a:ext cx="8201488" cy="379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16831"/>
                        <a:ext cx="8201488" cy="379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8330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47EED70-25BB-45E2-A483-367E7EDF5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30802"/>
              </p:ext>
            </p:extLst>
          </p:nvPr>
        </p:nvGraphicFramePr>
        <p:xfrm>
          <a:off x="414335" y="1916832"/>
          <a:ext cx="8201489" cy="39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9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366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C5F5AE-2118-4368-932C-799A34F6F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75542"/>
              </p:ext>
            </p:extLst>
          </p:nvPr>
        </p:nvGraphicFramePr>
        <p:xfrm>
          <a:off x="414337" y="1916832"/>
          <a:ext cx="8210798" cy="421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16832"/>
                        <a:ext cx="8210798" cy="4219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685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18C8593-DD31-41AC-A256-8EF409CEE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45173"/>
              </p:ext>
            </p:extLst>
          </p:nvPr>
        </p:nvGraphicFramePr>
        <p:xfrm>
          <a:off x="414336" y="1772816"/>
          <a:ext cx="8229600" cy="348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3" imgW="8648576" imgH="3667140" progId="Excel.Sheet.12">
                  <p:embed/>
                </p:oleObj>
              </mc:Choice>
              <mc:Fallback>
                <p:oleObj name="Worksheet" r:id="rId3" imgW="8648576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29600" cy="348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10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28D843-FA51-4D1C-99C1-5F5697BD2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79764"/>
              </p:ext>
            </p:extLst>
          </p:nvPr>
        </p:nvGraphicFramePr>
        <p:xfrm>
          <a:off x="414336" y="1772816"/>
          <a:ext cx="8229600" cy="333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29600" cy="333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4508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292E6CB-E8C7-40CF-B51F-2DA45A868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00722"/>
              </p:ext>
            </p:extLst>
          </p:nvPr>
        </p:nvGraphicFramePr>
        <p:xfrm>
          <a:off x="414336" y="1724100"/>
          <a:ext cx="8229600" cy="372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29600" cy="372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2942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4848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78BCE72-C991-412F-9E50-D43BC6B9D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51933"/>
              </p:ext>
            </p:extLst>
          </p:nvPr>
        </p:nvGraphicFramePr>
        <p:xfrm>
          <a:off x="414335" y="1724099"/>
          <a:ext cx="8210799" cy="45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Worksheet" r:id="rId3" imgW="8677210" imgH="4848120" progId="Excel.Sheet.12">
                  <p:embed/>
                </p:oleObj>
              </mc:Choice>
              <mc:Fallback>
                <p:oleObj name="Worksheet" r:id="rId3" imgW="8677210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099"/>
                        <a:ext cx="8210799" cy="4585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169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2D3AC7-2681-49AA-9B8C-5E275D940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93866"/>
              </p:ext>
            </p:extLst>
          </p:nvPr>
        </p:nvGraphicFramePr>
        <p:xfrm>
          <a:off x="414336" y="1700808"/>
          <a:ext cx="8229600" cy="451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Worksheet" r:id="rId3" imgW="8677210" imgH="4733910" progId="Excel.Sheet.12">
                  <p:embed/>
                </p:oleObj>
              </mc:Choice>
              <mc:Fallback>
                <p:oleObj name="Worksheet" r:id="rId3" imgW="8677210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4516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5317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CB2E698-C4D7-4A07-95C6-47343F3D5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17777"/>
              </p:ext>
            </p:extLst>
          </p:nvPr>
        </p:nvGraphicFramePr>
        <p:xfrm>
          <a:off x="395536" y="1700808"/>
          <a:ext cx="8229599" cy="465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29599" cy="465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63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						… 1 de 2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8EED272-980F-4253-BDBB-4A9CE6F3E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27623"/>
              </p:ext>
            </p:extLst>
          </p:nvPr>
        </p:nvGraphicFramePr>
        <p:xfrm>
          <a:off x="414336" y="1772816"/>
          <a:ext cx="8229600" cy="446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Worksheet" r:id="rId3" imgW="8648576" imgH="4810050" progId="Excel.Sheet.12">
                  <p:embed/>
                </p:oleObj>
              </mc:Choice>
              <mc:Fallback>
                <p:oleObj name="Worksheet" r:id="rId3" imgW="8648576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29600" cy="446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octubre registraron erogaciones del 79,6% y 61,2%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octubre ascendió a </a:t>
            </a:r>
            <a:r>
              <a:rPr lang="es-CL" sz="1600" b="1" dirty="0"/>
              <a:t>$43.257 millones</a:t>
            </a:r>
            <a:r>
              <a:rPr lang="es-CL" sz="1600" dirty="0"/>
              <a:t>, es decir, un </a:t>
            </a:r>
            <a:r>
              <a:rPr lang="es-CL" sz="1600" b="1" dirty="0"/>
              <a:t>7%</a:t>
            </a:r>
            <a:r>
              <a:rPr lang="es-CL" sz="1600" dirty="0"/>
              <a:t> respecto de la ley inicial, lo que equivale a 2,4 punto porcentual por sobre el gasto registrado a igual mes del año 2016.  Mientras que la ejecución acumulada a  octubre de 2017 ascendió a </a:t>
            </a:r>
            <a:r>
              <a:rPr lang="es-CL" sz="1600" b="1" dirty="0"/>
              <a:t>$495.003 millones</a:t>
            </a:r>
            <a:r>
              <a:rPr lang="es-CL" sz="1600" dirty="0"/>
              <a:t>, equivalente a un </a:t>
            </a:r>
            <a:r>
              <a:rPr lang="es-CL" sz="1600" b="1" dirty="0"/>
              <a:t>76,3%</a:t>
            </a:r>
            <a:r>
              <a:rPr lang="es-CL" sz="1600" dirty="0"/>
              <a:t> del presupuesto vigente y un </a:t>
            </a:r>
            <a:r>
              <a:rPr lang="es-CL" sz="1600" b="1" dirty="0"/>
              <a:t>79,7%</a:t>
            </a:r>
            <a:r>
              <a:rPr lang="es-CL" sz="1600" dirty="0"/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octubre un incremento consolidado de </a:t>
            </a:r>
            <a:r>
              <a:rPr lang="es-CL" sz="1600" b="1" dirty="0"/>
              <a:t>$27.472 millones</a:t>
            </a:r>
            <a:r>
              <a:rPr lang="es-CL" sz="1600" dirty="0"/>
              <a:t>.  Afectando la mayoría de los subtítulos, destacando por su monto “servicio de la deuda”, “saldo final de caja” y “bienes y servicios de consumo” que presentan aumentos de $23.869 millones; $1.358 millones; y, $1.509 millones respectivamente. Asimismo, el subtítulo 24 “transferencias corrientes” y 33 “transferencias de capital”, experimentan una disminución por un monto de $560 millones y $1.358 millones respectivamente, siendo este último movimiento igual al incremento registrado en saldo final de caja.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9059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BF68211-814C-4520-B67C-450BAEA6A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83795"/>
              </p:ext>
            </p:extLst>
          </p:nvPr>
        </p:nvGraphicFramePr>
        <p:xfrm>
          <a:off x="414336" y="1772817"/>
          <a:ext cx="8229600" cy="21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Worksheet" r:id="rId3" imgW="8648576" imgH="2219400" progId="Excel.Sheet.12">
                  <p:embed/>
                </p:oleObj>
              </mc:Choice>
              <mc:Fallback>
                <p:oleObj name="Worksheet" r:id="rId3" imgW="8648576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7"/>
                        <a:ext cx="8229600" cy="211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3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551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18AC977-CC91-4AA2-966E-39F8CEBE1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75094"/>
              </p:ext>
            </p:extLst>
          </p:nvPr>
        </p:nvGraphicFramePr>
        <p:xfrm>
          <a:off x="413778" y="1734295"/>
          <a:ext cx="8229600" cy="443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Worksheet" r:id="rId3" imgW="8648576" imgH="4505220" progId="Excel.Sheet.12">
                  <p:embed/>
                </p:oleObj>
              </mc:Choice>
              <mc:Fallback>
                <p:oleObj name="Worksheet" r:id="rId3" imgW="8648576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734295"/>
                        <a:ext cx="8229600" cy="443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</a:t>
            </a:r>
            <a:r>
              <a:rPr lang="es-CL" sz="1800" dirty="0"/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80,3%, son: </a:t>
            </a:r>
            <a:r>
              <a:rPr lang="es-CL" sz="1600" b="1" dirty="0"/>
              <a:t>“transferencias corrientes” y “transferencias de capital”, </a:t>
            </a:r>
            <a:r>
              <a:rPr lang="es-CL" sz="1600" dirty="0"/>
              <a:t>con erogaciones de </a:t>
            </a:r>
            <a:r>
              <a:rPr lang="es-CL" sz="1600" b="1" dirty="0"/>
              <a:t>79,6% y 61,2% </a:t>
            </a:r>
            <a:r>
              <a:rPr lang="es-CL" sz="1600" dirty="0"/>
              <a:t>respectivamente.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24.03.010 “Programa bonificación Ley N°20.595” las que alcanzan una ejecución del 100% y 99,1% respectivamente, representando a su vez el 38,7% del gasto total del subtítulo.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octubre alcanzaron niveles de ejecución de 82,8%, 87,7% y 59,1% respectivamente, calculados respecto al presupuesto vigente.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programa Fondo de Solidaridad e Inversión Social es el que presenta el mayor avance con un 87,7%, mientras que la Corporación Nacional de Desarrollo Indígena es la que presenta la ejecución menor con un 59,1%, explicado éste último por el bajo nivel de gasto de los subtítulos 24 transparencias corrientes y 33 transferencias de capital, que alcanzan gastos de 70,8 % y 50% respectivamente, representando a su vez al 84%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676" y="44371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666680-07C9-4951-AD16-7A129847E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973711"/>
              </p:ext>
            </p:extLst>
          </p:nvPr>
        </p:nvGraphicFramePr>
        <p:xfrm>
          <a:off x="413676" y="1724100"/>
          <a:ext cx="8211459" cy="27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Worksheet" r:id="rId3" imgW="8105879" imgH="2790720" progId="Excel.Sheet.12">
                  <p:embed/>
                </p:oleObj>
              </mc:Choice>
              <mc:Fallback>
                <p:oleObj name="Worksheet" r:id="rId3" imgW="8105879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76" y="1724100"/>
                        <a:ext cx="8211459" cy="27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502FD5-36BF-49CC-BE47-1606CC79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882100"/>
            <a:ext cx="4085657" cy="25222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03996B-D9DB-4489-ABBE-3B92AB423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882093"/>
            <a:ext cx="4053137" cy="25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7428" y="44863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99743CD-348F-47BF-8D5D-0EEAFBBA3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15638"/>
              </p:ext>
            </p:extLst>
          </p:nvPr>
        </p:nvGraphicFramePr>
        <p:xfrm>
          <a:off x="414336" y="1700808"/>
          <a:ext cx="8287039" cy="278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87039" cy="278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333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6F3EA00-7A7E-436A-B1DF-7883BB9AA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24595"/>
              </p:ext>
            </p:extLst>
          </p:nvPr>
        </p:nvGraphicFramePr>
        <p:xfrm>
          <a:off x="442590" y="1772816"/>
          <a:ext cx="8210800" cy="45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90" y="1772816"/>
                        <a:ext cx="8210800" cy="4560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034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329B59D-08C7-4C8D-97A0-520E0CA1F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99412"/>
              </p:ext>
            </p:extLst>
          </p:nvPr>
        </p:nvGraphicFramePr>
        <p:xfrm>
          <a:off x="414335" y="1652092"/>
          <a:ext cx="8199425" cy="245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52092"/>
                        <a:ext cx="8199425" cy="245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1171</Words>
  <Application>Microsoft Office PowerPoint</Application>
  <PresentationFormat>Presentación en pantalla (4:3)</PresentationFormat>
  <Paragraphs>96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Octubre de 2017 Partida 21: MINISTERIO DE DESARROLLO SOCIAL</vt:lpstr>
      <vt:lpstr>Ejecución Presupuestaria de Gastos Acumulada al mes de Octubre de 2017  Ministerio de Desarrollo Social</vt:lpstr>
      <vt:lpstr>Ejecución Presupuestaria de Gastos Acumulada al mes de Octubre de 2017  Ministerio de Desarrollo Social</vt:lpstr>
      <vt:lpstr>Ejecución Presupuestaria de Gastos Acumulada al mes de Octubre de 2017  Ministerio de Desarrollo Social</vt:lpstr>
      <vt:lpstr>Ejecución Presupuestaria de Gastos Acumulada al mes de Octubre de 2017  Ministerio de Desarrollo Social</vt:lpstr>
      <vt:lpstr>Ejecución Presupuestaria de Gastos Acumulada al mes de Octubre de 2017  Ministerio de Desarrollo Social</vt:lpstr>
      <vt:lpstr>Ejecución Presupuestaria de Gastos Acumulada al mes de Octubre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189</cp:revision>
  <cp:lastPrinted>2017-06-15T16:55:12Z</cp:lastPrinted>
  <dcterms:created xsi:type="dcterms:W3CDTF">2016-06-23T13:38:47Z</dcterms:created>
  <dcterms:modified xsi:type="dcterms:W3CDTF">2017-12-12T21:07:33Z</dcterms:modified>
</cp:coreProperties>
</file>