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299" r:id="rId6"/>
    <p:sldId id="263" r:id="rId7"/>
    <p:sldId id="265" r:id="rId8"/>
    <p:sldId id="267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3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Octubre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20: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La Ejecución de la Partida del mes de octubre ascendió a $1.649 millones, es decir, un 5,7% respecto de la ley inicial.  Con ello, la ejecución acumulada del año 2017 ascendió a </a:t>
            </a:r>
            <a:r>
              <a:rPr lang="es-CL" sz="1600" b="1" dirty="0"/>
              <a:t>$27.183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93,95% </a:t>
            </a:r>
            <a:r>
              <a:rPr lang="es-CL" sz="1600" dirty="0"/>
              <a:t>del presupuesto inicial, siendo 11,5 puntos porcentuales superior respecto a igual periodo del año 2016.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En cuanto a los programas, el 62% del presupuesto vigente, se concentra en la </a:t>
            </a:r>
            <a:r>
              <a:rPr lang="es-CL" sz="1600" b="1" dirty="0"/>
              <a:t>Secretaría General de Gobierno</a:t>
            </a:r>
            <a:r>
              <a:rPr lang="es-CL" sz="1600" dirty="0"/>
              <a:t> que al mes de octubre alcanzó un nivel de ejecución de </a:t>
            </a:r>
            <a:r>
              <a:rPr lang="es-CL" sz="1600" b="1" dirty="0"/>
              <a:t>73,5%.  </a:t>
            </a:r>
            <a:r>
              <a:rPr lang="es-CL" sz="1600" dirty="0"/>
              <a:t>Ejecución afectada por</a:t>
            </a:r>
            <a:r>
              <a:rPr lang="es-CL" sz="1600" b="1" dirty="0"/>
              <a:t> </a:t>
            </a:r>
            <a:r>
              <a:rPr lang="es-CL" sz="1600" dirty="0"/>
              <a:t>el nivel de ejecución del subtítulo </a:t>
            </a:r>
            <a:r>
              <a:rPr lang="es-CL" sz="1600" b="1" dirty="0"/>
              <a:t>bienes y servicios de consumo </a:t>
            </a:r>
            <a:r>
              <a:rPr lang="es-CL" sz="1600" dirty="0"/>
              <a:t>que alcanzó una erogación de </a:t>
            </a:r>
            <a:r>
              <a:rPr lang="es-CL" sz="1600" b="1" dirty="0"/>
              <a:t>55,7%</a:t>
            </a:r>
            <a:r>
              <a:rPr lang="es-CL" sz="1600" dirty="0"/>
              <a:t> y una participación dentro de la Secretaría del  21,5%.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El programa </a:t>
            </a:r>
            <a:r>
              <a:rPr lang="es-CL" sz="1600" b="1" dirty="0"/>
              <a:t>Consejo Nacional de Televisión </a:t>
            </a:r>
            <a:r>
              <a:rPr lang="es-CL" sz="1600" dirty="0"/>
              <a:t>presentó un </a:t>
            </a:r>
            <a:r>
              <a:rPr lang="es-CL" sz="1600" b="1" dirty="0"/>
              <a:t>avance de 90,1%</a:t>
            </a:r>
            <a:r>
              <a:rPr lang="es-CL" sz="1600" dirty="0"/>
              <a:t>, donde los niveles de gasto más bajos se registran en la asignación relativa al “Programa de Televisión Cultural y Educativa CNTV Infantil  (ex  </a:t>
            </a:r>
            <a:r>
              <a:rPr lang="es-CL" sz="1600" dirty="0" err="1"/>
              <a:t>Novasur</a:t>
            </a:r>
            <a:r>
              <a:rPr lang="es-CL" sz="1600" dirty="0"/>
              <a:t>)” que  presenta una erogación del 50,8%.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A nivel agregado, los subtítulos que presentan la mayor erogación, son </a:t>
            </a:r>
            <a:r>
              <a:rPr lang="es-CL" sz="1600" b="1" dirty="0"/>
              <a:t>servicio de la deuda, </a:t>
            </a:r>
            <a:r>
              <a:rPr lang="es-CL" sz="1600" dirty="0"/>
              <a:t>con un </a:t>
            </a:r>
            <a:r>
              <a:rPr lang="es-CL" sz="1600" b="1" dirty="0"/>
              <a:t>99%, transferencias corrientes</a:t>
            </a:r>
            <a:r>
              <a:rPr lang="es-CL" sz="1600" dirty="0"/>
              <a:t>, con un </a:t>
            </a:r>
            <a:r>
              <a:rPr lang="es-CL" sz="1600" b="1" dirty="0"/>
              <a:t>80,1% y gastos en personal, </a:t>
            </a:r>
            <a:r>
              <a:rPr lang="es-CL" sz="1600" dirty="0"/>
              <a:t>con desembolsos que alcanza un </a:t>
            </a:r>
            <a:r>
              <a:rPr lang="es-CL" sz="1600" b="1" dirty="0"/>
              <a:t>83%</a:t>
            </a:r>
            <a:r>
              <a:rPr lang="es-CL" sz="1600" dirty="0"/>
              <a:t>, que a su vez representa el 87,4% de los recursos ejecutados a la fecha.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56242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1DC588F8-6F6F-4E61-9E49-9489B8045F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8928526"/>
              </p:ext>
            </p:extLst>
          </p:nvPr>
        </p:nvGraphicFramePr>
        <p:xfrm>
          <a:off x="414337" y="1724100"/>
          <a:ext cx="8229600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Worksheet" r:id="rId3" imgW="8105879" imgH="1838430" progId="Excel.Sheet.12">
                  <p:embed/>
                </p:oleObj>
              </mc:Choice>
              <mc:Fallback>
                <p:oleObj name="Worksheet" r:id="rId3" imgW="8105879" imgH="18384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7" y="1724100"/>
                        <a:ext cx="8229600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5019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8C8130C-76E3-492A-870F-8B664569A0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2133013"/>
            <a:ext cx="4114800" cy="236891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B98FB0D-4D52-4B6E-87BF-D4D145F8C6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7402" y="2133012"/>
            <a:ext cx="3998422" cy="2368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37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9935" y="299760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E333F72B-C49F-40C5-A4C6-16B9621F89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8543231"/>
              </p:ext>
            </p:extLst>
          </p:nvPr>
        </p:nvGraphicFramePr>
        <p:xfrm>
          <a:off x="433645" y="1724100"/>
          <a:ext cx="8324131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Worksheet" r:id="rId4" imgW="8420044" imgH="1266840" progId="Excel.Sheet.12">
                  <p:embed/>
                </p:oleObj>
              </mc:Choice>
              <mc:Fallback>
                <p:oleObj name="Worksheet" r:id="rId4" imgW="8420044" imgH="12668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3645" y="1724100"/>
                        <a:ext cx="8324131" cy="1266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01,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3462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70AD39A2-A723-480F-82EA-70B508013A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6908467"/>
              </p:ext>
            </p:extLst>
          </p:nvPr>
        </p:nvGraphicFramePr>
        <p:xfrm>
          <a:off x="414336" y="1700808"/>
          <a:ext cx="8315328" cy="4747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Worksheet" r:id="rId3" imgW="8648576" imgH="5191020" progId="Excel.Sheet.12">
                  <p:embed/>
                </p:oleObj>
              </mc:Choice>
              <mc:Fallback>
                <p:oleObj name="Worksheet" r:id="rId3" imgW="8648576" imgH="51910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00808"/>
                        <a:ext cx="8315328" cy="47474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66124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Octubre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02,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85C461BD-7335-458D-8CC4-EB7BF64F1D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106850"/>
              </p:ext>
            </p:extLst>
          </p:nvPr>
        </p:nvGraphicFramePr>
        <p:xfrm>
          <a:off x="414336" y="1796108"/>
          <a:ext cx="8210799" cy="3865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Worksheet" r:id="rId3" imgW="8648576" imgH="3895830" progId="Excel.Sheet.12">
                  <p:embed/>
                </p:oleObj>
              </mc:Choice>
              <mc:Fallback>
                <p:oleObj name="Worksheet" r:id="rId3" imgW="8648576" imgH="38958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96108"/>
                        <a:ext cx="8210799" cy="38651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2790</TotalTime>
  <Words>431</Words>
  <Application>Microsoft Office PowerPoint</Application>
  <PresentationFormat>Presentación en pantalla (4:3)</PresentationFormat>
  <Paragraphs>32</Paragraphs>
  <Slides>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Hoja de cálculo de Microsoft Excel</vt:lpstr>
      <vt:lpstr>EJECUCIÓN PRESUPUESTARIA DE GASTOS ACUMULADA al mes de Octubre de 2017 Partida 20: MINISTERIO SECRETARÍA GENERAL DE GOBIERNO</vt:lpstr>
      <vt:lpstr>Ejecución Presupuestaria de Gastos Acumulada al mes de Octubre de 2017  Ministerio Secretaría General de Gobierno</vt:lpstr>
      <vt:lpstr>Ejecución Presupuestaria de Gastos Acumulada al mes de Octubre de 2017  Ministerio Secretaría General de Gobierno</vt:lpstr>
      <vt:lpstr>Presentación de PowerPoint</vt:lpstr>
      <vt:lpstr>Ejecución Presupuestaria de Gastos Acumulada al mes de Octubre de 2017  Partida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157</cp:revision>
  <cp:lastPrinted>2016-10-11T11:56:42Z</cp:lastPrinted>
  <dcterms:created xsi:type="dcterms:W3CDTF">2016-06-23T13:38:47Z</dcterms:created>
  <dcterms:modified xsi:type="dcterms:W3CDTF">2017-12-14T17:54:06Z</dcterms:modified>
</cp:coreProperties>
</file>