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98" r:id="rId4"/>
    <p:sldId id="300" r:id="rId5"/>
    <p:sldId id="264" r:id="rId6"/>
    <p:sldId id="301" r:id="rId7"/>
    <p:sldId id="263" r:id="rId8"/>
    <p:sldId id="265" r:id="rId9"/>
    <p:sldId id="269" r:id="rId10"/>
    <p:sldId id="271" r:id="rId11"/>
    <p:sldId id="273" r:id="rId12"/>
    <p:sldId id="274" r:id="rId13"/>
    <p:sldId id="275" r:id="rId14"/>
    <p:sldId id="287" r:id="rId15"/>
    <p:sldId id="288" r:id="rId16"/>
    <p:sldId id="289" r:id="rId17"/>
    <p:sldId id="290" r:id="rId18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>
      <p:cViewPr varScale="1">
        <p:scale>
          <a:sx n="110" d="100"/>
          <a:sy n="110" d="100"/>
        </p:scale>
        <p:origin x="160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03-01-2018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03-01-2018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03-01-2018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03-01-2018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03-01-2018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03-01-2018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03-01-2018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03-01-2018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03-01-2018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03-01-2018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03-01-2018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03-01-2018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03-01-2018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03-01-2018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03-01-2018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03-01-2018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03-01-2018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03-01-2018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03-01-2018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03-01-2018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03-01-2018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03-01-2018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03-01-2018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03-01-2018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03-01-2018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03-01-2018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>
                <a:latin typeface="+mn-lt"/>
              </a:rPr>
              <a:t>EJECUCIÓN PRESUPUESTARIA DE GASTOS ACUMULADA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al mes de Octubre de 2017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Partida 19: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MINISTERIO DE TRANSPORTES Y TELECOMUNICACIONES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diciembre 2017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3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01317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Octubre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04: Unidad Operativa de Control de Tránsito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5" y="120132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AFBEF07C-454B-4103-9839-E8D39F4AB0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264135"/>
              </p:ext>
            </p:extLst>
          </p:nvPr>
        </p:nvGraphicFramePr>
        <p:xfrm>
          <a:off x="428624" y="1656668"/>
          <a:ext cx="8229601" cy="3356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Worksheet" r:id="rId3" imgW="8725024" imgH="3552930" progId="Excel.Sheet.12">
                  <p:embed/>
                </p:oleObj>
              </mc:Choice>
              <mc:Fallback>
                <p:oleObj name="Worksheet" r:id="rId3" imgW="8725024" imgH="35529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624" y="1656668"/>
                        <a:ext cx="8229601" cy="3356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479715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Octubre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05: Fiscalización y Control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A881340F-0512-4300-8DF3-58CD2BDD37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556795"/>
              </p:ext>
            </p:extLst>
          </p:nvPr>
        </p:nvGraphicFramePr>
        <p:xfrm>
          <a:off x="414336" y="1695724"/>
          <a:ext cx="8229600" cy="3101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Worksheet" r:id="rId3" imgW="8725024" imgH="3362310" progId="Excel.Sheet.12">
                  <p:embed/>
                </p:oleObj>
              </mc:Choice>
              <mc:Fallback>
                <p:oleObj name="Worksheet" r:id="rId3" imgW="8725024" imgH="33623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95724"/>
                        <a:ext cx="8229600" cy="3101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64482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Octubre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06: Subsidio Nacional al Transporte Público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7936D0A-08B4-451D-AAEF-975E1BE135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691601"/>
              </p:ext>
            </p:extLst>
          </p:nvPr>
        </p:nvGraphicFramePr>
        <p:xfrm>
          <a:off x="428625" y="1556792"/>
          <a:ext cx="8210800" cy="4891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Worksheet" r:id="rId3" imgW="8725024" imgH="5648400" progId="Excel.Sheet.12">
                  <p:embed/>
                </p:oleObj>
              </mc:Choice>
              <mc:Fallback>
                <p:oleObj name="Worksheet" r:id="rId3" imgW="8725024" imgH="5648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625" y="1556792"/>
                        <a:ext cx="8210800" cy="4891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74062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Octubre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07: Programa de Desarrollo Logístico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0928" y="120132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CF32D3E-289C-4A0A-AE93-5AABAD84CF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409472"/>
              </p:ext>
            </p:extLst>
          </p:nvPr>
        </p:nvGraphicFramePr>
        <p:xfrm>
          <a:off x="409730" y="1656668"/>
          <a:ext cx="8210799" cy="3083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Worksheet" r:id="rId3" imgW="8725024" imgH="3171960" progId="Excel.Sheet.12">
                  <p:embed/>
                </p:oleObj>
              </mc:Choice>
              <mc:Fallback>
                <p:oleObj name="Worksheet" r:id="rId3" imgW="8725024" imgH="31719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730" y="1656668"/>
                        <a:ext cx="8210799" cy="3083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3127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8908" y="479715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76672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Octubre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08: Programa de Vialidad y Transporte Urbano: SECTRA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4180" y="1406319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FD9DB1C-D657-46DD-90FA-6DD78F5F45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00988"/>
              </p:ext>
            </p:extLst>
          </p:nvPr>
        </p:nvGraphicFramePr>
        <p:xfrm>
          <a:off x="414336" y="1861659"/>
          <a:ext cx="8199444" cy="2935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Worksheet" r:id="rId3" imgW="8725024" imgH="3171960" progId="Excel.Sheet.12">
                  <p:embed/>
                </p:oleObj>
              </mc:Choice>
              <mc:Fallback>
                <p:oleObj name="Worksheet" r:id="rId3" imgW="8725024" imgH="31719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61659"/>
                        <a:ext cx="8199444" cy="2935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7557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99884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Octubre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02, Programa 01: Subsecretaría de Telecomunicaciones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20132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64FB803A-71B9-42B5-868A-E50A5B3635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270780"/>
              </p:ext>
            </p:extLst>
          </p:nvPr>
        </p:nvGraphicFramePr>
        <p:xfrm>
          <a:off x="414336" y="1656669"/>
          <a:ext cx="8210799" cy="434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Worksheet" r:id="rId3" imgW="8686935" imgH="5076810" progId="Excel.Sheet.12">
                  <p:embed/>
                </p:oleObj>
              </mc:Choice>
              <mc:Fallback>
                <p:oleObj name="Worksheet" r:id="rId3" imgW="8686935" imgH="50768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56669"/>
                        <a:ext cx="8210799" cy="434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3728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45760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Octubre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03, Programa 01: Junta de Aeronáutica Civil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2963" y="120132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23E4BCB-A371-462C-8DEF-01DB0CDD6A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869783"/>
              </p:ext>
            </p:extLst>
          </p:nvPr>
        </p:nvGraphicFramePr>
        <p:xfrm>
          <a:off x="428625" y="1656669"/>
          <a:ext cx="8229600" cy="2919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Worksheet" r:id="rId3" imgW="8401134" imgH="3171960" progId="Excel.Sheet.12">
                  <p:embed/>
                </p:oleObj>
              </mc:Choice>
              <mc:Fallback>
                <p:oleObj name="Worksheet" r:id="rId3" imgW="8401134" imgH="31719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625" y="1656669"/>
                        <a:ext cx="8229600" cy="29193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580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Octubre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Transportes y Telecomunicaciones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Para el año 2017 la Partida presenta un presupuesto aprobado de </a:t>
            </a:r>
            <a:r>
              <a:rPr lang="es-CL" sz="1600" b="1" dirty="0">
                <a:latin typeface="+mn-lt"/>
              </a:rPr>
              <a:t>$1.021.304 millones</a:t>
            </a:r>
            <a:r>
              <a:rPr lang="es-CL" sz="1600" dirty="0">
                <a:latin typeface="+mn-lt"/>
              </a:rPr>
              <a:t>, de los cuales un 79% se destina a transferencias corrientes y transferencias de capital, con una participación de un 64% y 15% respectivamente, recursos que al mes de octubre de 2017 registraron erogaciones del 72,4% y 57,4% respectivamente sobre el presupuesto vigente.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La Ejecución del Ministerio, del mes de octubre ascendió a </a:t>
            </a:r>
            <a:r>
              <a:rPr lang="es-CL" sz="1600" b="1" dirty="0">
                <a:latin typeface="+mn-lt"/>
              </a:rPr>
              <a:t>$67.709 millones</a:t>
            </a:r>
            <a:r>
              <a:rPr lang="es-CL" sz="1600" dirty="0">
                <a:latin typeface="+mn-lt"/>
              </a:rPr>
              <a:t>, es decir, un </a:t>
            </a:r>
            <a:r>
              <a:rPr lang="es-CL" sz="1600" b="1" dirty="0">
                <a:latin typeface="+mn-lt"/>
              </a:rPr>
              <a:t>6,6%</a:t>
            </a:r>
            <a:r>
              <a:rPr lang="es-CL" sz="1600" dirty="0">
                <a:latin typeface="+mn-lt"/>
              </a:rPr>
              <a:t> respecto de la ley inicial, inferior en 3,3 punto porcentual al registrado en igual mes del año 2016.  Con ello, la ejecución acumulada </a:t>
            </a:r>
            <a:r>
              <a:rPr lang="es-CL" sz="1600" dirty="0"/>
              <a:t>a la fecha </a:t>
            </a:r>
            <a:r>
              <a:rPr lang="es-CL" sz="1600" dirty="0">
                <a:latin typeface="+mn-lt"/>
              </a:rPr>
              <a:t>ascendió a </a:t>
            </a:r>
            <a:r>
              <a:rPr lang="es-CL" sz="1600" b="1" dirty="0">
                <a:latin typeface="+mn-lt"/>
              </a:rPr>
              <a:t>$712.912 millones</a:t>
            </a:r>
            <a:r>
              <a:rPr lang="es-CL" sz="1600" dirty="0">
                <a:latin typeface="+mn-lt"/>
              </a:rPr>
              <a:t>, equivalente a un </a:t>
            </a:r>
            <a:r>
              <a:rPr lang="es-CL" sz="1600" b="1" dirty="0">
                <a:latin typeface="+mn-lt"/>
              </a:rPr>
              <a:t>68,4%</a:t>
            </a:r>
            <a:r>
              <a:rPr lang="es-CL" sz="1600" dirty="0">
                <a:latin typeface="+mn-lt"/>
              </a:rPr>
              <a:t> del presupuesto vigente y un </a:t>
            </a:r>
            <a:r>
              <a:rPr lang="es-CL" sz="1600" b="1" dirty="0">
                <a:latin typeface="+mn-lt"/>
              </a:rPr>
              <a:t>69,8%</a:t>
            </a:r>
            <a:r>
              <a:rPr lang="es-CL" sz="1600" dirty="0">
                <a:latin typeface="+mn-lt"/>
              </a:rPr>
              <a:t> del presupuesto inicial.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Respecto a los aumentos y disminuciones al presupuesto inicial, la Partida presenta al mes de octubre un aumento consolidado de </a:t>
            </a:r>
            <a:r>
              <a:rPr lang="es-CL" sz="1600" b="1" dirty="0"/>
              <a:t>$21.371 millones</a:t>
            </a:r>
            <a:r>
              <a:rPr lang="es-CL" sz="1600" dirty="0"/>
              <a:t>.  Destacando por su monto el incremento del subtítulo 34 “servicio de la deuda”, por un monto de $11.639 millones; seguida por el subtítulo 24 “transferencias corrientes”, con $6.901 millones; y, por el subtítulo 35 “saldo final de caja”, con $2.949 millones.  Asimismo, “iniciativas de inversión” presenta una disminución de $2.572 millones.</a:t>
            </a: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Octubre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Transportes y Telecomunicaciones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En cuanto a los programas, </a:t>
            </a:r>
            <a:r>
              <a:rPr lang="es-CL" sz="1600" b="1" dirty="0"/>
              <a:t>el 97% </a:t>
            </a:r>
            <a:r>
              <a:rPr lang="es-CL" sz="1600" dirty="0"/>
              <a:t>del presupuesto inicial, se concentra en la </a:t>
            </a:r>
            <a:r>
              <a:rPr lang="es-CL" sz="1600" b="1" dirty="0"/>
              <a:t>Secretaría y Administración General de Transportes, </a:t>
            </a:r>
            <a:r>
              <a:rPr lang="es-CL" sz="1600" dirty="0"/>
              <a:t>destacando a su vez, la participación del </a:t>
            </a:r>
            <a:r>
              <a:rPr lang="es-CL" sz="1600" b="1" dirty="0"/>
              <a:t>Subsidio Nacional al Transporte Público</a:t>
            </a:r>
            <a:r>
              <a:rPr lang="es-CL" sz="1600" dirty="0"/>
              <a:t> que representan el 71% de la Partida, el que al mes de octubre alcanzó una ejecución de </a:t>
            </a:r>
            <a:r>
              <a:rPr lang="es-CL" sz="1600" b="1" dirty="0"/>
              <a:t>73,6%</a:t>
            </a:r>
            <a:r>
              <a:rPr lang="es-CL" sz="1600" dirty="0"/>
              <a:t> respecto al presupuesto vigente.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La </a:t>
            </a:r>
            <a:r>
              <a:rPr lang="es-CL" sz="1600" b="1" dirty="0"/>
              <a:t>Junta de Aeronáutica Civil </a:t>
            </a:r>
            <a:r>
              <a:rPr lang="es-CL" sz="1600" dirty="0"/>
              <a:t>es la que presenta el </a:t>
            </a:r>
            <a:r>
              <a:rPr lang="es-CL" sz="1600" b="1" dirty="0"/>
              <a:t>mayor avance con un 80,4%</a:t>
            </a:r>
            <a:r>
              <a:rPr lang="es-CL" sz="1600" dirty="0"/>
              <a:t>, explicado por el nivel de ejecución de gasto en personal que asciende al 84,6%, representando a su vez un 82,9% de las erogaciones registradas en el programa.  Mientras que el Programa </a:t>
            </a:r>
            <a:r>
              <a:rPr lang="es-CL" sz="1600" b="1" dirty="0"/>
              <a:t>Transantiago </a:t>
            </a:r>
            <a:r>
              <a:rPr lang="es-CL" sz="1600" dirty="0"/>
              <a:t>es el que presenta la </a:t>
            </a:r>
            <a:r>
              <a:rPr lang="es-CL" sz="1600" b="1" dirty="0"/>
              <a:t>ejecución menor con un 46,9%</a:t>
            </a:r>
            <a:r>
              <a:rPr lang="es-CL" sz="1600" dirty="0"/>
              <a:t>.</a:t>
            </a:r>
            <a:endParaRPr lang="es-CL" sz="1600" b="1" dirty="0"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Finalmente, se registró una sobre-ejecución de </a:t>
            </a:r>
            <a:r>
              <a:rPr lang="es-CL" sz="1600" b="1" dirty="0"/>
              <a:t>$2.212 millones, </a:t>
            </a:r>
            <a:r>
              <a:rPr lang="es-CL" sz="1600" dirty="0"/>
              <a:t>en el subtítulo 34 Servicio de la Deuda, específicamente en las asignación Deuda Flotante, recursos que a la fecha no presentan los decretos presupuestarios respectivos.  De dicha situación, la más relevante se registra en la Subsecretaría de Telecomunicaciones que dispone gastos por $2.246 millones sin decretar.</a:t>
            </a:r>
            <a:endParaRPr lang="es-CL" sz="1600" b="1" u="sng" dirty="0"/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14436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Octubre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Transportes y Telecomunicaciones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4937" y="414921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04937" y="120132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F4D725E5-D0A5-4B39-B43E-7FCCE66BCF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328970"/>
              </p:ext>
            </p:extLst>
          </p:nvPr>
        </p:nvGraphicFramePr>
        <p:xfrm>
          <a:off x="404937" y="1656669"/>
          <a:ext cx="8324725" cy="249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name="Worksheet" r:id="rId3" imgW="8315232" imgH="2600370" progId="Excel.Sheet.12">
                  <p:embed/>
                </p:oleObj>
              </mc:Choice>
              <mc:Fallback>
                <p:oleObj name="Worksheet" r:id="rId3" imgW="8315232" imgH="26003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937" y="1656669"/>
                        <a:ext cx="8324725" cy="2492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Octubre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Transportes y Telecomunicaciones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50912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95536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2016 - 2017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1405225-188D-41A1-91EA-C00FDFABE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12" y="1998769"/>
            <a:ext cx="4085658" cy="25103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7CC7878-B3CC-4460-B270-BABB16E21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998769"/>
            <a:ext cx="3981128" cy="25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92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2017 </a:t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19,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86224" y="463330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519A3FCE-8C8A-4A39-85A6-B0C4FE091B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009884"/>
              </p:ext>
            </p:extLst>
          </p:nvPr>
        </p:nvGraphicFramePr>
        <p:xfrm>
          <a:off x="414335" y="1652091"/>
          <a:ext cx="8229600" cy="298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Worksheet" r:id="rId4" imgW="10344201" imgH="2600370" progId="Excel.Sheet.12">
                  <p:embed/>
                </p:oleObj>
              </mc:Choice>
              <mc:Fallback>
                <p:oleObj name="Worksheet" r:id="rId4" imgW="10344201" imgH="26003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5" y="1652091"/>
                        <a:ext cx="8229600" cy="2981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625" y="558924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00188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Octubre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01: Secretaría y Administración General de Transporte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7D887F6C-2FE8-4946-8123-DDA6634C8D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043964"/>
              </p:ext>
            </p:extLst>
          </p:nvPr>
        </p:nvGraphicFramePr>
        <p:xfrm>
          <a:off x="414336" y="1948488"/>
          <a:ext cx="8210799" cy="3640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Worksheet" r:id="rId3" imgW="8725024" imgH="4124250" progId="Excel.Sheet.12">
                  <p:embed/>
                </p:oleObj>
              </mc:Choice>
              <mc:Fallback>
                <p:oleObj name="Worksheet" r:id="rId3" imgW="8725024" imgH="41242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948488"/>
                        <a:ext cx="8210799" cy="3640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085184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Octubre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02: Empresa de los Ferrocarriles del Estado 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E249E60-EB56-43E7-9E6B-E0C20277C0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562230"/>
              </p:ext>
            </p:extLst>
          </p:nvPr>
        </p:nvGraphicFramePr>
        <p:xfrm>
          <a:off x="395536" y="1652093"/>
          <a:ext cx="8229599" cy="3433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Worksheet" r:id="rId3" imgW="8725024" imgH="3552930" progId="Excel.Sheet.12">
                  <p:embed/>
                </p:oleObj>
              </mc:Choice>
              <mc:Fallback>
                <p:oleObj name="Worksheet" r:id="rId3" imgW="8725024" imgH="35529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52093"/>
                        <a:ext cx="8229599" cy="3433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08518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21628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Octubre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03: Transantiago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5" y="12742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559E966-389A-4805-BFE7-06795BC759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787027"/>
              </p:ext>
            </p:extLst>
          </p:nvPr>
        </p:nvGraphicFramePr>
        <p:xfrm>
          <a:off x="414336" y="1729617"/>
          <a:ext cx="8210799" cy="3355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Worksheet" r:id="rId3" imgW="8725024" imgH="3552930" progId="Excel.Sheet.12">
                  <p:embed/>
                </p:oleObj>
              </mc:Choice>
              <mc:Fallback>
                <p:oleObj name="Worksheet" r:id="rId3" imgW="8725024" imgH="35529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29617"/>
                        <a:ext cx="8210799" cy="3355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3155</TotalTime>
  <Words>879</Words>
  <Application>Microsoft Office PowerPoint</Application>
  <PresentationFormat>Presentación en pantalla (4:3)</PresentationFormat>
  <Paragraphs>69</Paragraphs>
  <Slides>16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Andalus</vt:lpstr>
      <vt:lpstr>Arial</vt:lpstr>
      <vt:lpstr>Calibri</vt:lpstr>
      <vt:lpstr>Times New Roman</vt:lpstr>
      <vt:lpstr>Verdana</vt:lpstr>
      <vt:lpstr>1_Tema de Office</vt:lpstr>
      <vt:lpstr>Tema de Office</vt:lpstr>
      <vt:lpstr>Imagen de mapa de bits</vt:lpstr>
      <vt:lpstr>Worksheet</vt:lpstr>
      <vt:lpstr>EJECUCIÓN PRESUPUESTARIA DE GASTOS ACUMULADA al mes de Octubre de 2017 Partida 19: MINISTERIO DE TRANSPORTES Y TELECOMUNICACIONES</vt:lpstr>
      <vt:lpstr>Ejecución Presupuestaria de Gastos Acumulada al Mes de Octubre de 2017  Ministerio de Transportes y Telecomunicaciones</vt:lpstr>
      <vt:lpstr>Ejecución Presupuestaria de Gastos Acumulada al Mes de Octubre de 2017  Ministerio de Transportes y Telecomunicaciones</vt:lpstr>
      <vt:lpstr>Ejecución Presupuestaria de Gastos Acumulada al Mes de Octubre de 2017  Ministerio de Transportes y Telecomunicaciones</vt:lpstr>
      <vt:lpstr>Ejecución Presupuestaria de Gastos Acumulada al Mes de Octubre de 2017  Ministerio de Transportes y Telecomunicaciones</vt:lpstr>
      <vt:lpstr>Ejecución Presupuestaria de Gastos Acumulada al mes de Octubre de 2017  Partida 19,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rodrigo ruiz</cp:lastModifiedBy>
  <cp:revision>184</cp:revision>
  <cp:lastPrinted>2017-10-03T19:07:15Z</cp:lastPrinted>
  <dcterms:created xsi:type="dcterms:W3CDTF">2016-06-23T13:38:47Z</dcterms:created>
  <dcterms:modified xsi:type="dcterms:W3CDTF">2018-01-03T22:17:16Z</dcterms:modified>
</cp:coreProperties>
</file>