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264" r:id="rId6"/>
    <p:sldId id="318"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p:scale>
          <a:sx n="100" d="100"/>
          <a:sy n="100" d="100"/>
        </p:scale>
        <p:origin x="-298" y="787"/>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sz="quarter" idx="1"/>
          </p:nvPr>
        </p:nvSpPr>
        <p:spPr>
          <a:xfrm>
            <a:off x="3970943" y="0"/>
            <a:ext cx="3037841" cy="461803"/>
          </a:xfrm>
          <a:prstGeom prst="rect">
            <a:avLst/>
          </a:prstGeom>
        </p:spPr>
        <p:txBody>
          <a:bodyPr vert="horz" lIns="92416" tIns="46208" rIns="92416" bIns="46208" rtlCol="0"/>
          <a:lstStyle>
            <a:lvl1pPr algn="r">
              <a:defRPr sz="1200"/>
            </a:lvl1pPr>
          </a:lstStyle>
          <a:p>
            <a:fld id="{616FA1BA-8A8E-4023-9C91-FC56F051C6FA}" type="datetimeFigureOut">
              <a:rPr lang="es-CL" smtClean="0"/>
              <a:t>15-12-2017</a:t>
            </a:fld>
            <a:endParaRPr lang="es-CL"/>
          </a:p>
        </p:txBody>
      </p:sp>
      <p:sp>
        <p:nvSpPr>
          <p:cNvPr id="4" name="3 Marcador de pie de página"/>
          <p:cNvSpPr>
            <a:spLocks noGrp="1"/>
          </p:cNvSpPr>
          <p:nvPr>
            <p:ph type="ftr" sz="quarter" idx="2"/>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9"/>
            <a:ext cx="3037841" cy="461803"/>
          </a:xfrm>
          <a:prstGeom prst="rect">
            <a:avLst/>
          </a:prstGeom>
        </p:spPr>
        <p:txBody>
          <a:bodyPr vert="horz" lIns="92416" tIns="46208" rIns="92416" bIns="46208"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idx="1"/>
          </p:nvPr>
        </p:nvSpPr>
        <p:spPr>
          <a:xfrm>
            <a:off x="3970943" y="0"/>
            <a:ext cx="3037841" cy="461803"/>
          </a:xfrm>
          <a:prstGeom prst="rect">
            <a:avLst/>
          </a:prstGeom>
        </p:spPr>
        <p:txBody>
          <a:bodyPr vert="horz" lIns="92416" tIns="46208" rIns="92416" bIns="46208" rtlCol="0"/>
          <a:lstStyle>
            <a:lvl1pPr algn="r">
              <a:defRPr sz="1200"/>
            </a:lvl1pPr>
          </a:lstStyle>
          <a:p>
            <a:fld id="{E2B5B10E-871D-42A9-AFA9-7078BA467708}" type="datetimeFigureOut">
              <a:rPr lang="es-CL" smtClean="0"/>
              <a:t>15-12-2017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416" tIns="46208" rIns="92416" bIns="46208" rtlCol="0" anchor="ctr"/>
          <a:lstStyle/>
          <a:p>
            <a:endParaRPr lang="es-CL"/>
          </a:p>
        </p:txBody>
      </p:sp>
      <p:sp>
        <p:nvSpPr>
          <p:cNvPr id="5" name="4 Marcador de notas"/>
          <p:cNvSpPr>
            <a:spLocks noGrp="1"/>
          </p:cNvSpPr>
          <p:nvPr>
            <p:ph type="body" sz="quarter" idx="3"/>
          </p:nvPr>
        </p:nvSpPr>
        <p:spPr>
          <a:xfrm>
            <a:off x="701040" y="4387137"/>
            <a:ext cx="5608320" cy="4156233"/>
          </a:xfrm>
          <a:prstGeom prst="rect">
            <a:avLst/>
          </a:prstGeom>
        </p:spPr>
        <p:txBody>
          <a:bodyPr vert="horz" lIns="92416" tIns="46208" rIns="92416" bIns="4620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9"/>
            <a:ext cx="3037841" cy="461803"/>
          </a:xfrm>
          <a:prstGeom prst="rect">
            <a:avLst/>
          </a:prstGeom>
        </p:spPr>
        <p:txBody>
          <a:bodyPr vert="horz" lIns="92416" tIns="46208" rIns="92416" bIns="46208"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OCTUBRE 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DICIEMBRE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23"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84784"/>
            <a:ext cx="794067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28800"/>
            <a:ext cx="80772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1628800"/>
            <a:ext cx="766827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484784"/>
            <a:ext cx="817562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484784"/>
            <a:ext cx="8191500" cy="488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484784"/>
            <a:ext cx="8004264" cy="4869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213" y="0"/>
            <a:ext cx="7521575" cy="618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1556791"/>
            <a:ext cx="8389937" cy="490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700808"/>
            <a:ext cx="794067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1628800"/>
            <a:ext cx="8085137" cy="463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925" y="1556792"/>
            <a:ext cx="780256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675" y="1484784"/>
            <a:ext cx="7993063" cy="473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628800"/>
            <a:ext cx="847407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772816"/>
            <a:ext cx="80391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085583" cy="4653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2893100"/>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OCTUBRE 2017  el presupuesto vigente </a:t>
            </a:r>
            <a:r>
              <a:rPr lang="es-CL" sz="1400" dirty="0"/>
              <a:t>se incrementó en </a:t>
            </a:r>
            <a:r>
              <a:rPr lang="es-CL" sz="1400" dirty="0" smtClean="0"/>
              <a:t>M$18.205.607.</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a:t>
            </a:r>
            <a:r>
              <a:rPr lang="es-CL" sz="1400" dirty="0" smtClean="0"/>
              <a:t>octubre </a:t>
            </a:r>
            <a:r>
              <a:rPr lang="es-CL" sz="1400" dirty="0" smtClean="0"/>
              <a:t>un  </a:t>
            </a:r>
            <a:r>
              <a:rPr lang="es-CL" sz="1400" dirty="0" smtClean="0"/>
              <a:t>80,5%. </a:t>
            </a:r>
            <a:r>
              <a:rPr lang="es-CL" sz="1400" dirty="0" smtClean="0"/>
              <a:t>De la ejecución  de  los subtítulos se observó que los subtítulos con mayor avance, aún cuando representan un porcentaje marginal del presupuesto del </a:t>
            </a:r>
            <a:r>
              <a:rPr lang="es-CL" sz="1400" dirty="0" err="1" smtClean="0"/>
              <a:t>Minvu</a:t>
            </a:r>
            <a:r>
              <a:rPr lang="es-CL" sz="1400" dirty="0" smtClean="0"/>
              <a:t>, fueron  Prestaciones de Seguridad Social, </a:t>
            </a:r>
            <a:r>
              <a:rPr lang="es-CL" sz="1400" dirty="0" err="1" smtClean="0"/>
              <a:t>Integros</a:t>
            </a:r>
            <a:r>
              <a:rPr lang="es-CL" sz="1400" dirty="0" smtClean="0"/>
              <a:t> al Fisco y Servicio de la Deuda. Las Transferencias de Capital alcanzaron un </a:t>
            </a:r>
            <a:r>
              <a:rPr lang="es-CL" sz="1400" dirty="0" smtClean="0"/>
              <a:t>89,3% </a:t>
            </a:r>
            <a:r>
              <a:rPr lang="es-CL" sz="1400" dirty="0" smtClean="0"/>
              <a:t>de ejecución del gasto vigente y las Iniciativas de Inversión un  </a:t>
            </a:r>
            <a:r>
              <a:rPr lang="es-CL" sz="1400" dirty="0" smtClean="0"/>
              <a:t>58,3%.</a:t>
            </a:r>
            <a:endParaRPr lang="es-CL" sz="1400" dirty="0" smtClean="0"/>
          </a:p>
          <a:p>
            <a:pPr algn="just"/>
            <a:r>
              <a:rPr lang="es-CL" sz="1400" dirty="0" smtClean="0"/>
              <a:t>Respecto a la ejecución 2017 comparada con 2016, se observa un patrón similar en la ejecución mensual, por su parte la ejecución acumulada es levemente superior en 2017 a partir del mes de junio.</a:t>
            </a:r>
          </a:p>
          <a:p>
            <a:pPr algn="just"/>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64069"/>
            <a:ext cx="8210798" cy="621870"/>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OCTUBRE 2016-OCTUBRE </a:t>
            </a:r>
            <a:r>
              <a:rPr lang="es-CL" sz="1600" b="1" dirty="0">
                <a:solidFill>
                  <a:schemeClr val="tx1"/>
                </a:solidFill>
                <a:ea typeface="Verdana" pitchFamily="34" charset="0"/>
                <a:cs typeface="Verdana" pitchFamily="34" charset="0"/>
              </a:rPr>
              <a:t>2017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PARTIDA </a:t>
            </a:r>
            <a:r>
              <a:rPr lang="es-CL" sz="1800" b="1" dirty="0" smtClean="0">
                <a:solidFill>
                  <a:schemeClr val="tx1"/>
                </a:solidFill>
                <a:ea typeface="Verdana" pitchFamily="34" charset="0"/>
                <a:cs typeface="Verdana" pitchFamily="34" charset="0"/>
              </a:rPr>
              <a:t>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7" name="7 Marcador de texto"/>
          <p:cNvSpPr txBox="1">
            <a:spLocks/>
          </p:cNvSpPr>
          <p:nvPr/>
        </p:nvSpPr>
        <p:spPr>
          <a:xfrm>
            <a:off x="457200" y="1412777"/>
            <a:ext cx="4040188" cy="4320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ejecución mensual respecto al presupuesto inicial años 2016-2017</a:t>
            </a:r>
            <a:endParaRPr lang="es-CL" sz="1200" dirty="0"/>
          </a:p>
        </p:txBody>
      </p:sp>
      <p:sp>
        <p:nvSpPr>
          <p:cNvPr id="8" name="8 Marcador de texto"/>
          <p:cNvSpPr txBox="1">
            <a:spLocks/>
          </p:cNvSpPr>
          <p:nvPr/>
        </p:nvSpPr>
        <p:spPr>
          <a:xfrm>
            <a:off x="4788023" y="1412777"/>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de ejecución acumulada  respecto al presupuesto vigente, enero-OCTUBRE años 2016-2017</a:t>
            </a:r>
            <a:endParaRPr lang="es-CL" sz="12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348880"/>
            <a:ext cx="4032448"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3" y="2348880"/>
            <a:ext cx="396044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75" y="2492897"/>
            <a:ext cx="7688263" cy="3591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788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OCTUBRE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698625"/>
            <a:ext cx="7560840" cy="400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OCTUBRE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44825"/>
            <a:ext cx="8013576"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3" y="1527174"/>
            <a:ext cx="8245475" cy="3053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3" y="1597025"/>
            <a:ext cx="8245475" cy="3704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2647</TotalTime>
  <Words>1192</Words>
  <Application>Microsoft Office PowerPoint</Application>
  <PresentationFormat>Presentación en pantalla (4:3)</PresentationFormat>
  <Paragraphs>113</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OCTUBRE DE 2017 PARTIDA 18: MINISTERIO DE VIVIENDA Y URBANISMO</vt:lpstr>
      <vt:lpstr>EJECUCIÓN PRESUPUESTARIA DE GASTOS ACUMULADA A OCTUBRE DE 2017  MINISTERIO DE VIVIENDA Y URBANISMO</vt:lpstr>
      <vt:lpstr>EJECUCIÓN PRESUPUESTARIA DE GASTOS ACUMULADA A OCTUBRE DE 2017  MINISTERIO DE VIVIENDA Y URBANISMO</vt:lpstr>
      <vt:lpstr>Ejecución Presupuestaria de Gastos Acumulada a OCTUBRE 2016-OCTUBRE 2017  PARTIDA 18 MINISTERIO DE VIVIENDA Y URBANISMO</vt:lpstr>
      <vt:lpstr>EJECUCIÓN PRESUPUESTARIA DE GASTOS ACUMULADA A OCTUBRE 2017  PARTIDA 18 MINISTERIO DE VIVIENDA Y URBANISMO</vt:lpstr>
      <vt:lpstr>EJECUCIÓN PRESUPUESTARIA DE GASTOS ACUMULADA A OCTUBRE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180</cp:revision>
  <cp:lastPrinted>2017-10-04T21:56:24Z</cp:lastPrinted>
  <dcterms:created xsi:type="dcterms:W3CDTF">2016-06-23T13:38:47Z</dcterms:created>
  <dcterms:modified xsi:type="dcterms:W3CDTF">2017-12-15T18:22:13Z</dcterms:modified>
</cp:coreProperties>
</file>