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307" r:id="rId5"/>
    <p:sldId id="264" r:id="rId6"/>
    <p:sldId id="263" r:id="rId7"/>
    <p:sldId id="302" r:id="rId8"/>
    <p:sldId id="303" r:id="rId9"/>
    <p:sldId id="299" r:id="rId10"/>
    <p:sldId id="300" r:id="rId11"/>
    <p:sldId id="301" r:id="rId12"/>
    <p:sldId id="304" r:id="rId13"/>
    <p:sldId id="305" r:id="rId14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OCTUBRE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17: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MINERIA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02:RED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NACIONAL DE VIGILANCIA VOLCÁNICA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2360613"/>
            <a:ext cx="8183563" cy="3444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3608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03: PLAN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NACIONAL DE GEOLOGÍA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01326"/>
            <a:ext cx="8229600" cy="4274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1772816"/>
            <a:ext cx="7543800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3608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04:  PROGRAMA DE SEGURIDAD MINERA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01326"/>
            <a:ext cx="8229600" cy="4274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1916833"/>
            <a:ext cx="7429500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909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M$71.716.281, distribuido en 60% para Transferencias corrientes, 28% </a:t>
            </a:r>
            <a:r>
              <a:rPr lang="es-CL" sz="1600" dirty="0"/>
              <a:t>se destinado a Gastos en Personal; </a:t>
            </a:r>
            <a:r>
              <a:rPr lang="es-CL" sz="1600" dirty="0" smtClean="0"/>
              <a:t> 22% </a:t>
            </a:r>
            <a:r>
              <a:rPr lang="es-CL" sz="1600" dirty="0"/>
              <a:t>a Gasto en Bienes y </a:t>
            </a:r>
            <a:r>
              <a:rPr lang="es-CL" sz="1600" dirty="0" smtClean="0"/>
              <a:t>Servicios,  y 2% para adquisición de Activos no financieros.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octubre </a:t>
            </a:r>
            <a:r>
              <a:rPr lang="es-CL" sz="1600" dirty="0" smtClean="0"/>
              <a:t>2017 </a:t>
            </a:r>
            <a:r>
              <a:rPr lang="es-CL" sz="1600" dirty="0" smtClean="0"/>
              <a:t>un 56,8% </a:t>
            </a:r>
            <a:r>
              <a:rPr lang="es-CL" sz="1600" dirty="0" smtClean="0"/>
              <a:t>de ejecución del presupuesto inicial y  </a:t>
            </a:r>
            <a:r>
              <a:rPr lang="es-CL" sz="1600" dirty="0" smtClean="0"/>
              <a:t>53,8</a:t>
            </a:r>
            <a:r>
              <a:rPr lang="es-CL" sz="1600" dirty="0"/>
              <a:t>% </a:t>
            </a:r>
            <a:r>
              <a:rPr lang="es-CL" sz="1600" dirty="0" smtClean="0"/>
              <a:t>del presupuesto vigente. El presupuesto vigente aumentó en  </a:t>
            </a:r>
            <a:r>
              <a:rPr lang="es-CL" sz="1600" dirty="0" smtClean="0"/>
              <a:t>un 5,5% respecto del </a:t>
            </a:r>
            <a:r>
              <a:rPr lang="es-CL" sz="1600" dirty="0" smtClean="0"/>
              <a:t>presupuesto inicial.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79%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octubre 2017. </a:t>
            </a:r>
            <a:r>
              <a:rPr lang="es-CL" sz="1600" dirty="0" smtClean="0"/>
              <a:t>E</a:t>
            </a:r>
            <a:r>
              <a:rPr lang="es-CL" sz="1600" dirty="0" smtClean="0"/>
              <a:t>l programa </a:t>
            </a:r>
            <a:r>
              <a:rPr lang="es-CL" sz="1600" dirty="0"/>
              <a:t>Plan Nacional de Geología </a:t>
            </a:r>
            <a:r>
              <a:rPr lang="es-CL" sz="1600" dirty="0" smtClean="0"/>
              <a:t>logró un </a:t>
            </a:r>
            <a:r>
              <a:rPr lang="es-CL" sz="1600" dirty="0" smtClean="0"/>
              <a:t>79,9%; </a:t>
            </a:r>
            <a:r>
              <a:rPr lang="es-CL" sz="1600" dirty="0" smtClean="0"/>
              <a:t>seguido por </a:t>
            </a:r>
            <a:r>
              <a:rPr lang="es-CL" sz="1600" dirty="0"/>
              <a:t>Programa de Seguridad Minera llegó </a:t>
            </a:r>
            <a:r>
              <a:rPr lang="es-CL" sz="1600" dirty="0" smtClean="0"/>
              <a:t>a un </a:t>
            </a:r>
            <a:r>
              <a:rPr lang="es-CL" sz="1600" dirty="0" smtClean="0"/>
              <a:t>79,8%; </a:t>
            </a:r>
            <a:r>
              <a:rPr lang="es-CL" sz="1600" dirty="0" smtClean="0"/>
              <a:t>y COCHILCO con </a:t>
            </a:r>
            <a:r>
              <a:rPr lang="es-CL" sz="1600" dirty="0" smtClean="0"/>
              <a:t>74,6% </a:t>
            </a:r>
            <a:r>
              <a:rPr lang="es-CL" sz="1600" dirty="0" smtClean="0"/>
              <a:t>de ejecución de los correspondientes presupuestos vigentes. La menor tasa correspondió a Fomento a la Pequeña Minería con </a:t>
            </a:r>
            <a:r>
              <a:rPr lang="es-CL" sz="1600" dirty="0" smtClean="0"/>
              <a:t>24,9% </a:t>
            </a:r>
            <a:r>
              <a:rPr lang="es-CL" sz="1600" dirty="0" smtClean="0"/>
              <a:t>de ejecución.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 smtClean="0"/>
              <a:t>cuanto a la comparación con la ejecución observada en 2016, se observa una menor tasa de gastos </a:t>
            </a:r>
            <a:r>
              <a:rPr lang="es-CL" sz="1600" dirty="0" smtClean="0"/>
              <a:t>acumulados en </a:t>
            </a:r>
            <a:r>
              <a:rPr lang="es-CL" sz="1600" dirty="0" smtClean="0"/>
              <a:t>2017, que se intensifica a partir de marzo </a:t>
            </a:r>
            <a:r>
              <a:rPr lang="es-CL" sz="1600" dirty="0" smtClean="0"/>
              <a:t>2017,  </a:t>
            </a:r>
            <a:r>
              <a:rPr lang="es-CL" sz="1600" dirty="0" smtClean="0"/>
              <a:t>a </a:t>
            </a:r>
            <a:r>
              <a:rPr lang="es-CL" sz="1600" dirty="0" smtClean="0"/>
              <a:t>octubre 2016 </a:t>
            </a:r>
            <a:r>
              <a:rPr lang="es-CL" sz="1600" dirty="0" smtClean="0"/>
              <a:t>la tasa de gasto acumulado fue de </a:t>
            </a:r>
            <a:r>
              <a:rPr lang="es-CL" sz="1600" dirty="0" smtClean="0"/>
              <a:t>79% </a:t>
            </a:r>
            <a:r>
              <a:rPr lang="es-CL" sz="1600" dirty="0" smtClean="0"/>
              <a:t>y en 2017 sólo a </a:t>
            </a:r>
            <a:r>
              <a:rPr lang="es-CL" sz="1600" dirty="0" smtClean="0"/>
              <a:t>64%, </a:t>
            </a:r>
            <a:r>
              <a:rPr lang="es-CL" sz="1600" dirty="0" smtClean="0"/>
              <a:t>teniendo en consideración que el presupuesto 2017 es un 55% menor en términos nominales que el presupuesto 2016</a:t>
            </a:r>
            <a:r>
              <a:rPr lang="es-CL" sz="1600" dirty="0"/>
              <a:t>. así en 2016 la tasa promedio de ejecución mensual fue de </a:t>
            </a:r>
            <a:r>
              <a:rPr lang="es-CL" sz="1600" dirty="0" smtClean="0"/>
              <a:t>8,3% </a:t>
            </a:r>
            <a:r>
              <a:rPr lang="es-CL" sz="1600" dirty="0"/>
              <a:t>y en 2017  llega al </a:t>
            </a:r>
            <a:r>
              <a:rPr lang="es-CL" sz="1600" dirty="0" smtClean="0"/>
              <a:t>5,7%. 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2016-OCTUBRE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1600" dirty="0">
              <a:solidFill>
                <a:srgbClr val="FF0000"/>
              </a:solidFill>
            </a:endParaRPr>
          </a:p>
          <a:p>
            <a:pPr algn="just"/>
            <a:r>
              <a:rPr lang="es-CL" sz="1600" dirty="0" smtClean="0"/>
              <a:t> </a:t>
            </a:r>
            <a:endParaRPr lang="es-CL" sz="16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07726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5887616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8 Marcador de texto"/>
          <p:cNvSpPr txBox="1">
            <a:spLocks/>
          </p:cNvSpPr>
          <p:nvPr/>
        </p:nvSpPr>
        <p:spPr>
          <a:xfrm>
            <a:off x="4678735" y="1495318"/>
            <a:ext cx="4041775" cy="4320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400" b="1" dirty="0" smtClean="0"/>
              <a:t>Porcentaje de ejecución acumulada  respecto al presupuesto vigente, enero-OCTUBRE años 2016-2017</a:t>
            </a:r>
            <a:endParaRPr lang="es-CL" sz="14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276872"/>
            <a:ext cx="4114800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276872"/>
            <a:ext cx="4032448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143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1988840"/>
            <a:ext cx="7916863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OCTUBRE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1772817"/>
            <a:ext cx="7696200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290786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01:SECRETARÍA Y ADMINISTRACIÓN GENERAL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83357"/>
            <a:ext cx="7860248" cy="2014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1717674"/>
            <a:ext cx="7323137" cy="4159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290786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02: FOMENTO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LA PEQUEÑA Y MEDIANA MINERÍA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319361"/>
            <a:ext cx="7860248" cy="23743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84374"/>
            <a:ext cx="7932255" cy="382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COCHILCO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72816"/>
            <a:ext cx="7704855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PROGRAMA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01:SERVICIO NACIONAL DE GEOLOGÍA Y MINERÍA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7488831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1969</TotalTime>
  <Words>556</Words>
  <Application>Microsoft Office PowerPoint</Application>
  <PresentationFormat>Presentación en pantalla (4:3)</PresentationFormat>
  <Paragraphs>52</Paragraphs>
  <Slides>12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1_Tema de Office</vt:lpstr>
      <vt:lpstr>Tema de Office</vt:lpstr>
      <vt:lpstr>Imagen de mapa de bits</vt:lpstr>
      <vt:lpstr>EJECUCIÓN PRESUPUESTARIA DE GASTOS ACUMULADA OCTUBRE 2017 PARTIDA 17: MINISTERIO DE MINERIA</vt:lpstr>
      <vt:lpstr>EJECUCIÓN PRESUPUESTARIA DE GASTOS ACUMULADA A OCTUBRE DE 2017  PARTIDA 17 MINISTERIO DE MINERIA</vt:lpstr>
      <vt:lpstr>Ejecución Presupuestaria de Gastos Acumulada a OCTUBRE 2016-OCTUBRE 2017  PARTIDA 17 MINISTERIO DE MINERIA</vt:lpstr>
      <vt:lpstr>EJECUCIÓN PRESUPUESTARIA DE GASTOS ACUMULADA A OCTUBRE 2017  PARTIDA 17 MINISTERIO DE MINERIA</vt:lpstr>
      <vt:lpstr>EJECUCIÓN PRESUPUESTARIA DE GASTOS ACUMULADA A OCTUBRE 2017  PARTIDA 17 MINISTERIO DE MINERIA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145</cp:revision>
  <cp:lastPrinted>2016-07-14T20:27:16Z</cp:lastPrinted>
  <dcterms:created xsi:type="dcterms:W3CDTF">2016-06-23T13:38:47Z</dcterms:created>
  <dcterms:modified xsi:type="dcterms:W3CDTF">2017-12-15T18:19:55Z</dcterms:modified>
</cp:coreProperties>
</file>