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2"/>
  </p:notesMasterIdLst>
  <p:handoutMasterIdLst>
    <p:handoutMasterId r:id="rId43"/>
  </p:handoutMasterIdLst>
  <p:sldIdLst>
    <p:sldId id="256" r:id="rId14"/>
    <p:sldId id="298" r:id="rId15"/>
    <p:sldId id="299" r:id="rId16"/>
    <p:sldId id="322" r:id="rId17"/>
    <p:sldId id="325" r:id="rId18"/>
    <p:sldId id="264" r:id="rId19"/>
    <p:sldId id="263" r:id="rId20"/>
    <p:sldId id="301" r:id="rId21"/>
    <p:sldId id="321" r:id="rId22"/>
    <p:sldId id="265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10" r:id="rId31"/>
    <p:sldId id="311" r:id="rId32"/>
    <p:sldId id="312" r:id="rId33"/>
    <p:sldId id="313" r:id="rId34"/>
    <p:sldId id="314" r:id="rId35"/>
    <p:sldId id="315" r:id="rId36"/>
    <p:sldId id="323" r:id="rId37"/>
    <p:sldId id="324" r:id="rId38"/>
    <p:sldId id="317" r:id="rId39"/>
    <p:sldId id="319" r:id="rId40"/>
    <p:sldId id="318" r:id="rId4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13-12-2017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13-12-2017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13-12-2017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13-12-2017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13-12-2017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13-12-2017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13-12-2017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51315354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54154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516635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9759675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13-12-2017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166818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004743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0567416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080304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512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4530344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13-12-2017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22100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0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1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2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23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.emf"/><Relationship Id="rId4" Type="http://schemas.openxmlformats.org/officeDocument/2006/relationships/oleObject" Target="../embeddings/Hoja_de_c_lculo_de_Microsoft_Excel_97-20032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OCTUBRE </a:t>
            </a:r>
            <a:r>
              <a:rPr lang="es-CL" sz="2400" b="1" dirty="0" smtClean="0">
                <a:latin typeface="+mn-lt"/>
              </a:rPr>
              <a:t>DE 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16: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diciembre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9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Fondo Nacional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734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768046"/>
              </p:ext>
            </p:extLst>
          </p:nvPr>
        </p:nvGraphicFramePr>
        <p:xfrm>
          <a:off x="414337" y="1518128"/>
          <a:ext cx="8201487" cy="4791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4" name="Hoja de cálculo" r:id="rId3" imgW="7591357" imgH="5962740" progId="Excel.Sheet.8">
                  <p:embed/>
                </p:oleObj>
              </mc:Choice>
              <mc:Fallback>
                <p:oleObj name="Hoja de cálculo" r:id="rId3" imgW="7591357" imgH="5962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518128"/>
                        <a:ext cx="8201487" cy="4791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656163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202719"/>
              </p:ext>
            </p:extLst>
          </p:nvPr>
        </p:nvGraphicFramePr>
        <p:xfrm>
          <a:off x="414335" y="1831057"/>
          <a:ext cx="820148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4" name="Hoja de cálculo" r:id="rId3" imgW="8515485" imgH="3686175" progId="Excel.Sheet.8">
                  <p:embed/>
                </p:oleObj>
              </mc:Choice>
              <mc:Fallback>
                <p:oleObj name="Hoja de cálculo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31057"/>
                        <a:ext cx="820148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Programa de Atención Primaria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864075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572179"/>
              </p:ext>
            </p:extLst>
          </p:nvPr>
        </p:nvGraphicFramePr>
        <p:xfrm>
          <a:off x="414336" y="1820019"/>
          <a:ext cx="8210800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9" name="Hoja de cálculo" r:id="rId3" imgW="8515485" imgH="2905215" progId="Excel.Sheet.8">
                  <p:embed/>
                </p:oleObj>
              </mc:Choice>
              <mc:Fallback>
                <p:oleObj name="Hoja de cálculo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0019"/>
                        <a:ext cx="8210800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758029"/>
              </p:ext>
            </p:extLst>
          </p:nvPr>
        </p:nvGraphicFramePr>
        <p:xfrm>
          <a:off x="414337" y="1687041"/>
          <a:ext cx="8210798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4" name="Hoja de cálculo" r:id="rId3" imgW="7572443" imgH="3686175" progId="Excel.Sheet.8">
                  <p:embed/>
                </p:oleObj>
              </mc:Choice>
              <mc:Fallback>
                <p:oleObj name="Hoja de cálculo" r:id="rId3" imgW="75724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687041"/>
                        <a:ext cx="8210798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03: Programa de Prestaciones Valoradas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1838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046643"/>
              </p:ext>
            </p:extLst>
          </p:nvPr>
        </p:nvGraphicFramePr>
        <p:xfrm>
          <a:off x="414336" y="1605030"/>
          <a:ext cx="8177101" cy="470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8" name="Hoja de cálculo" r:id="rId3" imgW="7572443" imgH="5343525" progId="Excel.Sheet.8">
                  <p:embed/>
                </p:oleObj>
              </mc:Choice>
              <mc:Fallback>
                <p:oleObj name="Hoja de cálculo" r:id="rId3" imgW="7572443" imgH="5343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05030"/>
                        <a:ext cx="8177101" cy="4704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51214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533003"/>
              </p:ext>
            </p:extLst>
          </p:nvPr>
        </p:nvGraphicFramePr>
        <p:xfrm>
          <a:off x="414336" y="1767433"/>
          <a:ext cx="821079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2" name="Hoja de cálculo" r:id="rId3" imgW="7743757" imgH="3533865" progId="Excel.Sheet.8">
                  <p:embed/>
                </p:oleObj>
              </mc:Choice>
              <mc:Fallback>
                <p:oleObj name="Hoja de cálculo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7433"/>
                        <a:ext cx="821079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04: Programa de Prestaciones Institucionales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4935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918749"/>
              </p:ext>
            </p:extLst>
          </p:nvPr>
        </p:nvGraphicFramePr>
        <p:xfrm>
          <a:off x="414336" y="1761331"/>
          <a:ext cx="8210799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8" name="Hoja de cálculo" r:id="rId3" imgW="7743757" imgH="3971925" progId="Excel.Sheet.8">
                  <p:embed/>
                </p:oleObj>
              </mc:Choice>
              <mc:Fallback>
                <p:oleObj name="Hoja de cálculo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61331"/>
                        <a:ext cx="8210799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Salud pública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69591" y="60162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046769"/>
              </p:ext>
            </p:extLst>
          </p:nvPr>
        </p:nvGraphicFramePr>
        <p:xfrm>
          <a:off x="414336" y="1824955"/>
          <a:ext cx="8210799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6" name="Hoja de cálculo" r:id="rId3" imgW="7819957" imgH="4124235" progId="Excel.Sheet.8">
                  <p:embed/>
                </p:oleObj>
              </mc:Choice>
              <mc:Fallback>
                <p:oleObj name="Hoja de cálculo" r:id="rId3" imgW="7819957" imgH="4124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4955"/>
                        <a:ext cx="8210799" cy="412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Central Nacional de Abastecimiento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29612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896351"/>
              </p:ext>
            </p:extLst>
          </p:nvPr>
        </p:nvGraphicFramePr>
        <p:xfrm>
          <a:off x="414336" y="1828775"/>
          <a:ext cx="8210799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4" name="Hoja de cálculo" r:id="rId3" imgW="7743757" imgH="3400425" progId="Excel.Sheet.8">
                  <p:embed/>
                </p:oleObj>
              </mc:Choice>
              <mc:Fallback>
                <p:oleObj name="Hoja de cálculo" r:id="rId3" imgW="7743757" imgH="34004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8775"/>
                        <a:ext cx="8210799" cy="340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935116"/>
              </p:ext>
            </p:extLst>
          </p:nvPr>
        </p:nvGraphicFramePr>
        <p:xfrm>
          <a:off x="414336" y="1805905"/>
          <a:ext cx="8201488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6" name="Hoja de cálculo" r:id="rId3" imgW="7743757" imgH="4143375" progId="Excel.Sheet.8">
                  <p:embed/>
                </p:oleObj>
              </mc:Choice>
              <mc:Fallback>
                <p:oleObj name="Hoja de cálculo" r:id="rId3" imgW="77437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05905"/>
                        <a:ext cx="8201488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Los recurso vigentes al mes de </a:t>
            </a:r>
            <a:r>
              <a:rPr lang="es-CL" sz="1600" dirty="0" smtClean="0"/>
              <a:t>octubre </a:t>
            </a:r>
            <a:r>
              <a:rPr lang="es-CL" sz="1600" dirty="0" smtClean="0"/>
              <a:t>alcanzaron a $</a:t>
            </a:r>
            <a:r>
              <a:rPr lang="es-CL" sz="1600" dirty="0" smtClean="0"/>
              <a:t>7.783.854 </a:t>
            </a:r>
            <a:r>
              <a:rPr lang="es-CL" sz="1600" dirty="0" smtClean="0"/>
              <a:t>millones, que incluyen recursos adicionales por </a:t>
            </a:r>
            <a:r>
              <a:rPr lang="es-CL" sz="1600" dirty="0" smtClean="0"/>
              <a:t>$489.295 </a:t>
            </a:r>
            <a:r>
              <a:rPr lang="es-CL" sz="1600" dirty="0" smtClean="0"/>
              <a:t>millones. En </a:t>
            </a:r>
            <a:r>
              <a:rPr lang="es-CL" sz="1600" dirty="0"/>
              <a:t>comparación con el año 2016, </a:t>
            </a:r>
            <a:r>
              <a:rPr lang="es-CL" sz="1600" dirty="0" smtClean="0"/>
              <a:t>y considerando los recursos aprobados por el Congreso nacional en la Ley de Presupuestos, se </a:t>
            </a:r>
            <a:r>
              <a:rPr lang="es-CL" sz="1600" dirty="0"/>
              <a:t>observó una </a:t>
            </a:r>
            <a:r>
              <a:rPr lang="es-CL" sz="1600" dirty="0" smtClean="0"/>
              <a:t>mayor </a:t>
            </a:r>
            <a:r>
              <a:rPr lang="es-CL" sz="1600" dirty="0"/>
              <a:t>ejecución en cerca de </a:t>
            </a:r>
            <a:r>
              <a:rPr lang="es-CL" sz="1600" dirty="0" smtClean="0"/>
              <a:t>3 </a:t>
            </a:r>
            <a:r>
              <a:rPr lang="es-CL" sz="1600" dirty="0"/>
              <a:t>puntos porcentuales</a:t>
            </a:r>
            <a:r>
              <a:rPr lang="es-CL" sz="1600" dirty="0" smtClean="0"/>
              <a:t>.</a:t>
            </a:r>
            <a:endParaRPr lang="es-CL" sz="1600" b="1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 smtClean="0"/>
              <a:t>La </a:t>
            </a:r>
            <a:r>
              <a:rPr lang="es-CL" sz="1600" b="1" dirty="0"/>
              <a:t>ejecución acumulada al </a:t>
            </a:r>
            <a:r>
              <a:rPr lang="es-CL" sz="1600" b="1" dirty="0" smtClean="0"/>
              <a:t>mes de </a:t>
            </a:r>
            <a:r>
              <a:rPr lang="es-CL" sz="1600" b="1" dirty="0" smtClean="0"/>
              <a:t>Octubre </a:t>
            </a:r>
            <a:r>
              <a:rPr lang="es-CL" sz="1600" b="1" dirty="0" smtClean="0"/>
              <a:t>de 2017</a:t>
            </a:r>
            <a:r>
              <a:rPr lang="es-CL" sz="1600" dirty="0" smtClean="0"/>
              <a:t> </a:t>
            </a:r>
            <a:r>
              <a:rPr lang="es-CL" sz="1600" dirty="0"/>
              <a:t>finalizó en </a:t>
            </a:r>
            <a:r>
              <a:rPr lang="es-CL" sz="1600" dirty="0" smtClean="0"/>
              <a:t>$6.723.234 </a:t>
            </a:r>
            <a:r>
              <a:rPr lang="es-CL" sz="1600" dirty="0" smtClean="0"/>
              <a:t>millones</a:t>
            </a:r>
            <a:r>
              <a:rPr lang="es-CL" sz="1600" dirty="0"/>
              <a:t>, equivalentes a un </a:t>
            </a:r>
            <a:r>
              <a:rPr lang="es-CL" sz="1600" dirty="0" smtClean="0"/>
              <a:t>86% </a:t>
            </a:r>
            <a:r>
              <a:rPr lang="es-CL" sz="1600" dirty="0"/>
              <a:t>del Presupuesto </a:t>
            </a:r>
            <a:r>
              <a:rPr lang="es-CL" sz="1600" dirty="0" smtClean="0"/>
              <a:t>Vigente. </a:t>
            </a:r>
            <a:r>
              <a:rPr lang="es-CL" sz="1600" dirty="0" smtClean="0">
                <a:latin typeface="+mn-lt"/>
              </a:rPr>
              <a:t>Las </a:t>
            </a:r>
            <a:r>
              <a:rPr lang="es-CL" sz="1600" b="1" dirty="0" smtClean="0">
                <a:latin typeface="+mn-lt"/>
              </a:rPr>
              <a:t>Iniciativas de Inversión</a:t>
            </a:r>
            <a:r>
              <a:rPr lang="es-CL" sz="1600" dirty="0" smtClean="0">
                <a:latin typeface="+mn-lt"/>
              </a:rPr>
              <a:t> dispusieron un gasto total de  </a:t>
            </a:r>
            <a:r>
              <a:rPr lang="es-CL" sz="1600" dirty="0" smtClean="0">
                <a:latin typeface="+mn-lt"/>
              </a:rPr>
              <a:t>$202.501 </a:t>
            </a:r>
            <a:r>
              <a:rPr lang="es-CL" sz="1600" dirty="0" smtClean="0">
                <a:latin typeface="+mn-lt"/>
              </a:rPr>
              <a:t>millones a </a:t>
            </a:r>
            <a:r>
              <a:rPr lang="es-CL" sz="1600" dirty="0" smtClean="0">
                <a:latin typeface="+mn-lt"/>
              </a:rPr>
              <a:t>Octubre, </a:t>
            </a:r>
            <a:r>
              <a:rPr lang="es-CL" sz="1600" dirty="0" smtClean="0">
                <a:latin typeface="+mn-lt"/>
              </a:rPr>
              <a:t>equivalentes a </a:t>
            </a:r>
            <a:r>
              <a:rPr lang="es-CL" sz="1600" dirty="0" smtClean="0">
                <a:latin typeface="+mn-lt"/>
              </a:rPr>
              <a:t>54% </a:t>
            </a:r>
            <a:r>
              <a:rPr lang="es-CL" sz="1600" dirty="0" smtClean="0">
                <a:latin typeface="+mn-lt"/>
              </a:rPr>
              <a:t>del presupuesto vigente.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</a:t>
            </a:r>
            <a:r>
              <a:rPr lang="es-CL" sz="1600" dirty="0" smtClean="0"/>
              <a:t>85% </a:t>
            </a:r>
            <a:r>
              <a:rPr lang="es-CL" sz="1600" dirty="0" smtClean="0"/>
              <a:t>($</a:t>
            </a:r>
            <a:r>
              <a:rPr lang="es-CL" sz="1600" dirty="0" smtClean="0"/>
              <a:t>1.374.694 </a:t>
            </a:r>
            <a:r>
              <a:rPr lang="es-CL" sz="1600" dirty="0"/>
              <a:t>millones). En este Programa, el 80% del gasto corresponde a transferencias para los Servicios de Salud. Respecto de aquellas transferencias al sector privado, se observó que el </a:t>
            </a:r>
            <a:r>
              <a:rPr lang="es-CL" sz="1600" b="1" dirty="0"/>
              <a:t>Bono Auge</a:t>
            </a:r>
            <a:r>
              <a:rPr lang="es-CL" sz="1600" dirty="0"/>
              <a:t> presentó desembolsos por </a:t>
            </a:r>
            <a:r>
              <a:rPr lang="es-CL" sz="1600" dirty="0" smtClean="0"/>
              <a:t>$5.832 </a:t>
            </a:r>
            <a:r>
              <a:rPr lang="es-CL" sz="1600" dirty="0"/>
              <a:t>millones, que equivalen a </a:t>
            </a:r>
            <a:r>
              <a:rPr lang="es-CL" sz="1600" dirty="0" smtClean="0"/>
              <a:t>96% </a:t>
            </a:r>
            <a:r>
              <a:rPr lang="es-CL" sz="1600" dirty="0"/>
              <a:t>de ejecución presupuestaria, y los Convenios de Provisión de Prestaciones Médicas alcanzaron un </a:t>
            </a:r>
            <a:r>
              <a:rPr lang="es-CL" sz="1600" dirty="0" smtClean="0"/>
              <a:t>99% ($229.973 </a:t>
            </a:r>
            <a:r>
              <a:rPr lang="es-CL" sz="1600" dirty="0"/>
              <a:t>millones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El Programa de Enfermedades Emergentes, con recursos aprobados por $2.830 millones, </a:t>
            </a:r>
            <a:r>
              <a:rPr lang="es-CL" sz="1600" dirty="0" smtClean="0"/>
              <a:t>presentó una rebaja total de sus recursos al mes de </a:t>
            </a:r>
            <a:r>
              <a:rPr lang="es-CL" sz="1600" dirty="0" smtClean="0"/>
              <a:t>Octubre. </a:t>
            </a:r>
            <a:r>
              <a:rPr lang="es-CL" sz="1600" dirty="0" smtClean="0"/>
              <a:t>El </a:t>
            </a:r>
            <a:r>
              <a:rPr lang="es-CL" sz="1600" dirty="0"/>
              <a:t>Fondo Nacional de Investigación y Desarrollo en Salud, con recursos disponible por $521 </a:t>
            </a:r>
            <a:r>
              <a:rPr lang="es-CL" sz="1600" dirty="0" smtClean="0"/>
              <a:t>millones, no presento desembolsos.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27160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016605"/>
              </p:ext>
            </p:extLst>
          </p:nvPr>
        </p:nvGraphicFramePr>
        <p:xfrm>
          <a:off x="427160" y="1844824"/>
          <a:ext cx="8197975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1" name="Hoja de cálculo" r:id="rId3" imgW="7743757" imgH="3667035" progId="Excel.Sheet.8">
                  <p:embed/>
                </p:oleObj>
              </mc:Choice>
              <mc:Fallback>
                <p:oleObj name="Hoja de cálculo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160" y="1844824"/>
                        <a:ext cx="8197975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72817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753895"/>
              </p:ext>
            </p:extLst>
          </p:nvPr>
        </p:nvGraphicFramePr>
        <p:xfrm>
          <a:off x="414337" y="1769715"/>
          <a:ext cx="8210798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3" name="Hoja de cálculo" r:id="rId3" imgW="7743757" imgH="3819615" progId="Excel.Sheet.8">
                  <p:embed/>
                </p:oleObj>
              </mc:Choice>
              <mc:Fallback>
                <p:oleObj name="Hoja de cálculo" r:id="rId3" imgW="7743757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69715"/>
                        <a:ext cx="8210798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01572" y="638132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575297"/>
              </p:ext>
            </p:extLst>
          </p:nvPr>
        </p:nvGraphicFramePr>
        <p:xfrm>
          <a:off x="414337" y="1802637"/>
          <a:ext cx="8210798" cy="444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8" name="Hoja de cálculo" r:id="rId3" imgW="7743757" imgH="4886325" progId="Excel.Sheet.8">
                  <p:embed/>
                </p:oleObj>
              </mc:Choice>
              <mc:Fallback>
                <p:oleObj name="Hoja de cálculo" r:id="rId3" imgW="7743757" imgH="4886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802637"/>
                        <a:ext cx="8210798" cy="444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995993"/>
              </p:ext>
            </p:extLst>
          </p:nvPr>
        </p:nvGraphicFramePr>
        <p:xfrm>
          <a:off x="403337" y="1708745"/>
          <a:ext cx="8221798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31" name="Hoja de cálculo" r:id="rId3" imgW="7915343" imgH="4600575" progId="Excel.Sheet.8">
                  <p:embed/>
                </p:oleObj>
              </mc:Choice>
              <mc:Fallback>
                <p:oleObj name="Hoja de cálculo" r:id="rId3" imgW="7915343" imgH="4600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337" y="1708745"/>
                        <a:ext cx="8221798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60882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70054"/>
              </p:ext>
            </p:extLst>
          </p:nvPr>
        </p:nvGraphicFramePr>
        <p:xfrm>
          <a:off x="414337" y="1744563"/>
          <a:ext cx="8218600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8" name="Hoja de cálculo" r:id="rId3" imgW="7915343" imgH="4276815" progId="Excel.Sheet.8">
                  <p:embed/>
                </p:oleObj>
              </mc:Choice>
              <mc:Fallback>
                <p:oleObj name="Hoja de cálculo" r:id="rId3" imgW="7915343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44563"/>
                        <a:ext cx="8218600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Subsecretaría de Redes Asistenciales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3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916957"/>
              </p:ext>
            </p:extLst>
          </p:nvPr>
        </p:nvGraphicFramePr>
        <p:xfrm>
          <a:off x="414337" y="1751806"/>
          <a:ext cx="821860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3" name="Hoja de cálculo" r:id="rId3" imgW="7915343" imgH="3981360" progId="Excel.Sheet.8">
                  <p:embed/>
                </p:oleObj>
              </mc:Choice>
              <mc:Fallback>
                <p:oleObj name="Hoja de cálculo" r:id="rId3" imgW="7915343" imgH="39813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7" y="1751806"/>
                        <a:ext cx="8218600" cy="398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0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65616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424922"/>
              </p:ext>
            </p:extLst>
          </p:nvPr>
        </p:nvGraphicFramePr>
        <p:xfrm>
          <a:off x="414336" y="1831057"/>
          <a:ext cx="821079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79" name="Hoja de cálculo" r:id="rId3" imgW="7905885" imgH="3686175" progId="Excel.Sheet.8">
                  <p:embed/>
                </p:oleObj>
              </mc:Choice>
              <mc:Fallback>
                <p:oleObj name="Hoja de cálculo" r:id="rId3" imgW="79058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1057"/>
                        <a:ext cx="821079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Inversión Sectorial en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57465" y="580017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231779"/>
              </p:ext>
            </p:extLst>
          </p:nvPr>
        </p:nvGraphicFramePr>
        <p:xfrm>
          <a:off x="414336" y="1841723"/>
          <a:ext cx="8210799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03" name="Hoja de cálculo" r:id="rId3" imgW="7905885" imgH="3819615" progId="Excel.Sheet.8">
                  <p:embed/>
                </p:oleObj>
              </mc:Choice>
              <mc:Fallback>
                <p:oleObj name="Hoja de cálculo" r:id="rId3" imgW="7905885" imgH="38196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41723"/>
                        <a:ext cx="8210799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6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16, Capítulo 11,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Salud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436001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227659"/>
              </p:ext>
            </p:extLst>
          </p:nvPr>
        </p:nvGraphicFramePr>
        <p:xfrm>
          <a:off x="414336" y="1772816"/>
          <a:ext cx="8201488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27" name="Hoja de cálculo" r:id="rId3" imgW="7905885" imgH="2466885" progId="Excel.Sheet.8">
                  <p:embed/>
                </p:oleObj>
              </mc:Choice>
              <mc:Fallback>
                <p:oleObj name="Hoja de cálculo" r:id="rId3" imgW="7905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01488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6805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El </a:t>
            </a:r>
            <a:r>
              <a:rPr lang="es-CL" sz="1600" dirty="0"/>
              <a:t>Programa Nacional de Alimentación Complementaria ejecutó en un 83% sus recursos, el Programa Ampliado de Inmunizaciones, un 77%, y el Programa de Alimentación Complementaria para el Adulto Mayor, presentó  un 74% de gasto a Octubre</a:t>
            </a:r>
            <a:r>
              <a:rPr lang="es-CL" sz="1600" dirty="0" smtClean="0"/>
              <a:t>.</a:t>
            </a:r>
          </a:p>
          <a:p>
            <a:pPr marL="363538" algn="just"/>
            <a:r>
              <a:rPr lang="es-CL" sz="1600" dirty="0" smtClean="0"/>
              <a:t>En todos estos programas, se observa un descuento de recursos, totalizando entre los tres, $8.198 millones menos que lo aprobado por el Congreso Nacional.</a:t>
            </a:r>
            <a:endParaRPr lang="es-CL" sz="1600" dirty="0"/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/>
              <a:t>En </a:t>
            </a:r>
            <a:r>
              <a:rPr lang="es-CL" sz="1600" dirty="0" smtClean="0"/>
              <a:t>la </a:t>
            </a:r>
            <a:r>
              <a:rPr lang="es-CL" sz="1600" b="1" dirty="0" smtClean="0"/>
              <a:t>Subsecretaría de Salud Pública</a:t>
            </a:r>
            <a:r>
              <a:rPr lang="es-CL" sz="1600" dirty="0" smtClean="0"/>
              <a:t>, la </a:t>
            </a:r>
            <a:r>
              <a:rPr lang="es-CL" sz="1600" dirty="0"/>
              <a:t>“Red Nacional de Laboratorios Ambientales</a:t>
            </a:r>
            <a:r>
              <a:rPr lang="es-CL" sz="1600" dirty="0" smtClean="0"/>
              <a:t>”, presentó una ejecución de </a:t>
            </a:r>
            <a:r>
              <a:rPr lang="es-CL" sz="1600" dirty="0" smtClean="0"/>
              <a:t>$2.077 millones (40% </a:t>
            </a:r>
            <a:r>
              <a:rPr lang="es-CL" sz="1600" dirty="0" smtClean="0"/>
              <a:t>de avance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Redes </a:t>
            </a:r>
            <a:r>
              <a:rPr lang="es-CL" sz="1600" b="1" dirty="0" smtClean="0"/>
              <a:t>Asistenciales,</a:t>
            </a:r>
            <a:r>
              <a:rPr lang="es-CL" sz="1600" dirty="0" smtClean="0"/>
              <a:t> se han incluido transferencias corrientes por $2.023 millones hacia los Servicios de Salud; y transferencias de capital por $37 </a:t>
            </a:r>
            <a:r>
              <a:rPr lang="es-CL" sz="1600" dirty="0" smtClean="0"/>
              <a:t>millones.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/>
              <a:t>En </a:t>
            </a:r>
            <a:r>
              <a:rPr lang="es-CL" sz="1600" dirty="0" smtClean="0"/>
              <a:t>la Subsecretaría de Redes Asistenciales, el </a:t>
            </a:r>
            <a:r>
              <a:rPr lang="es-CL" sz="1600" b="1" dirty="0"/>
              <a:t>Programa de Apoyo al Recién Nacido</a:t>
            </a:r>
            <a:r>
              <a:rPr lang="es-CL" sz="1600" dirty="0"/>
              <a:t> se logró una ejecución de </a:t>
            </a:r>
            <a:r>
              <a:rPr lang="es-CL" sz="1600" dirty="0" smtClean="0"/>
              <a:t>65%, </a:t>
            </a:r>
            <a:r>
              <a:rPr lang="es-CL" sz="1600" dirty="0"/>
              <a:t>con un gasto total de </a:t>
            </a:r>
            <a:r>
              <a:rPr lang="es-CL" sz="1600" dirty="0" smtClean="0"/>
              <a:t>$9.341 </a:t>
            </a:r>
            <a:r>
              <a:rPr lang="es-CL" sz="1600" dirty="0"/>
              <a:t>millones. </a:t>
            </a:r>
            <a:r>
              <a:rPr lang="es-CL" sz="1600" dirty="0" smtClean="0"/>
              <a:t>El programa </a:t>
            </a:r>
            <a:r>
              <a:rPr lang="es-CL" sz="1600" b="1" dirty="0" smtClean="0"/>
              <a:t>“Atención </a:t>
            </a:r>
            <a:r>
              <a:rPr lang="es-CL" sz="1600" b="1" dirty="0"/>
              <a:t>Primaria, Ley N° 20.645 Trato Usuario”</a:t>
            </a:r>
            <a:r>
              <a:rPr lang="es-CL" sz="1600" dirty="0"/>
              <a:t> muestran cero </a:t>
            </a:r>
            <a:r>
              <a:rPr lang="es-CL" sz="1600" dirty="0" smtClean="0"/>
              <a:t>ejecución. </a:t>
            </a:r>
            <a:endParaRPr lang="es-CL" sz="1600" dirty="0" smtClean="0"/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 smtClean="0"/>
              <a:t>La </a:t>
            </a:r>
            <a:r>
              <a:rPr lang="es-CL" sz="1600" dirty="0"/>
              <a:t>ejecución de los </a:t>
            </a:r>
            <a:r>
              <a:rPr lang="es-CL" sz="1600" b="1" dirty="0"/>
              <a:t>Servicios de Salud, Hospitales y Programa de Contingencias Operacionales</a:t>
            </a:r>
            <a:r>
              <a:rPr lang="es-CL" sz="1600" dirty="0"/>
              <a:t>, </a:t>
            </a:r>
            <a:r>
              <a:rPr lang="es-CL" sz="1600"/>
              <a:t>alcanzaron </a:t>
            </a:r>
            <a:r>
              <a:rPr lang="es-CL" sz="1600" smtClean="0"/>
              <a:t>86% </a:t>
            </a:r>
            <a:r>
              <a:rPr lang="es-CL" sz="1600" dirty="0"/>
              <a:t>al mes de </a:t>
            </a:r>
            <a:r>
              <a:rPr lang="es-CL" sz="1600" dirty="0" smtClean="0"/>
              <a:t>Octubre.</a:t>
            </a: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51050"/>
            <a:ext cx="6089153" cy="358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057400"/>
            <a:ext cx="6249325" cy="37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6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725144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792530"/>
              </p:ext>
            </p:extLst>
          </p:nvPr>
        </p:nvGraphicFramePr>
        <p:xfrm>
          <a:off x="467544" y="1988840"/>
          <a:ext cx="8140555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6" name="Hoja de cálculo" r:id="rId3" imgW="7105785" imgH="2648040" progId="Excel.Sheet.8">
                  <p:embed/>
                </p:oleObj>
              </mc:Choice>
              <mc:Fallback>
                <p:oleObj name="Hoja de cálculo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0555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Octubre 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43202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704175"/>
              </p:ext>
            </p:extLst>
          </p:nvPr>
        </p:nvGraphicFramePr>
        <p:xfrm>
          <a:off x="428625" y="1772816"/>
          <a:ext cx="8286750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0" name="Hoja de cálculo" r:id="rId4" imgW="8286885" imgH="2524035" progId="Excel.Sheet.8">
                  <p:embed/>
                </p:oleObj>
              </mc:Choice>
              <mc:Fallback>
                <p:oleObj name="Hoja de cálculo" r:id="rId4" imgW="82868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625" y="1772816"/>
                        <a:ext cx="8286750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3352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601516"/>
              </p:ext>
            </p:extLst>
          </p:nvPr>
        </p:nvGraphicFramePr>
        <p:xfrm>
          <a:off x="423352" y="1700808"/>
          <a:ext cx="8220585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0" name="Hoja de cálculo" r:id="rId4" imgW="6877185" imgH="2924085" progId="Excel.Sheet.8">
                  <p:embed/>
                </p:oleObj>
              </mc:Choice>
              <mc:Fallback>
                <p:oleObj name="Hoja de cálculo" r:id="rId4" imgW="6877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352" y="1700808"/>
                        <a:ext cx="8220585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Octubre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16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 Regionalizados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79206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845244"/>
              </p:ext>
            </p:extLst>
          </p:nvPr>
        </p:nvGraphicFramePr>
        <p:xfrm>
          <a:off x="539551" y="1772816"/>
          <a:ext cx="8104385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1" name="Hoja de cálculo" r:id="rId4" imgW="6877185" imgH="2905215" progId="Excel.Sheet.8">
                  <p:embed/>
                </p:oleObj>
              </mc:Choice>
              <mc:Fallback>
                <p:oleObj name="Hoja de cálculo" r:id="rId4" imgW="68771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1" y="1772816"/>
                        <a:ext cx="8104385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1274</Words>
  <Application>Microsoft Office PowerPoint</Application>
  <PresentationFormat>Presentación en pantalla (4:3)</PresentationFormat>
  <Paragraphs>122</Paragraphs>
  <Slides>28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3" baseType="lpstr"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Imagen de mapa de bits</vt:lpstr>
      <vt:lpstr>Hoja de cálculo de Microsoft Excel 97-2003</vt:lpstr>
      <vt:lpstr>EJECUCIÓN PRESUPUESTARIA DE GASTOS ACUMULADA AL MES DE OCTUBRE DE 2017 PARTIDA 16: MINISTERIO DE SALUD</vt:lpstr>
      <vt:lpstr>Ejecución Presupuestaria de Gastos Acumulada al Mes de Octubre de 2017  Ministerio de Salud</vt:lpstr>
      <vt:lpstr>Ejecución Presupuestaria de Gastos Acumulada al Mes de Octubre de 2017  Ministerio de Salud</vt:lpstr>
      <vt:lpstr>Ejecución Presupuestaria de Gastos Acumulada al Mes de Octubre de 2017  Ministerio de Salud</vt:lpstr>
      <vt:lpstr>Ejecución Presupuestaria de Gastos Acumulada al Mes de Octubre de 2017  Ministerio de Salud</vt:lpstr>
      <vt:lpstr>Ejecución Presupuestaria de Gastos Acumulada al Mes de Octubre de 2017  Partida 16 Ministerio de Salud</vt:lpstr>
      <vt:lpstr>Ejecución Presupuestaria de Gastos Acumulada al Mes de Octubre  de 2017  Partida 16 Resumen por Capítulos</vt:lpstr>
      <vt:lpstr>Ejecución Presupuestaria de Gastos Acumulada al Mes de Octubre de 2017  Partida 16 Resumen por Capítulos Regionalizados</vt:lpstr>
      <vt:lpstr>Ejecución Presupuestaria de Gastos Acumulada al Mes de Octubre de 2017  Partida 16 Resumen por Capítulos Regionalizados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183</cp:revision>
  <cp:lastPrinted>2016-09-09T18:41:06Z</cp:lastPrinted>
  <dcterms:created xsi:type="dcterms:W3CDTF">2016-06-23T13:38:47Z</dcterms:created>
  <dcterms:modified xsi:type="dcterms:W3CDTF">2017-12-13T20:36:07Z</dcterms:modified>
</cp:coreProperties>
</file>