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33"/>
  </p:notesMasterIdLst>
  <p:handoutMasterIdLst>
    <p:handoutMasterId r:id="rId34"/>
  </p:handoutMasterIdLst>
  <p:sldIdLst>
    <p:sldId id="256" r:id="rId10"/>
    <p:sldId id="298" r:id="rId11"/>
    <p:sldId id="299" r:id="rId12"/>
    <p:sldId id="315" r:id="rId13"/>
    <p:sldId id="316" r:id="rId14"/>
    <p:sldId id="264" r:id="rId15"/>
    <p:sldId id="263" r:id="rId16"/>
    <p:sldId id="265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10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12-12-2017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12-12-2017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12-12-2017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12-12-2017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12-12-2017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12-12-2017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12-12-2017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12-12-2017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6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7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6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37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09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59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9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12-12-2017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17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76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04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61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2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98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8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89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60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8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12-12-2017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68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83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87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95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21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7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9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4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5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0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12-12-2017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77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308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08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85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038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88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4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3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2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3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12-12-2017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465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262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942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268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833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123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005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7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3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7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12-12-2017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40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53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633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50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09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50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35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097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3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12-12-2017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3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433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263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078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697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035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01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061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407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2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12-12-2017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06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8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888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438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788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104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988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948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497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0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12-12-2017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12-12-2017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024487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693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48436639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1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3519245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35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2403228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53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7525461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330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2028122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28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615432390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961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</a:t>
            </a:r>
            <a:r>
              <a:rPr lang="es-CL" sz="2400" b="1" dirty="0" smtClean="0">
                <a:latin typeface="+mn-lt"/>
              </a:rPr>
              <a:t>OCTUBRE </a:t>
            </a:r>
            <a:r>
              <a:rPr lang="es-CL" sz="2400" b="1" dirty="0" smtClean="0">
                <a:latin typeface="+mn-lt"/>
              </a:rPr>
              <a:t>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15: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Del TRABAJO Y SEGURIDAD SOCIAL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diciembre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2017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9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23222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02,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Dirección del Trabajo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375964"/>
              </p:ext>
            </p:extLst>
          </p:nvPr>
        </p:nvGraphicFramePr>
        <p:xfrm>
          <a:off x="414336" y="1797521"/>
          <a:ext cx="8201488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4" name="Hoja de cálculo" r:id="rId3" imgW="7581900" imgH="4295685" progId="Excel.Sheet.8">
                  <p:embed/>
                </p:oleObj>
              </mc:Choice>
              <mc:Fallback>
                <p:oleObj name="Hoja de cálculo" r:id="rId3" imgW="7581900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97521"/>
                        <a:ext cx="8201488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81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2135" y="551214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03,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Subsecretaría de Previsión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733259"/>
              </p:ext>
            </p:extLst>
          </p:nvPr>
        </p:nvGraphicFramePr>
        <p:xfrm>
          <a:off x="414336" y="1839441"/>
          <a:ext cx="826212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8" name="Hoja de cálculo" r:id="rId3" imgW="8039100" imgH="3533865" progId="Excel.Sheet.8">
                  <p:embed/>
                </p:oleObj>
              </mc:Choice>
              <mc:Fallback>
                <p:oleObj name="Hoja de cálculo" r:id="rId3" imgW="8039100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39441"/>
                        <a:ext cx="8262120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0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558415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04,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Dirección de Crédito Prendario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749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798935"/>
              </p:ext>
            </p:extLst>
          </p:nvPr>
        </p:nvGraphicFramePr>
        <p:xfrm>
          <a:off x="414336" y="1831057"/>
          <a:ext cx="8201488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2" name="Hoja de cálculo" r:id="rId3" imgW="7819957" imgH="3686175" progId="Excel.Sheet.8">
                  <p:embed/>
                </p:oleObj>
              </mc:Choice>
              <mc:Fallback>
                <p:oleObj name="Hoja de cálculo" r:id="rId3" imgW="7819957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31057"/>
                        <a:ext cx="8201488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7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7956" y="645333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05,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Servicio Nacional de Capacitación y Empleo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814069"/>
              </p:ext>
            </p:extLst>
          </p:nvPr>
        </p:nvGraphicFramePr>
        <p:xfrm>
          <a:off x="414336" y="1677860"/>
          <a:ext cx="8201488" cy="4670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6" name="Hoja de cálculo" r:id="rId3" imgW="8496300" imgH="5800725" progId="Excel.Sheet.8">
                  <p:embed/>
                </p:oleObj>
              </mc:Choice>
              <mc:Fallback>
                <p:oleObj name="Hoja de cálculo" r:id="rId3" imgW="8496300" imgH="58007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77860"/>
                        <a:ext cx="8201488" cy="4670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44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944195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06,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Seguridad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82441"/>
              </p:ext>
            </p:extLst>
          </p:nvPr>
        </p:nvGraphicFramePr>
        <p:xfrm>
          <a:off x="414335" y="1829147"/>
          <a:ext cx="8210799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9" name="Hoja de cálculo" r:id="rId3" imgW="7848600" imgH="4048215" progId="Excel.Sheet.8">
                  <p:embed/>
                </p:oleObj>
              </mc:Choice>
              <mc:Fallback>
                <p:oleObj name="Hoja de cálculo" r:id="rId3" imgW="7848600" imgH="4048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829147"/>
                        <a:ext cx="8210799" cy="404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8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608821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07,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Pensiones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2698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029408"/>
              </p:ext>
            </p:extLst>
          </p:nvPr>
        </p:nvGraphicFramePr>
        <p:xfrm>
          <a:off x="414336" y="1725513"/>
          <a:ext cx="8210799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3" name="Hoja de cálculo" r:id="rId3" imgW="7819957" imgH="4295685" progId="Excel.Sheet.8">
                  <p:embed/>
                </p:oleObj>
              </mc:Choice>
              <mc:Fallback>
                <p:oleObj name="Hoja de cálculo" r:id="rId3" imgW="7819957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5513"/>
                        <a:ext cx="8210799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113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237312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Previsión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557559"/>
              </p:ext>
            </p:extLst>
          </p:nvPr>
        </p:nvGraphicFramePr>
        <p:xfrm>
          <a:off x="414336" y="1856470"/>
          <a:ext cx="8201488" cy="438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2" name="Hoja de cálculo" r:id="rId3" imgW="9724957" imgH="4448265" progId="Excel.Sheet.8">
                  <p:embed/>
                </p:oleObj>
              </mc:Choice>
              <mc:Fallback>
                <p:oleObj name="Hoja de cálculo" r:id="rId3" imgW="9724957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56470"/>
                        <a:ext cx="8201488" cy="4380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0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309320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Previsión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6078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560665"/>
              </p:ext>
            </p:extLst>
          </p:nvPr>
        </p:nvGraphicFramePr>
        <p:xfrm>
          <a:off x="414335" y="1700808"/>
          <a:ext cx="8210799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7" name="Hoja de cálculo" r:id="rId3" imgW="9724957" imgH="4734015" progId="Excel.Sheet.8">
                  <p:embed/>
                </p:oleObj>
              </mc:Choice>
              <mc:Fallback>
                <p:oleObj name="Hoja de cálculo" r:id="rId3" imgW="9724957" imgH="47340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700808"/>
                        <a:ext cx="8210799" cy="460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2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Seguridad Laboral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1667" y="6448251"/>
            <a:ext cx="828975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782208"/>
              </p:ext>
            </p:extLst>
          </p:nvPr>
        </p:nvGraphicFramePr>
        <p:xfrm>
          <a:off x="414336" y="1738929"/>
          <a:ext cx="8118103" cy="4570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5" name="Hoja de cálculo" r:id="rId3" imgW="7801043" imgH="5372100" progId="Excel.Sheet.8">
                  <p:embed/>
                </p:oleObj>
              </mc:Choice>
              <mc:Fallback>
                <p:oleObj name="Hoja de cálculo" r:id="rId3" imgW="7801043" imgH="5372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38929"/>
                        <a:ext cx="8118103" cy="45703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0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5090" y="6093296"/>
            <a:ext cx="822087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Caja de Previsión de la Defensa Nacional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090" y="13898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992342"/>
              </p:ext>
            </p:extLst>
          </p:nvPr>
        </p:nvGraphicFramePr>
        <p:xfrm>
          <a:off x="375091" y="1806129"/>
          <a:ext cx="8229600" cy="4215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6" name="Hoja de cálculo" r:id="rId3" imgW="8886757" imgH="3533865" progId="Excel.Sheet.8">
                  <p:embed/>
                </p:oleObj>
              </mc:Choice>
              <mc:Fallback>
                <p:oleObj name="Hoja de cálculo" r:id="rId3" imgW="8886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5091" y="1806129"/>
                        <a:ext cx="8229600" cy="4215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9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El presupuesto vigente a </a:t>
            </a:r>
            <a:r>
              <a:rPr lang="es-CL" sz="1600" dirty="0" smtClean="0"/>
              <a:t>octubre </a:t>
            </a:r>
            <a:r>
              <a:rPr lang="es-CL" sz="1600" dirty="0" smtClean="0"/>
              <a:t>alcanzó los $</a:t>
            </a:r>
            <a:r>
              <a:rPr lang="es-CL" sz="1600" dirty="0" smtClean="0"/>
              <a:t>7.479.827 </a:t>
            </a:r>
            <a:r>
              <a:rPr lang="es-CL" sz="1600" dirty="0" smtClean="0"/>
              <a:t>millones, que incluye recursos adicionales por </a:t>
            </a:r>
            <a:r>
              <a:rPr lang="es-CL" sz="1600" dirty="0" smtClean="0"/>
              <a:t>$102.604 </a:t>
            </a:r>
            <a:r>
              <a:rPr lang="es-CL" sz="1600" dirty="0" smtClean="0"/>
              <a:t>millones.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al mes de </a:t>
            </a:r>
            <a:r>
              <a:rPr lang="es-CL" sz="1600" b="1" dirty="0" smtClean="0"/>
              <a:t>octubre </a:t>
            </a:r>
            <a:r>
              <a:rPr lang="es-CL" sz="1600" b="1" dirty="0"/>
              <a:t>de 2017</a:t>
            </a:r>
            <a:r>
              <a:rPr lang="es-CL" sz="1600" dirty="0"/>
              <a:t> de la Partida 15 Ministerio del Trabajo y Previsión Social, finalizó en </a:t>
            </a:r>
            <a:r>
              <a:rPr lang="es-CL" sz="1600" dirty="0" smtClean="0"/>
              <a:t>$6.339.771 </a:t>
            </a:r>
            <a:r>
              <a:rPr lang="es-CL" sz="1600" dirty="0"/>
              <a:t>millones, equivalentes a un </a:t>
            </a:r>
            <a:r>
              <a:rPr lang="es-CL" sz="1600" dirty="0" smtClean="0"/>
              <a:t>84% </a:t>
            </a:r>
            <a:r>
              <a:rPr lang="es-CL" sz="1600" dirty="0"/>
              <a:t>del Presupuesto Vigente</a:t>
            </a:r>
            <a:r>
              <a:rPr lang="es-CL" sz="1600" dirty="0"/>
              <a:t>. En comparación con el mes de Octubre de 2016, y considerando los recursos aprobados en la Ley de Presupuestos, la ejecución presupuestaria no presenta diferencias significativas.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En el </a:t>
            </a:r>
            <a:r>
              <a:rPr lang="es-CL" sz="1600" b="1" dirty="0" smtClean="0">
                <a:latin typeface="+mn-lt"/>
              </a:rPr>
              <a:t>Servicio de la Deuda, </a:t>
            </a:r>
            <a:r>
              <a:rPr lang="es-CL" sz="1600" dirty="0" smtClean="0"/>
              <a:t>se observó un aumento en la disponibilidad de recursos de $20.195 millones, que totalizó un presupuesto vigente de $</a:t>
            </a:r>
            <a:r>
              <a:rPr lang="es-CL" sz="1600" dirty="0" smtClean="0"/>
              <a:t>22.411 </a:t>
            </a:r>
            <a:r>
              <a:rPr lang="es-CL" sz="1600" dirty="0" smtClean="0"/>
              <a:t>millones, con un 95% de ejecución a </a:t>
            </a:r>
            <a:r>
              <a:rPr lang="es-CL" sz="1600" dirty="0" smtClean="0"/>
              <a:t>Octubre.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b="1" dirty="0"/>
              <a:t>Programas de Empleo</a:t>
            </a:r>
            <a:r>
              <a:rPr lang="es-CL" sz="1600" dirty="0"/>
              <a:t>: el PROEMPLEO, con recursos adicionales por </a:t>
            </a:r>
            <a:r>
              <a:rPr lang="es-CL" sz="1600" dirty="0" smtClean="0"/>
              <a:t>$72.533 </a:t>
            </a:r>
            <a:r>
              <a:rPr lang="es-CL" sz="1600" dirty="0"/>
              <a:t>millones, destinados </a:t>
            </a:r>
            <a:r>
              <a:rPr lang="es-CL" sz="1600" dirty="0" smtClean="0"/>
              <a:t>en gran parte al </a:t>
            </a:r>
            <a:r>
              <a:rPr lang="es-CL" sz="1600" dirty="0"/>
              <a:t>Programa de Inversión en la Comunidad, alcanzó un </a:t>
            </a:r>
            <a:r>
              <a:rPr lang="es-CL" sz="1600" dirty="0" smtClean="0"/>
              <a:t>78% </a:t>
            </a:r>
            <a:r>
              <a:rPr lang="es-CL" sz="1600" dirty="0"/>
              <a:t>de ejecución presupuestaria sobre los recursos vigentes al mes de </a:t>
            </a:r>
            <a:r>
              <a:rPr lang="es-CL" sz="1600" dirty="0" smtClean="0"/>
              <a:t>octubre </a:t>
            </a:r>
            <a:r>
              <a:rPr lang="es-CL" sz="1600" dirty="0" smtClean="0"/>
              <a:t>(con </a:t>
            </a:r>
            <a:r>
              <a:rPr lang="es-CL" sz="1600" dirty="0"/>
              <a:t>un gasto de </a:t>
            </a:r>
            <a:r>
              <a:rPr lang="es-CL" sz="1600" dirty="0" smtClean="0"/>
              <a:t>$</a:t>
            </a:r>
            <a:r>
              <a:rPr lang="es-CL" sz="1600" dirty="0" smtClean="0"/>
              <a:t>68.471 </a:t>
            </a:r>
            <a:r>
              <a:rPr lang="es-CL" sz="1600" dirty="0" smtClean="0"/>
              <a:t>millones</a:t>
            </a:r>
            <a:r>
              <a:rPr lang="es-CL" sz="1600" dirty="0"/>
              <a:t>); el Subsidio al Empleo (Ley N° 20.338) presentó un gasto total de </a:t>
            </a:r>
            <a:r>
              <a:rPr lang="es-CL" sz="1600" dirty="0" smtClean="0"/>
              <a:t>$</a:t>
            </a:r>
            <a:r>
              <a:rPr lang="es-CL" sz="1600" dirty="0" smtClean="0"/>
              <a:t>63.597 </a:t>
            </a:r>
            <a:r>
              <a:rPr lang="es-CL" sz="1600" dirty="0" smtClean="0"/>
              <a:t>millones</a:t>
            </a:r>
            <a:r>
              <a:rPr lang="es-CL" sz="1600" dirty="0"/>
              <a:t>, que significó un avance presupuestario de un </a:t>
            </a:r>
            <a:r>
              <a:rPr lang="es-CL" sz="1600" dirty="0" smtClean="0"/>
              <a:t>84% </a:t>
            </a:r>
            <a:r>
              <a:rPr lang="es-CL" sz="1600" dirty="0" smtClean="0"/>
              <a:t>y que además dispuso de </a:t>
            </a:r>
            <a:r>
              <a:rPr lang="es-CL" sz="1600" dirty="0" smtClean="0"/>
              <a:t>$8.598 </a:t>
            </a:r>
            <a:r>
              <a:rPr lang="es-CL" sz="1600" dirty="0" smtClean="0"/>
              <a:t>millones menos en su disponibilidad a </a:t>
            </a:r>
            <a:r>
              <a:rPr lang="es-CL" sz="1600" dirty="0" smtClean="0"/>
              <a:t>octubre; </a:t>
            </a:r>
            <a:r>
              <a:rPr lang="es-CL" sz="1600" dirty="0"/>
              <a:t>y el Subsidio al Empleo de la Mujer (Ley N° 20.595) alcanzó un gasto total de </a:t>
            </a:r>
            <a:r>
              <a:rPr lang="es-CL" sz="1600" dirty="0" smtClean="0"/>
              <a:t>$</a:t>
            </a:r>
            <a:r>
              <a:rPr lang="es-CL" sz="1600" dirty="0" smtClean="0"/>
              <a:t>68.884 </a:t>
            </a:r>
            <a:r>
              <a:rPr lang="es-CL" sz="1600" dirty="0"/>
              <a:t>millones, que se traduce en una ejecución de un </a:t>
            </a:r>
            <a:r>
              <a:rPr lang="es-CL" sz="1600" dirty="0" smtClean="0"/>
              <a:t>90% </a:t>
            </a:r>
            <a:r>
              <a:rPr lang="es-CL" sz="1600" dirty="0" smtClean="0"/>
              <a:t>(con menor disponibilidad presupuestaria al mes de </a:t>
            </a:r>
            <a:r>
              <a:rPr lang="es-CL" sz="1600" dirty="0" smtClean="0"/>
              <a:t>Octubre </a:t>
            </a:r>
            <a:r>
              <a:rPr lang="es-CL" sz="1600" dirty="0" smtClean="0"/>
              <a:t>por $400 millones).</a:t>
            </a:r>
            <a:endParaRPr lang="es-CL" sz="1600" dirty="0"/>
          </a:p>
          <a:p>
            <a:pPr algn="just"/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112" y="6016203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Caja de Previsión de la Defensa Nacional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43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125014"/>
              </p:ext>
            </p:extLst>
          </p:nvPr>
        </p:nvGraphicFramePr>
        <p:xfrm>
          <a:off x="386224" y="1772816"/>
          <a:ext cx="8238911" cy="4090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3" name="Hoja de cálculo" r:id="rId3" imgW="8886757" imgH="3514725" progId="Excel.Sheet.8">
                  <p:embed/>
                </p:oleObj>
              </mc:Choice>
              <mc:Fallback>
                <p:oleObj name="Hoja de cálculo" r:id="rId3" imgW="8886757" imgH="35147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72816"/>
                        <a:ext cx="8238911" cy="4090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4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936083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Fondo de Medicina Curativa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7530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618923"/>
              </p:ext>
            </p:extLst>
          </p:nvPr>
        </p:nvGraphicFramePr>
        <p:xfrm>
          <a:off x="414335" y="1844824"/>
          <a:ext cx="8210799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4" name="Hoja de cálculo" r:id="rId3" imgW="7734300" imgH="2924085" progId="Excel.Sheet.8">
                  <p:embed/>
                </p:oleObj>
              </mc:Choice>
              <mc:Fallback>
                <p:oleObj name="Hoja de cálculo" r:id="rId3" imgW="7734300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844824"/>
                        <a:ext cx="8210799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8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304235"/>
            <a:ext cx="830846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Dirección de Previsión de Carabineros de Chile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356842"/>
              </p:ext>
            </p:extLst>
          </p:nvPr>
        </p:nvGraphicFramePr>
        <p:xfrm>
          <a:off x="414336" y="1717129"/>
          <a:ext cx="8201487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8" name="Hoja de cálculo" r:id="rId3" imgW="7724843" imgH="4448265" progId="Excel.Sheet.8">
                  <p:embed/>
                </p:oleObj>
              </mc:Choice>
              <mc:Fallback>
                <p:oleObj name="Hoja de cálculo" r:id="rId3" imgW="7724843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17129"/>
                        <a:ext cx="8201487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3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Dirección de Previsión de Carabineros de Chile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8457" y="1340768"/>
            <a:ext cx="8229600" cy="3353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0662" y="6520259"/>
            <a:ext cx="8317867" cy="221109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972908"/>
              </p:ext>
            </p:extLst>
          </p:nvPr>
        </p:nvGraphicFramePr>
        <p:xfrm>
          <a:off x="414337" y="1709886"/>
          <a:ext cx="821079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2" name="Hoja de cálculo" r:id="rId3" imgW="7724843" imgH="4743450" progId="Excel.Sheet.8">
                  <p:embed/>
                </p:oleObj>
              </mc:Choice>
              <mc:Fallback>
                <p:oleObj name="Hoja de cálculo" r:id="rId3" imgW="7724843" imgH="47434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09886"/>
                        <a:ext cx="8210798" cy="474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6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245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En el </a:t>
            </a:r>
            <a:r>
              <a:rPr lang="es-CL" sz="1600" b="1" dirty="0"/>
              <a:t>Pilar Solidario de la Reforma Previsional</a:t>
            </a:r>
            <a:r>
              <a:rPr lang="es-CL" sz="1600" dirty="0"/>
              <a:t>, la PBS de Vejez presentó una ejecución de un </a:t>
            </a:r>
            <a:r>
              <a:rPr lang="es-CL" sz="1600" dirty="0" smtClean="0"/>
              <a:t>94%, </a:t>
            </a:r>
            <a:r>
              <a:rPr lang="es-CL" sz="1600" dirty="0"/>
              <a:t>con un total de recursos desembolsados de </a:t>
            </a:r>
            <a:r>
              <a:rPr lang="es-CL" sz="1600" dirty="0" smtClean="0"/>
              <a:t>$</a:t>
            </a:r>
            <a:r>
              <a:rPr lang="es-CL" sz="1600" dirty="0" smtClean="0"/>
              <a:t>447.857 </a:t>
            </a:r>
            <a:r>
              <a:rPr lang="es-CL" sz="1600" dirty="0"/>
              <a:t>millones, y la PBS de Invalidez alcanzó un gasto de </a:t>
            </a:r>
            <a:r>
              <a:rPr lang="es-CL" sz="1600" dirty="0" smtClean="0"/>
              <a:t>$</a:t>
            </a:r>
            <a:r>
              <a:rPr lang="es-CL" sz="1600" dirty="0" smtClean="0"/>
              <a:t>194.954 </a:t>
            </a:r>
            <a:r>
              <a:rPr lang="es-CL" sz="1600" dirty="0" smtClean="0"/>
              <a:t>millones </a:t>
            </a:r>
            <a:r>
              <a:rPr lang="es-CL" sz="1600" dirty="0" smtClean="0"/>
              <a:t>(95% </a:t>
            </a:r>
            <a:r>
              <a:rPr lang="es-CL" sz="1600" dirty="0"/>
              <a:t>de ejecución</a:t>
            </a:r>
            <a:r>
              <a:rPr lang="es-CL" sz="1600" dirty="0" smtClean="0"/>
              <a:t>).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Previsión Social</a:t>
            </a:r>
            <a:r>
              <a:rPr lang="es-CL" sz="1600" dirty="0"/>
              <a:t>, el </a:t>
            </a:r>
            <a:r>
              <a:rPr lang="es-CL" sz="1600" b="1" dirty="0"/>
              <a:t>Fondo para la Educación Previsional</a:t>
            </a:r>
            <a:r>
              <a:rPr lang="es-CL" sz="1600" dirty="0"/>
              <a:t>, considerando las transferencias al sector privado, alcanzó una ejecución de un </a:t>
            </a:r>
            <a:r>
              <a:rPr lang="es-CL" sz="1600" dirty="0" smtClean="0"/>
              <a:t>71%; </a:t>
            </a:r>
            <a:r>
              <a:rPr lang="es-CL" sz="1600" dirty="0"/>
              <a:t>con </a:t>
            </a:r>
            <a:r>
              <a:rPr lang="es-CL" sz="1600" dirty="0" smtClean="0"/>
              <a:t>un gasto total de </a:t>
            </a:r>
            <a:r>
              <a:rPr lang="es-CL" sz="1600" dirty="0" smtClean="0"/>
              <a:t>$1.218 </a:t>
            </a:r>
            <a:r>
              <a:rPr lang="es-CL" sz="1600" dirty="0"/>
              <a:t>millones. Considerando las transferencias a otras entidades públicas, </a:t>
            </a:r>
            <a:r>
              <a:rPr lang="es-CL" sz="1600" dirty="0" smtClean="0"/>
              <a:t>presentaron una ejecución de un </a:t>
            </a:r>
            <a:r>
              <a:rPr lang="es-CL" sz="1600" dirty="0" smtClean="0"/>
              <a:t>39</a:t>
            </a:r>
            <a:r>
              <a:rPr lang="es-CL" sz="1600" dirty="0" smtClean="0"/>
              <a:t>%, con desembolsos por $23 millones.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Capacitación y Empleo</a:t>
            </a:r>
            <a:r>
              <a:rPr lang="es-CL" sz="1600" dirty="0"/>
              <a:t>, el </a:t>
            </a:r>
            <a:r>
              <a:rPr lang="es-CL" sz="1600" b="1" dirty="0"/>
              <a:t>Programa Más Capaz</a:t>
            </a:r>
            <a:r>
              <a:rPr lang="es-CL" sz="1600" dirty="0"/>
              <a:t> desembolsó recursos por </a:t>
            </a:r>
            <a:r>
              <a:rPr lang="es-CL" sz="1600" dirty="0" smtClean="0"/>
              <a:t>$53.335 </a:t>
            </a:r>
            <a:r>
              <a:rPr lang="es-CL" sz="1600" dirty="0"/>
              <a:t>millones </a:t>
            </a:r>
            <a:r>
              <a:rPr lang="es-CL" sz="1600" dirty="0" smtClean="0"/>
              <a:t>(93% </a:t>
            </a:r>
            <a:r>
              <a:rPr lang="es-CL" sz="1600" dirty="0"/>
              <a:t>de ejecución presupuestaria</a:t>
            </a:r>
            <a:r>
              <a:rPr lang="es-CL" sz="1600" dirty="0" smtClean="0"/>
              <a:t>). 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Capacitación y Empleo</a:t>
            </a:r>
            <a:r>
              <a:rPr lang="es-CL" sz="1600" dirty="0"/>
              <a:t>, el porcentaje de ejecución fue un </a:t>
            </a:r>
            <a:r>
              <a:rPr lang="es-CL" sz="1600" dirty="0" smtClean="0"/>
              <a:t>88%. </a:t>
            </a:r>
            <a:r>
              <a:rPr lang="es-CL" sz="1600" dirty="0"/>
              <a:t>El gasto en la deuda flotante totalizó </a:t>
            </a:r>
            <a:r>
              <a:rPr lang="es-CL" sz="1600" dirty="0" smtClean="0"/>
              <a:t>$</a:t>
            </a:r>
            <a:r>
              <a:rPr lang="es-CL" sz="1600" dirty="0" smtClean="0"/>
              <a:t>2.248 </a:t>
            </a:r>
            <a:r>
              <a:rPr lang="es-CL" sz="1600" dirty="0" smtClean="0"/>
              <a:t>millones.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del Trabajo</a:t>
            </a:r>
            <a:r>
              <a:rPr lang="es-CL" sz="1600" dirty="0"/>
              <a:t>, los programas: </a:t>
            </a:r>
            <a:r>
              <a:rPr lang="es-CL" sz="1600" b="1" dirty="0"/>
              <a:t>Diálogo Social</a:t>
            </a:r>
            <a:r>
              <a:rPr lang="es-CL" sz="1600" dirty="0"/>
              <a:t>, con recursos aprobados por </a:t>
            </a:r>
            <a:r>
              <a:rPr lang="es-CL" sz="1600" dirty="0" smtClean="0"/>
              <a:t>$407 </a:t>
            </a:r>
            <a:r>
              <a:rPr lang="es-CL" sz="1600" dirty="0"/>
              <a:t>millones, </a:t>
            </a:r>
            <a:r>
              <a:rPr lang="es-CL" sz="1600" dirty="0" smtClean="0"/>
              <a:t>presentó una ejecución presupuestaria de un </a:t>
            </a:r>
            <a:r>
              <a:rPr lang="es-CL" sz="1600" dirty="0" smtClean="0"/>
              <a:t>33%. </a:t>
            </a:r>
            <a:r>
              <a:rPr lang="es-CL" sz="1600" dirty="0"/>
              <a:t>El </a:t>
            </a:r>
            <a:r>
              <a:rPr lang="es-CL" sz="1600" b="1" dirty="0"/>
              <a:t>Fondo de Formación Sindical y Relaciones Laborales Colaborativas</a:t>
            </a:r>
            <a:r>
              <a:rPr lang="es-CL" sz="1600" dirty="0"/>
              <a:t>, con un presupuesto de </a:t>
            </a:r>
            <a:r>
              <a:rPr lang="es-CL" sz="1600" dirty="0" smtClean="0"/>
              <a:t>$1.022 </a:t>
            </a:r>
            <a:r>
              <a:rPr lang="es-CL" sz="1600" dirty="0"/>
              <a:t>millones, </a:t>
            </a:r>
            <a:r>
              <a:rPr lang="es-CL" sz="1600" dirty="0" smtClean="0"/>
              <a:t>ejecutó en un 5% sus recursos</a:t>
            </a:r>
            <a:r>
              <a:rPr lang="es-CL" sz="1600" dirty="0"/>
              <a:t>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2016 - 2017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00250"/>
            <a:ext cx="6733899" cy="351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5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2016 - 2017</a:t>
            </a: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11363"/>
            <a:ext cx="6717174" cy="356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78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4648051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422107"/>
              </p:ext>
            </p:extLst>
          </p:nvPr>
        </p:nvGraphicFramePr>
        <p:xfrm>
          <a:off x="539552" y="1988840"/>
          <a:ext cx="8068547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8" name="Hoja de cálculo" r:id="rId3" imgW="7134157" imgH="2476590" progId="Excel.Sheet.8">
                  <p:embed/>
                </p:oleObj>
              </mc:Choice>
              <mc:Fallback>
                <p:oleObj name="Hoja de cálculo" r:id="rId3" imgW="7134157" imgH="24765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988840"/>
                        <a:ext cx="8068547" cy="247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15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14458" y="515210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67500" y="136240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499069"/>
              </p:ext>
            </p:extLst>
          </p:nvPr>
        </p:nvGraphicFramePr>
        <p:xfrm>
          <a:off x="471488" y="1841351"/>
          <a:ext cx="8201025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2" name="Hoja de cálculo" r:id="rId4" imgW="8200957" imgH="3171825" progId="Excel.Sheet.8">
                  <p:embed/>
                </p:oleObj>
              </mc:Choice>
              <mc:Fallback>
                <p:oleObj name="Hoja de cálculo" r:id="rId4" imgW="8200957" imgH="31718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1488" y="1841351"/>
                        <a:ext cx="8201025" cy="31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08" y="652025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Subsecretaría del Trabajo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6915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216767"/>
              </p:ext>
            </p:extLst>
          </p:nvPr>
        </p:nvGraphicFramePr>
        <p:xfrm>
          <a:off x="414337" y="1772369"/>
          <a:ext cx="8210798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7" name="Hoja de cálculo" r:id="rId3" imgW="7839143" imgH="4752885" progId="Excel.Sheet.8">
                  <p:embed/>
                </p:oleObj>
              </mc:Choice>
              <mc:Fallback>
                <p:oleObj name="Hoja de cálculo" r:id="rId3" imgW="7839143" imgH="4752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72369"/>
                        <a:ext cx="8210798" cy="475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65616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03: PROEMPLEO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383768"/>
              </p:ext>
            </p:extLst>
          </p:nvPr>
        </p:nvGraphicFramePr>
        <p:xfrm>
          <a:off x="509588" y="1831057"/>
          <a:ext cx="8124825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0" name="Hoja de cálculo" r:id="rId3" imgW="8124757" imgH="3686175" progId="Excel.Sheet.8">
                  <p:embed/>
                </p:oleObj>
              </mc:Choice>
              <mc:Fallback>
                <p:oleObj name="Hoja de cálculo" r:id="rId3" imgW="8124757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588" y="1831057"/>
                        <a:ext cx="8124825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4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3213</TotalTime>
  <Words>1154</Words>
  <Application>Microsoft Office PowerPoint</Application>
  <PresentationFormat>Presentación en pantalla (4:3)</PresentationFormat>
  <Paragraphs>102</Paragraphs>
  <Slides>23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9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34" baseType="lpstr"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Imagen de mapa de bits</vt:lpstr>
      <vt:lpstr>Hoja de cálculo de Microsoft Excel 97-2003</vt:lpstr>
      <vt:lpstr>EJECUCIÓN PRESUPUESTARIA DE GASTOS ACUMULADA AL MES DE OCTUBRE 2017 PARTIDA 15: MINISTERIO Del TRABAJO Y SEGURIDAD SOCIAL</vt:lpstr>
      <vt:lpstr>Ejecución Presupuestaria de Gastos Acumulada al Mes de Octubre de 2017  Ministerio del Trabajo y Seguridad Social</vt:lpstr>
      <vt:lpstr>Ejecución Presupuestaria de Gastos Acumulada al Mes de Octubre de 2017  Ministerio del Trabajo y Seguridad Social</vt:lpstr>
      <vt:lpstr>Ejecución Presupuestaria de Gastos Acumulada al Mes de Octubre de 2017  Ministerio del Trabajo y Seguridad Social</vt:lpstr>
      <vt:lpstr>Ejecución Presupuestaria de Gastos Acumulada al Mes de Octubre de 2017  Ministerio del Trabajo y Seguridad Social</vt:lpstr>
      <vt:lpstr>Ejecución Presupuestaria de Gastos Acumulada al Mes de Octubre de 2017  Partida 15 Ministerio del Trabajo y Seguridad Social</vt:lpstr>
      <vt:lpstr>Ejecución Presupuestaria de Gastos Acumulada al Mes de Octubre de 2017  Partida 15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198</cp:revision>
  <cp:lastPrinted>2017-05-09T14:38:34Z</cp:lastPrinted>
  <dcterms:created xsi:type="dcterms:W3CDTF">2016-06-23T13:38:47Z</dcterms:created>
  <dcterms:modified xsi:type="dcterms:W3CDTF">2017-12-12T14:21:29Z</dcterms:modified>
</cp:coreProperties>
</file>