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9"/>
  </p:notesMasterIdLst>
  <p:handoutMasterIdLst>
    <p:handoutMasterId r:id="rId30"/>
  </p:handoutMasterIdLst>
  <p:sldIdLst>
    <p:sldId id="256" r:id="rId3"/>
    <p:sldId id="298" r:id="rId4"/>
    <p:sldId id="320" r:id="rId5"/>
    <p:sldId id="264" r:id="rId6"/>
    <p:sldId id="322" r:id="rId7"/>
    <p:sldId id="263" r:id="rId8"/>
    <p:sldId id="302" r:id="rId9"/>
    <p:sldId id="303" r:id="rId10"/>
    <p:sldId id="299" r:id="rId11"/>
    <p:sldId id="300" r:id="rId12"/>
    <p:sldId id="301" r:id="rId13"/>
    <p:sldId id="304" r:id="rId14"/>
    <p:sldId id="305" r:id="rId15"/>
    <p:sldId id="306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OCTUBRE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DEFENSA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73" y="1628800"/>
            <a:ext cx="7632700" cy="454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63" y="1628800"/>
            <a:ext cx="71024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1530350"/>
            <a:ext cx="7108825" cy="380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07.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DIRECCIÓN GENERAL DEL TERRITORIO MARÍTIMO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2" y="1844824"/>
            <a:ext cx="84359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OCTUBRE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08. </a:t>
            </a:r>
            <a:r>
              <a:rPr lang="es-CL" sz="2000" b="1" dirty="0"/>
              <a:t>PROGRAMA 01:  </a:t>
            </a:r>
            <a:r>
              <a:rPr lang="es-CL" sz="2000" b="1" dirty="0" smtClean="0"/>
              <a:t>DIRECCIÓN </a:t>
            </a:r>
            <a:r>
              <a:rPr lang="es-CL" sz="2000" b="1" dirty="0"/>
              <a:t>DE SANIDAD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00" y="1765581"/>
            <a:ext cx="7408800" cy="419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OCTUBRE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684076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0200"/>
            <a:ext cx="7200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2000" b="1" dirty="0"/>
              <a:t>EJECUCIÓN PRESUPUESTARIA DE GASTOS ACUMULADA A </a:t>
            </a:r>
            <a:r>
              <a:rPr lang="es-CL" sz="2000" b="1" dirty="0" smtClean="0"/>
              <a:t>OCTUBRE </a:t>
            </a:r>
            <a:r>
              <a:rPr lang="es-CL" sz="2000" b="1" dirty="0"/>
              <a:t>2017 </a:t>
            </a:r>
            <a:br>
              <a:rPr lang="es-CL" sz="2000" b="1" dirty="0"/>
            </a:br>
            <a:r>
              <a:rPr lang="es-CL" sz="2000" b="1" dirty="0"/>
              <a:t>PARTIDA 11 .CAPÍTULO </a:t>
            </a:r>
            <a:r>
              <a:rPr lang="es-CL" sz="2000" b="1" dirty="0" smtClean="0"/>
              <a:t>09. </a:t>
            </a:r>
            <a:r>
              <a:rPr lang="es-CL" sz="2000" b="1" dirty="0"/>
              <a:t>PROGRAMA 01:  FUERZA AÉREA DE CHILE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dólares 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00" y="1914380"/>
            <a:ext cx="7164000" cy="4178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11. </a:t>
            </a:r>
            <a:r>
              <a:rPr lang="es-CL" sz="1800" b="1" dirty="0"/>
              <a:t>PROGRAMA 01:  ORGANISMOS DE SALUD </a:t>
            </a:r>
            <a:r>
              <a:rPr lang="es-CL" sz="1800" b="1" dirty="0" smtClean="0"/>
              <a:t>DE LA FACH</a:t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00200"/>
            <a:ext cx="741682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18. </a:t>
            </a:r>
            <a:r>
              <a:rPr lang="es-CL" sz="1800" b="1" dirty="0"/>
              <a:t>PROGRAMA 01:  DIRECCIÓN GENERAL DE MOVILIZACIÓN NACIONAL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0200"/>
            <a:ext cx="720079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19. </a:t>
            </a:r>
            <a:r>
              <a:rPr lang="es-CL" sz="1800" b="1" dirty="0"/>
              <a:t>PROGRAMA 01:   INSTITUTO GEOGRÁFICO MILITAR</a:t>
            </a:r>
            <a:br>
              <a:rPr lang="es-CL" sz="1800" b="1" dirty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51" y="1875713"/>
            <a:ext cx="7206097" cy="397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429362"/>
            <a:ext cx="80042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500" dirty="0"/>
              <a:t>Para el año </a:t>
            </a:r>
            <a:r>
              <a:rPr lang="es-CL" sz="1500" dirty="0" smtClean="0"/>
              <a:t>2017, </a:t>
            </a:r>
            <a:r>
              <a:rPr lang="es-CL" sz="1500" dirty="0"/>
              <a:t>el </a:t>
            </a:r>
            <a:r>
              <a:rPr lang="es-CL" sz="1500" dirty="0" smtClean="0"/>
              <a:t>Ministerio de Defensa, contempla 16 capítulos presupuestarios, de estos capítulos FACH, Armada , Ejercito y Estado Mayor Conjunto tienen programas presupuestarios en dólares, por ello se presentan 2 cuadros por cada uno de estos capítulos.</a:t>
            </a:r>
          </a:p>
          <a:p>
            <a:pPr algn="just"/>
            <a:r>
              <a:rPr lang="es-CL" sz="1500" dirty="0" smtClean="0"/>
              <a:t>En </a:t>
            </a:r>
            <a:r>
              <a:rPr lang="es-CL" sz="1500" dirty="0"/>
              <a:t>cuanto al presupuesto </a:t>
            </a:r>
            <a:r>
              <a:rPr lang="es-CL" sz="1500" dirty="0" smtClean="0"/>
              <a:t>2017, </a:t>
            </a:r>
            <a:r>
              <a:rPr lang="es-CL" sz="1500" dirty="0"/>
              <a:t>alcanza los </a:t>
            </a:r>
            <a:r>
              <a:rPr lang="es-CL" sz="1500" dirty="0" smtClean="0"/>
              <a:t>M$1.667.820.215, </a:t>
            </a:r>
            <a:r>
              <a:rPr lang="es-CL" sz="1500" dirty="0"/>
              <a:t>un </a:t>
            </a:r>
            <a:r>
              <a:rPr lang="es-CL" sz="1500" dirty="0" smtClean="0"/>
              <a:t>69% </a:t>
            </a:r>
            <a:r>
              <a:rPr lang="es-CL" sz="1500" dirty="0"/>
              <a:t>se destinado a Gastos en Personal; </a:t>
            </a:r>
            <a:r>
              <a:rPr lang="es-CL" sz="1500" dirty="0" smtClean="0"/>
              <a:t>19% </a:t>
            </a:r>
            <a:r>
              <a:rPr lang="es-CL" sz="1500" dirty="0"/>
              <a:t>para </a:t>
            </a:r>
            <a:r>
              <a:rPr lang="es-CL" sz="1500" dirty="0" smtClean="0"/>
              <a:t>Bienes y servicios de consumo; 3% </a:t>
            </a:r>
            <a:r>
              <a:rPr lang="es-CL" sz="1500" dirty="0"/>
              <a:t>a </a:t>
            </a:r>
            <a:r>
              <a:rPr lang="es-CL" sz="1500" dirty="0" smtClean="0"/>
              <a:t>Transferencias de capital y el restante 9% se distribuye entre </a:t>
            </a:r>
            <a:r>
              <a:rPr lang="es-CL" sz="1500" dirty="0"/>
              <a:t>los subtítulos 23 </a:t>
            </a:r>
            <a:r>
              <a:rPr lang="es-CL" sz="1500" dirty="0" smtClean="0"/>
              <a:t>, 24, 25, 26, 29, 30, 31, 32, 34 y 35.</a:t>
            </a:r>
            <a:endParaRPr lang="es-CL" sz="1500" dirty="0"/>
          </a:p>
          <a:p>
            <a:pPr algn="just"/>
            <a:r>
              <a:rPr lang="es-CL" sz="1500" dirty="0" smtClean="0"/>
              <a:t>La </a:t>
            </a:r>
            <a:r>
              <a:rPr lang="es-CL" sz="1500" dirty="0"/>
              <a:t>ejecución del presupuesto del Ministerio alcanzó </a:t>
            </a:r>
            <a:r>
              <a:rPr lang="es-CL" sz="1500" dirty="0" smtClean="0"/>
              <a:t>a </a:t>
            </a:r>
            <a:r>
              <a:rPr lang="es-CL" sz="1500" dirty="0" smtClean="0"/>
              <a:t>octubre </a:t>
            </a:r>
            <a:r>
              <a:rPr lang="es-CL" sz="1500" dirty="0" smtClean="0"/>
              <a:t>2017 un </a:t>
            </a:r>
            <a:r>
              <a:rPr lang="es-CL" sz="1500" dirty="0" smtClean="0"/>
              <a:t>76,4% </a:t>
            </a:r>
            <a:r>
              <a:rPr lang="es-CL" sz="1500" dirty="0" smtClean="0"/>
              <a:t>del presupuesto vigente en pesos. Asimismo, la tasa de ejecución en dólares alcanzó el  </a:t>
            </a:r>
            <a:r>
              <a:rPr lang="es-CL" sz="1500" dirty="0" smtClean="0"/>
              <a:t>65% </a:t>
            </a:r>
            <a:r>
              <a:rPr lang="es-CL" sz="1500" dirty="0" smtClean="0"/>
              <a:t>del presupuesto vigente.  </a:t>
            </a:r>
          </a:p>
          <a:p>
            <a:pPr algn="just"/>
            <a:r>
              <a:rPr lang="es-CL" sz="1500" dirty="0"/>
              <a:t>La ejecución promedio de los </a:t>
            </a:r>
            <a:r>
              <a:rPr lang="es-CL" sz="1500" dirty="0" smtClean="0"/>
              <a:t>programas con presupuesto en pesos </a:t>
            </a:r>
            <a:r>
              <a:rPr lang="es-CL" sz="1500" dirty="0"/>
              <a:t>fue de un </a:t>
            </a:r>
            <a:r>
              <a:rPr lang="es-CL" sz="1500" dirty="0" smtClean="0"/>
              <a:t>73</a:t>
            </a:r>
            <a:r>
              <a:rPr lang="es-CL" sz="1500" dirty="0" smtClean="0"/>
              <a:t>,2</a:t>
            </a:r>
            <a:r>
              <a:rPr lang="es-CL" sz="1500" dirty="0" smtClean="0"/>
              <a:t>% </a:t>
            </a:r>
            <a:r>
              <a:rPr lang="es-CL" sz="1500" dirty="0"/>
              <a:t>del presupuesto vigente </a:t>
            </a:r>
            <a:r>
              <a:rPr lang="es-CL" sz="1500" dirty="0" smtClean="0"/>
              <a:t>a octubre 2017</a:t>
            </a:r>
            <a:r>
              <a:rPr lang="es-CL" sz="1500" dirty="0"/>
              <a:t>.</a:t>
            </a:r>
          </a:p>
          <a:p>
            <a:pPr algn="just"/>
            <a:r>
              <a:rPr lang="es-CL" sz="1500" dirty="0"/>
              <a:t>A</a:t>
            </a:r>
            <a:r>
              <a:rPr lang="es-CL" sz="1500" dirty="0" smtClean="0"/>
              <a:t>l mes de </a:t>
            </a:r>
            <a:r>
              <a:rPr lang="es-CL" sz="1500" dirty="0" smtClean="0"/>
              <a:t>octubre </a:t>
            </a:r>
            <a:r>
              <a:rPr lang="es-CL" sz="1500" dirty="0" smtClean="0"/>
              <a:t>las mayores ejecuciones correspondieron a </a:t>
            </a:r>
            <a:r>
              <a:rPr lang="es-CL" sz="1500" dirty="0" smtClean="0"/>
              <a:t>Instituto Geográfico Militar 85,3%;   </a:t>
            </a:r>
            <a:r>
              <a:rPr lang="es-CL" sz="1500" dirty="0" smtClean="0"/>
              <a:t>Armada de Chile </a:t>
            </a:r>
            <a:r>
              <a:rPr lang="es-CL" sz="1500" dirty="0" smtClean="0"/>
              <a:t>81,7%; y Ejercito 80,8% </a:t>
            </a:r>
            <a:r>
              <a:rPr lang="es-CL" sz="1500" dirty="0" smtClean="0"/>
              <a:t>de los respectivos presupuestos vigentes en pesos.</a:t>
            </a:r>
          </a:p>
          <a:p>
            <a:pPr algn="just"/>
            <a:r>
              <a:rPr lang="es-CL" sz="1500" dirty="0" smtClean="0"/>
              <a:t>A </a:t>
            </a:r>
            <a:r>
              <a:rPr lang="es-CL" sz="1500" dirty="0" smtClean="0"/>
              <a:t>octubre </a:t>
            </a:r>
            <a:r>
              <a:rPr lang="es-CL" sz="1500" dirty="0" smtClean="0"/>
              <a:t>el presupuesto vigente en pesos de </a:t>
            </a:r>
            <a:r>
              <a:rPr lang="es-CL" sz="1500" dirty="0"/>
              <a:t>este </a:t>
            </a:r>
            <a:r>
              <a:rPr lang="es-CL" sz="1500" dirty="0" smtClean="0"/>
              <a:t>ministerio se incrementó en </a:t>
            </a:r>
            <a:r>
              <a:rPr lang="es-CL" sz="1500" dirty="0" smtClean="0"/>
              <a:t>M$31.497.302</a:t>
            </a:r>
            <a:r>
              <a:rPr lang="es-CL" sz="1500" dirty="0" smtClean="0"/>
              <a:t>, </a:t>
            </a:r>
            <a:r>
              <a:rPr lang="es-CL" sz="1500" dirty="0" smtClean="0"/>
              <a:t>por su parte el presupuesto en dólares se incrementó en </a:t>
            </a:r>
            <a:r>
              <a:rPr lang="es-CL" sz="1500" dirty="0" smtClean="0"/>
              <a:t>US$5.1829.000</a:t>
            </a:r>
            <a:r>
              <a:rPr lang="es-CL" sz="1500" dirty="0" smtClean="0"/>
              <a:t>.</a:t>
            </a:r>
            <a:endParaRPr lang="es-CL" sz="1500" dirty="0"/>
          </a:p>
          <a:p>
            <a:pPr algn="just"/>
            <a:r>
              <a:rPr lang="es-CL" sz="1500" dirty="0" smtClean="0"/>
              <a:t> En cuanto a la ejecución 2017 comparada con la del año 2016, en pesos, son coincidentes en enero y febrero, sin embargo a partir de marzo la ejecución del presupuesto vigente de 2017 se ejecuta a tasas inferiores a las observadas en 2016, tendiendo a ser similares a partir de julio . Por su parte la ejecución en dólares difiere, así el mes de febrero 2017 la ejecución acumulada alcanzó un 19% , 9 puntos porcentuales más que en 2016, y el mes de mayo 2017 cae la tasa de ejecución mensual comparado con el presupuesto inicial, para converger a la misma tasa observada en 2016.</a:t>
            </a:r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20. </a:t>
            </a:r>
            <a:r>
              <a:rPr lang="es-CL" sz="1800" b="1" dirty="0"/>
              <a:t>PROGRAMA 01</a:t>
            </a:r>
            <a:r>
              <a:rPr lang="es-CL" sz="1800" b="1" dirty="0" smtClean="0"/>
              <a:t>: SERVICIO </a:t>
            </a:r>
            <a:r>
              <a:rPr lang="es-CL" sz="1800" b="1" dirty="0"/>
              <a:t>HIDROGRÁFICO Y OCEANOGRÁFICO DE LA ARMADA DE CHILE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00" y="1880781"/>
            <a:ext cx="7696800" cy="396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algn="ctr"/>
            <a:r>
              <a:rPr lang="es-CL" sz="1600" b="1" dirty="0"/>
              <a:t>EJECUCIÓN PRESUPUESTARIA DE GASTOS ACUMULADA A </a:t>
            </a:r>
            <a:r>
              <a:rPr lang="es-CL" sz="1600" b="1" dirty="0" smtClean="0"/>
              <a:t>OCTUBRE </a:t>
            </a:r>
            <a:r>
              <a:rPr lang="es-CL" sz="1600" b="1" dirty="0"/>
              <a:t>2017 </a:t>
            </a:r>
            <a:br>
              <a:rPr lang="es-CL" sz="1600" b="1" dirty="0"/>
            </a:br>
            <a:r>
              <a:rPr lang="es-CL" sz="1600" b="1" dirty="0"/>
              <a:t>PARTIDA 11 .CAPÍTULO </a:t>
            </a:r>
            <a:r>
              <a:rPr lang="es-CL" sz="1600" b="1" dirty="0" smtClean="0"/>
              <a:t>21. </a:t>
            </a:r>
            <a:r>
              <a:rPr lang="es-CL" sz="1600" b="1" dirty="0"/>
              <a:t>PROGRAMA 01:  DIRECCIÓN GENERAL DE AERONÁUTICA CIVIL 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00200"/>
            <a:ext cx="669674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22. </a:t>
            </a:r>
            <a:r>
              <a:rPr lang="es-CL" sz="1800" b="1" dirty="0"/>
              <a:t>PROGRAMA 01:    SERVICIO AEROFOTOGRAMÉTRICO DE LA FACH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55981"/>
            <a:ext cx="7632848" cy="42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23. </a:t>
            </a:r>
            <a:r>
              <a:rPr lang="es-CL" sz="1800" b="1" dirty="0"/>
              <a:t>PROGRAMA 01:   SUBSECRETARÍA PARA LAS FUERZAS ARMADAS 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0200"/>
            <a:ext cx="727280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24. </a:t>
            </a:r>
            <a:r>
              <a:rPr lang="es-CL" sz="1800" b="1" dirty="0"/>
              <a:t>PROGRAMA 01:   SUBSECRETARÍA DE DEFENSA</a:t>
            </a:r>
            <a:r>
              <a:rPr lang="es-CL" dirty="0"/>
              <a:t/>
            </a:r>
            <a:br>
              <a:rPr lang="es-CL" dirty="0"/>
            </a:br>
            <a:r>
              <a:rPr lang="es-CL" sz="1400" b="1" dirty="0"/>
              <a:t>en 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" y="1669581"/>
            <a:ext cx="7711200" cy="438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 algn="ctr"/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pesos </a:t>
            </a:r>
            <a:r>
              <a:rPr lang="es-CL" sz="1400" b="1" dirty="0"/>
              <a:t>de 2017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45" y="1600200"/>
            <a:ext cx="808070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r>
              <a:rPr lang="es-CL" sz="1800" b="1" dirty="0"/>
              <a:t>EJECUCIÓN PRESUPUESTARIA DE GASTOS ACUMULADA A </a:t>
            </a:r>
            <a:r>
              <a:rPr lang="es-CL" sz="1800" b="1" dirty="0" smtClean="0"/>
              <a:t>OCTUBRE </a:t>
            </a:r>
            <a:r>
              <a:rPr lang="es-CL" sz="1800" b="1" dirty="0"/>
              <a:t>2017 </a:t>
            </a:r>
            <a:br>
              <a:rPr lang="es-CL" sz="1800" b="1" dirty="0"/>
            </a:br>
            <a:r>
              <a:rPr lang="es-CL" sz="1800" b="1" dirty="0"/>
              <a:t>PARTIDA 11 .CAPÍTULO </a:t>
            </a:r>
            <a:r>
              <a:rPr lang="es-CL" sz="1800" b="1" dirty="0" smtClean="0"/>
              <a:t>25. </a:t>
            </a:r>
            <a:r>
              <a:rPr lang="es-CL" sz="1800" b="1" dirty="0"/>
              <a:t>PROGRAMA 01:   ESTADO </a:t>
            </a:r>
            <a:r>
              <a:rPr lang="es-CL" sz="1800" b="1" dirty="0" smtClean="0"/>
              <a:t>MAYOR </a:t>
            </a:r>
            <a:r>
              <a:rPr lang="es-CL" sz="1800" b="1" dirty="0"/>
              <a:t>CONJUNTO</a:t>
            </a:r>
            <a:r>
              <a:rPr lang="es-CL" sz="1800" b="1" dirty="0" smtClean="0"/>
              <a:t/>
            </a:r>
            <a:br>
              <a:rPr lang="es-CL" sz="1800" b="1" dirty="0" smtClean="0"/>
            </a:br>
            <a:r>
              <a:rPr lang="es-CL" sz="1800" b="1" dirty="0"/>
              <a:t/>
            </a:r>
            <a:br>
              <a:rPr lang="es-CL" sz="1800" b="1" dirty="0"/>
            </a:br>
            <a:r>
              <a:rPr lang="es-CL" sz="1400" b="1" dirty="0" smtClean="0"/>
              <a:t>en </a:t>
            </a:r>
            <a:r>
              <a:rPr lang="es-CL" sz="1400" b="1" dirty="0"/>
              <a:t>miles de </a:t>
            </a:r>
            <a:r>
              <a:rPr lang="es-CL" sz="1400" b="1" dirty="0" smtClean="0"/>
              <a:t>dólares </a:t>
            </a:r>
            <a:r>
              <a:rPr lang="es-CL" sz="1400" b="1" dirty="0"/>
              <a:t>de </a:t>
            </a:r>
            <a:r>
              <a:rPr lang="es-CL" sz="1400" b="1" dirty="0" smtClean="0"/>
              <a:t>2017</a:t>
            </a:r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00" y="1875981"/>
            <a:ext cx="8107200" cy="397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2016-OCTUBRE 2017 (Pesos)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141277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49" y="5517232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8 Marcador de texto"/>
          <p:cNvSpPr txBox="1">
            <a:spLocks/>
          </p:cNvSpPr>
          <p:nvPr/>
        </p:nvSpPr>
        <p:spPr>
          <a:xfrm>
            <a:off x="4600330" y="1412776"/>
            <a:ext cx="4041775" cy="5064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enero-OCTUBRE años 2016-2017</a:t>
            </a:r>
            <a:endParaRPr lang="es-CL" sz="1200" b="1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61124"/>
            <a:ext cx="3638058" cy="3096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061124"/>
            <a:ext cx="4473808" cy="3096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39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1995488"/>
            <a:ext cx="7475537" cy="359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dólares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2449513"/>
            <a:ext cx="7475537" cy="3067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OCTUBRE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484783"/>
            <a:ext cx="7750175" cy="482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dólares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668463"/>
            <a:ext cx="7750175" cy="3992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OCTUBRE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9738"/>
            <a:ext cx="8207375" cy="4095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</TotalTime>
  <Words>985</Words>
  <Application>Microsoft Office PowerPoint</Application>
  <PresentationFormat>Presentación en pantalla (4:3)</PresentationFormat>
  <Paragraphs>96</Paragraphs>
  <Slides>26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1_Tema de Office</vt:lpstr>
      <vt:lpstr>Tema de Office</vt:lpstr>
      <vt:lpstr>Imagen de mapa de bits</vt:lpstr>
      <vt:lpstr>EJECUCIÓN PRESUPUESTARIA DE GASTOS ACUMULADA OCTUBRE 2017 PARTIDA 11: MINISTERIO DE DEFENSA</vt:lpstr>
      <vt:lpstr>EJECUCIÓN PRESUPUESTARIA DE GASTOS ACUMULADA A OCTUBRE DE 2017  PARTIDA 11 MINISTERIO DE DEFENSA</vt:lpstr>
      <vt:lpstr>Ejecución Presupuestaria de Gastos Acumulada a OCTUBRE 2016-OCTUBRE 2017 (Pesos)  PARTIDA 11 MINISTERIO DE DEFENSA</vt:lpstr>
      <vt:lpstr>EJECUCIÓN PRESUPUESTARIA DE GASTOS ACUMULADA A OCTUBRE 2017  PARTIDA 11 MINISTERIO DE DEFENSA</vt:lpstr>
      <vt:lpstr>EJECUCIÓN PRESUPUESTARIA DE GASTOS ACUMULADA A OCTUBRE 2017  PARTIDA 11 MINISTERIO DE DEFENSA</vt:lpstr>
      <vt:lpstr>EJECUCIÓN PRESUPUESTARIA DE GASTOS ACUMULADA A OCTUBRE 2017  PARTIDA 11 MINISTERIO DE DEFENSA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PRESUPUESTARIA DE GASTOS ACUMULADA A OCTUBRE 2017  PARTIDA 11 .CAPÍTULO 08. PROGRAMA 01:  DIRECCIÓN DE SANIDAD  en miles de pesos de 2017 </vt:lpstr>
      <vt:lpstr>EJECUCIÓN PRESUPUESTARIA DE GASTOS ACUMULADA A OCTUBRE 2017  PARTIDA 11 .CAPÍTULO 09. PROGRAMA 01:  FUERZA AÉREA DE CHILE en miles de pesos de 2017 </vt:lpstr>
      <vt:lpstr>EJECUCIÓN PRESUPUESTARIA DE GASTOS ACUMULADA A OCTUBRE 2017  PARTIDA 11 .CAPÍTULO 09. PROGRAMA 01:  FUERZA AÉREA DE CHILE en miles de dólares de 2017 </vt:lpstr>
      <vt:lpstr>EJECUCIÓN PRESUPUESTARIA DE GASTOS ACUMULADA A OCTUBRE 2017  PARTIDA 11 .CAPÍTULO 11. PROGRAMA 01:  ORGANISMOS DE SALUD DE LA FACH  en miles de pesos de 2017 </vt:lpstr>
      <vt:lpstr>EJECUCIÓN PRESUPUESTARIA DE GASTOS ACUMULADA A OCTUBRE 2017  PARTIDA 11 .CAPÍTULO 18. PROGRAMA 01:  DIRECCIÓN GENERAL DE MOVILIZACIÓN NACIONAL  en miles de pesos de 2017 </vt:lpstr>
      <vt:lpstr>EJECUCIÓN PRESUPUESTARIA DE GASTOS ACUMULADA A OCTUBRE 2017  PARTIDA 11 .CAPÍTULO 19. PROGRAMA 01:   INSTITUTO GEOGRÁFICO MILITAR  en miles de pesos de 2017 </vt:lpstr>
      <vt:lpstr>EJECUCIÓN PRESUPUESTARIA DE GASTOS ACUMULADA A OCTUBRE 2017  PARTIDA 11 .CAPÍTULO 20. PROGRAMA 01: SERVICIO HIDROGRÁFICO Y OCEANOGRÁFICO DE LA ARMADA DE CHILE  en miles de pesos de 2017 </vt:lpstr>
      <vt:lpstr>EJECUCIÓN PRESUPUESTARIA DE GASTOS ACUMULADA A OCTUBRE 2017  PARTIDA 11 .CAPÍTULO 21. PROGRAMA 01:  DIRECCIÓN GENERAL DE AERONÁUTICA CIVIL  en miles de pesos de 2017 </vt:lpstr>
      <vt:lpstr>EJECUCIÓN PRESUPUESTARIA DE GASTOS ACUMULADA A OCTUBRE 2017  PARTIDA 11 .CAPÍTULO 22. PROGRAMA 01:    SERVICIO AEROFOTOGRAMÉTRICO DE LA FACH en miles de pesos de 2017 </vt:lpstr>
      <vt:lpstr>EJECUCIÓN PRESUPUESTARIA DE GASTOS ACUMULADA A OCTUBRE 2017  PARTIDA 11 .CAPÍTULO 23. PROGRAMA 01:   SUBSECRETARÍA PARA LAS FUERZAS ARMADAS  en miles de pesos de 2017 </vt:lpstr>
      <vt:lpstr>EJECUCIÓN PRESUPUESTARIA DE GASTOS ACUMULADA A OCTUBRE 2017  PARTIDA 11 .CAPÍTULO 24. PROGRAMA 01:   SUBSECRETARÍA DE DEFENSA en miles de pesos de 2017 </vt:lpstr>
      <vt:lpstr>EJECUCIÓN PRESUPUESTARIA DE GASTOS ACUMULADA A OCTUBRE 2017  PARTIDA 11 .CAPÍTULO 25. PROGRAMA 01:   ESTADO MAYOR CONJUNTO  en miles de pesos de 2017 </vt:lpstr>
      <vt:lpstr>EJECUCIÓN PRESUPUESTARIA DE GASTOS ACUMULADA A OCTUBRE 2017  PARTIDA 11 .CAPÍTULO 25. PROGRAMA 01:   ESTADO MAYOR CONJUNTO  en miles de dólares de 2017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162</cp:revision>
  <cp:lastPrinted>2016-07-14T20:27:16Z</cp:lastPrinted>
  <dcterms:created xsi:type="dcterms:W3CDTF">2016-06-23T13:38:47Z</dcterms:created>
  <dcterms:modified xsi:type="dcterms:W3CDTF">2017-12-15T15:39:55Z</dcterms:modified>
</cp:coreProperties>
</file>