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99" r:id="rId5"/>
    <p:sldId id="301" r:id="rId6"/>
    <p:sldId id="303" r:id="rId7"/>
    <p:sldId id="304" r:id="rId8"/>
    <p:sldId id="264" r:id="rId9"/>
    <p:sldId id="263" r:id="rId10"/>
    <p:sldId id="265" r:id="rId11"/>
    <p:sldId id="300" r:id="rId12"/>
    <p:sldId id="268" r:id="rId13"/>
    <p:sldId id="269" r:id="rId14"/>
    <p:sldId id="271" r:id="rId15"/>
    <p:sldId id="273" r:id="rId16"/>
    <p:sldId id="302" r:id="rId17"/>
    <p:sldId id="274" r:id="rId18"/>
    <p:sldId id="275" r:id="rId19"/>
    <p:sldId id="276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OCTUBRE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60183"/>
              </p:ext>
            </p:extLst>
          </p:nvPr>
        </p:nvGraphicFramePr>
        <p:xfrm>
          <a:off x="414337" y="1988840"/>
          <a:ext cx="826212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Hoja de cálculo" r:id="rId3" imgW="8734357" imgH="1247865" progId="Excel.Sheet.8">
                  <p:embed/>
                </p:oleObj>
              </mc:Choice>
              <mc:Fallback>
                <p:oleObj name="Hoja de cálculo" r:id="rId3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88840"/>
                        <a:ext cx="826212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26887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Hoja de cálculo" r:id="rId3" imgW="8734357" imgH="3209835" progId="Excel.Sheet.8">
                  <p:embed/>
                </p:oleObj>
              </mc:Choice>
              <mc:Fallback>
                <p:oleObj name="Hoja de cálculo" r:id="rId3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407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481312"/>
              </p:ext>
            </p:extLst>
          </p:nvPr>
        </p:nvGraphicFramePr>
        <p:xfrm>
          <a:off x="414336" y="1700808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Hoja de cálculo" r:id="rId3" imgW="8734357" imgH="3076665" progId="Excel.Sheet.8">
                  <p:embed/>
                </p:oleObj>
              </mc:Choice>
              <mc:Fallback>
                <p:oleObj name="Hoja de cálculo" r:id="rId3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3706"/>
              </p:ext>
            </p:extLst>
          </p:nvPr>
        </p:nvGraphicFramePr>
        <p:xfrm>
          <a:off x="414337" y="1772816"/>
          <a:ext cx="826212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Hoja de cálculo" r:id="rId3" imgW="8734357" imgH="2943225" progId="Excel.Sheet.8">
                  <p:embed/>
                </p:oleObj>
              </mc:Choice>
              <mc:Fallback>
                <p:oleObj name="Hoja de cálculo" r:id="rId3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62120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26090"/>
              </p:ext>
            </p:extLst>
          </p:nvPr>
        </p:nvGraphicFramePr>
        <p:xfrm>
          <a:off x="414337" y="1916832"/>
          <a:ext cx="826212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916832"/>
                        <a:ext cx="826212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15857"/>
              </p:ext>
            </p:extLst>
          </p:nvPr>
        </p:nvGraphicFramePr>
        <p:xfrm>
          <a:off x="414336" y="1868041"/>
          <a:ext cx="8210799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Hoja de cálculo" r:id="rId3" imgW="8734357" imgH="1705065" progId="Excel.Sheet.8">
                  <p:embed/>
                </p:oleObj>
              </mc:Choice>
              <mc:Fallback>
                <p:oleObj name="Hoja de cálculo" r:id="rId3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8041"/>
                        <a:ext cx="8210799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22837"/>
              </p:ext>
            </p:extLst>
          </p:nvPr>
        </p:nvGraphicFramePr>
        <p:xfrm>
          <a:off x="414337" y="1772816"/>
          <a:ext cx="826212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Hoja de cálculo" r:id="rId3" imgW="8734357" imgH="2781210" progId="Excel.Sheet.8">
                  <p:embed/>
                </p:oleObj>
              </mc:Choice>
              <mc:Fallback>
                <p:oleObj name="Hoja de cálculo" r:id="rId3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6212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4320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82003"/>
              </p:ext>
            </p:extLst>
          </p:nvPr>
        </p:nvGraphicFramePr>
        <p:xfrm>
          <a:off x="414336" y="2050529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50529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617952"/>
              </p:ext>
            </p:extLst>
          </p:nvPr>
        </p:nvGraphicFramePr>
        <p:xfrm>
          <a:off x="414336" y="1636737"/>
          <a:ext cx="821079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Hoja de cálculo" r:id="rId3" imgW="8734357" imgH="4600575" progId="Excel.Sheet.8">
                  <p:embed/>
                </p:oleObj>
              </mc:Choice>
              <mc:Fallback>
                <p:oleObj name="Hoja de cálculo" r:id="rId3" imgW="87343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36737"/>
                        <a:ext cx="821079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</a:t>
            </a:r>
            <a:r>
              <a:rPr lang="es-CL" sz="1600" dirty="0" smtClean="0"/>
              <a:t>octubre, </a:t>
            </a:r>
            <a:r>
              <a:rPr lang="es-CL" sz="1600" dirty="0" smtClean="0"/>
              <a:t>el presupuesto vigente de esta Partida Presupuestaria alcanzó a $</a:t>
            </a:r>
            <a:r>
              <a:rPr lang="es-CL" sz="1600" dirty="0" smtClean="0"/>
              <a:t>1.161.735 </a:t>
            </a:r>
            <a:r>
              <a:rPr lang="es-CL" sz="1600" dirty="0" smtClean="0"/>
              <a:t>millones, que incluyen recursos adicionales por </a:t>
            </a:r>
            <a:r>
              <a:rPr lang="es-CL" sz="1600" dirty="0" smtClean="0"/>
              <a:t>$34.371 </a:t>
            </a:r>
            <a:r>
              <a:rPr lang="es-CL" sz="1600" dirty="0" smtClean="0"/>
              <a:t>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Octubre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$940.253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80%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la inclusión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8%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Octubre</a:t>
            </a:r>
            <a:r>
              <a:rPr lang="es-CL" sz="1600" dirty="0" smtClean="0"/>
              <a:t>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30%. </a:t>
            </a:r>
            <a:endParaRPr lang="es-ES" sz="1600" b="1" dirty="0" smtClean="0"/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</a:t>
            </a:r>
            <a:r>
              <a:rPr lang="es-ES" sz="1600" dirty="0" smtClean="0"/>
              <a:t>44%.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Octubre </a:t>
            </a:r>
            <a:r>
              <a:rPr lang="es-ES" sz="1600" dirty="0"/>
              <a:t>de </a:t>
            </a:r>
            <a:r>
              <a:rPr lang="es-ES" sz="1600" dirty="0" smtClean="0"/>
              <a:t>2017 ha ejecutado un </a:t>
            </a:r>
            <a:r>
              <a:rPr lang="es-ES" sz="1600" dirty="0" smtClean="0"/>
              <a:t>81% </a:t>
            </a:r>
            <a:r>
              <a:rPr lang="es-ES" sz="1600" dirty="0" smtClean="0"/>
              <a:t>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63%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$6.573 </a:t>
            </a:r>
            <a:r>
              <a:rPr lang="es-ES" sz="1600" dirty="0" smtClean="0"/>
              <a:t>millones </a:t>
            </a:r>
            <a:r>
              <a:rPr lang="es-ES" sz="1600" dirty="0" smtClean="0"/>
              <a:t>(60% </a:t>
            </a:r>
            <a:r>
              <a:rPr lang="es-ES" sz="1600" dirty="0" smtClean="0"/>
              <a:t>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72% ($6.956 </a:t>
            </a:r>
            <a:r>
              <a:rPr lang="es-CL" sz="1600" dirty="0" smtClean="0"/>
              <a:t>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</a:t>
            </a:r>
            <a:r>
              <a:rPr lang="es-CL" sz="1600" dirty="0" smtClean="0"/>
              <a:t>$45 </a:t>
            </a:r>
            <a:r>
              <a:rPr lang="es-CL" sz="1600" dirty="0" smtClean="0"/>
              <a:t>millones </a:t>
            </a:r>
            <a:r>
              <a:rPr lang="es-CL" sz="1600" dirty="0" smtClean="0"/>
              <a:t>(38% </a:t>
            </a:r>
            <a:r>
              <a:rPr lang="es-CL" sz="1600" dirty="0" smtClean="0"/>
              <a:t>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$138.409 </a:t>
            </a:r>
            <a:r>
              <a:rPr lang="es-CL" sz="1600" dirty="0"/>
              <a:t>millones </a:t>
            </a:r>
            <a:r>
              <a:rPr lang="es-CL" sz="1600" dirty="0" smtClean="0"/>
              <a:t>(83%)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smtClean="0"/>
              <a:t>$</a:t>
            </a:r>
            <a:r>
              <a:rPr lang="es-CL" sz="1600" smtClean="0"/>
              <a:t>16.326 </a:t>
            </a:r>
            <a:r>
              <a:rPr lang="es-CL" sz="1600" dirty="0"/>
              <a:t>millones </a:t>
            </a:r>
            <a:r>
              <a:rPr lang="es-CL" sz="1600" dirty="0" smtClean="0"/>
              <a:t>(69%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Octubre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97100"/>
            <a:ext cx="5653930" cy="33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93925"/>
            <a:ext cx="5532710" cy="33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45761"/>
              </p:ext>
            </p:extLst>
          </p:nvPr>
        </p:nvGraphicFramePr>
        <p:xfrm>
          <a:off x="519113" y="1772816"/>
          <a:ext cx="81057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13" y="1772816"/>
                        <a:ext cx="8105775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26917"/>
              </p:ext>
            </p:extLst>
          </p:nvPr>
        </p:nvGraphicFramePr>
        <p:xfrm>
          <a:off x="414337" y="1701155"/>
          <a:ext cx="820148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Hoja de cálculo" r:id="rId4" imgW="8420100" imgH="2448015" progId="Excel.Sheet.8">
                  <p:embed/>
                </p:oleObj>
              </mc:Choice>
              <mc:Fallback>
                <p:oleObj name="Hoja de cálculo" r:id="rId4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1155"/>
                        <a:ext cx="8201488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06660"/>
              </p:ext>
            </p:extLst>
          </p:nvPr>
        </p:nvGraphicFramePr>
        <p:xfrm>
          <a:off x="497582" y="1628800"/>
          <a:ext cx="8106866" cy="471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Hoja de cálculo" r:id="rId3" imgW="8724900" imgH="5076915" progId="Excel.Sheet.8">
                  <p:embed/>
                </p:oleObj>
              </mc:Choice>
              <mc:Fallback>
                <p:oleObj name="Hoja de cálculo" r:id="rId3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582" y="1628800"/>
                        <a:ext cx="8106866" cy="471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1016</Words>
  <Application>Microsoft Office PowerPoint</Application>
  <PresentationFormat>Presentación en pantalla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 de Microsoft Excel 97-2003</vt:lpstr>
      <vt:lpstr>EJECUCIÓN PRESUPUESTARIA DE GASTOS ACUMULADA AL MES DE OCTUBRE DE 2017 PARTIDA 10: MINISTERIO DE JUSTICIA</vt:lpstr>
      <vt:lpstr>Ejecución Presupuestaria de Gastos Acumulada al mes de Octubre de 2017  Ministerio de Justicia</vt:lpstr>
      <vt:lpstr>Ejecución Presupuestaria de Gastos Acumulada al mes de Octubre de 2017  Ministerio de Justicia</vt:lpstr>
      <vt:lpstr>Ejecución Presupuestaria de Gastos Acumulada al mes de Octubre de 2017  Ministerio de Justicia</vt:lpstr>
      <vt:lpstr>Ejecución Presupuestaria de Gastos Acumulada al mes de Octubre de 2017  Ministerio de Justicia</vt:lpstr>
      <vt:lpstr>Ejecución Presupuestaria de Gastos Acumulada al mes de Octubre de 2017  Ministerio de Justicia</vt:lpstr>
      <vt:lpstr>Ejecución Presupuestaria de Gastos Acumulada al mes de Octubre de 2017  Ministerio de Justicia</vt:lpstr>
      <vt:lpstr>Ejecución Presupuestaria de Gastos Acumulada al mes de Octubre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178</cp:revision>
  <cp:lastPrinted>2016-10-20T14:15:11Z</cp:lastPrinted>
  <dcterms:created xsi:type="dcterms:W3CDTF">2016-06-23T13:38:47Z</dcterms:created>
  <dcterms:modified xsi:type="dcterms:W3CDTF">2017-12-14T14:01:15Z</dcterms:modified>
</cp:coreProperties>
</file>