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8"/>
  </p:notesMasterIdLst>
  <p:handoutMasterIdLst>
    <p:handoutMasterId r:id="rId39"/>
  </p:handoutMasterIdLst>
  <p:sldIdLst>
    <p:sldId id="256" r:id="rId3"/>
    <p:sldId id="298" r:id="rId4"/>
    <p:sldId id="335" r:id="rId5"/>
    <p:sldId id="264" r:id="rId6"/>
    <p:sldId id="263" r:id="rId7"/>
    <p:sldId id="265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29" r:id="rId16"/>
    <p:sldId id="310" r:id="rId17"/>
    <p:sldId id="33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34" r:id="rId36"/>
    <p:sldId id="328" r:id="rId3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8" y="3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 OCTUBRE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09: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EDUCACIÓN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08: APOYO Y SUPERVISIÓN DE ESTABLECIMIENTOS EDUCACIONALES SUBVENCIONADOS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2068513"/>
            <a:ext cx="8031163" cy="229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5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763713"/>
            <a:ext cx="8031163" cy="3825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4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12 FORTALECIMIENTO DE LA EDUCACIÓN ESCOLAR PÚBLICA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53" y="1628800"/>
            <a:ext cx="8031163" cy="381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8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53" y="1988840"/>
            <a:ext cx="8031163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9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 -CONTINUACION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700808"/>
            <a:ext cx="7832799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52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GESTIÓN DE SUBVENCIONES A ESTABLECIMIENTOS EDUCACIONALES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2068513"/>
            <a:ext cx="8031163" cy="2080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6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41" y="1654714"/>
            <a:ext cx="8031163" cy="4510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12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3"/>
            <a:ext cx="7776864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 GASTOS DE OPERACIÓN DE EDUCACIÓN SUPERIOR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2708920"/>
            <a:ext cx="8031163" cy="2933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9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75" y="2636913"/>
            <a:ext cx="7002463" cy="3562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4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86224" y="1556792"/>
            <a:ext cx="807420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dirty="0"/>
              <a:t>Para el año </a:t>
            </a:r>
            <a:r>
              <a:rPr lang="es-CL" sz="1400" dirty="0" smtClean="0"/>
              <a:t>2017 </a:t>
            </a:r>
            <a:r>
              <a:rPr lang="es-CL" sz="1400" dirty="0"/>
              <a:t>el Ministerio de Educación (MINEDUC), contempla </a:t>
            </a:r>
            <a:r>
              <a:rPr lang="es-CL" sz="1400" dirty="0" smtClean="0"/>
              <a:t> </a:t>
            </a:r>
            <a:r>
              <a:rPr lang="es-CL" sz="1400" dirty="0"/>
              <a:t>como prioridades: </a:t>
            </a:r>
            <a:r>
              <a:rPr lang="es-CL" sz="1400" dirty="0" smtClean="0"/>
              <a:t>continuar con </a:t>
            </a:r>
            <a:r>
              <a:rPr lang="es-CL" sz="1400" dirty="0"/>
              <a:t>los esfuerzos por fortalecer </a:t>
            </a:r>
            <a:r>
              <a:rPr lang="es-CL" sz="1400" dirty="0" smtClean="0"/>
              <a:t>la cobertura </a:t>
            </a:r>
            <a:r>
              <a:rPr lang="es-CL" sz="1400" dirty="0"/>
              <a:t>de educación </a:t>
            </a:r>
            <a:r>
              <a:rPr lang="es-CL" sz="1400" dirty="0" err="1"/>
              <a:t>parvularia</a:t>
            </a:r>
            <a:r>
              <a:rPr lang="es-CL" sz="1400" dirty="0"/>
              <a:t> </a:t>
            </a:r>
            <a:r>
              <a:rPr lang="es-CL" sz="1400" dirty="0" smtClean="0"/>
              <a:t>y posibilitar </a:t>
            </a:r>
            <a:r>
              <a:rPr lang="es-CL" sz="1400" dirty="0"/>
              <a:t>una educación de </a:t>
            </a:r>
            <a:r>
              <a:rPr lang="es-CL" sz="1400" dirty="0" smtClean="0"/>
              <a:t>calidad en </a:t>
            </a:r>
            <a:r>
              <a:rPr lang="es-CL" sz="1400" dirty="0"/>
              <a:t>los primeros años de vida; vigencia el Sistema de </a:t>
            </a:r>
            <a:r>
              <a:rPr lang="es-CL" sz="1400" dirty="0" smtClean="0"/>
              <a:t>Desarrollo Profesional </a:t>
            </a:r>
            <a:r>
              <a:rPr lang="es-CL" sz="1400" dirty="0"/>
              <a:t>Docente, que permitirá dignificar </a:t>
            </a:r>
            <a:r>
              <a:rPr lang="es-CL" sz="1400" dirty="0" smtClean="0"/>
              <a:t>la docencia</a:t>
            </a:r>
            <a:r>
              <a:rPr lang="es-CL" sz="1400" dirty="0"/>
              <a:t>, apoyar su ejercicio y aumentar </a:t>
            </a:r>
            <a:r>
              <a:rPr lang="es-CL" sz="1400" dirty="0" smtClean="0"/>
              <a:t>su valoración </a:t>
            </a:r>
            <a:r>
              <a:rPr lang="es-CL" sz="1400" dirty="0"/>
              <a:t>para las nuevas generaciones; </a:t>
            </a:r>
            <a:r>
              <a:rPr lang="es-CL" sz="1400" dirty="0" smtClean="0"/>
              <a:t>se </a:t>
            </a:r>
            <a:r>
              <a:rPr lang="es-CL" sz="1400" dirty="0"/>
              <a:t>ampliará el número </a:t>
            </a:r>
            <a:r>
              <a:rPr lang="es-CL" sz="1400" dirty="0" smtClean="0"/>
              <a:t>de estudiantes </a:t>
            </a:r>
            <a:r>
              <a:rPr lang="es-CL" sz="1400" dirty="0"/>
              <a:t>beneficiados </a:t>
            </a:r>
            <a:r>
              <a:rPr lang="es-CL" sz="1400" dirty="0" smtClean="0"/>
              <a:t>con la </a:t>
            </a:r>
            <a:r>
              <a:rPr lang="es-CL" sz="1400" dirty="0"/>
              <a:t>adscripción a la </a:t>
            </a:r>
            <a:r>
              <a:rPr lang="es-CL" sz="1400" dirty="0" smtClean="0"/>
              <a:t>gratuidad de establecimientos subvencionados </a:t>
            </a:r>
            <a:r>
              <a:rPr lang="es-CL" sz="1400" dirty="0"/>
              <a:t>y </a:t>
            </a:r>
            <a:r>
              <a:rPr lang="es-CL" sz="1400" dirty="0" smtClean="0"/>
              <a:t>se incrementará </a:t>
            </a:r>
            <a:r>
              <a:rPr lang="es-CL" sz="1400" dirty="0"/>
              <a:t>el aporte </a:t>
            </a:r>
            <a:r>
              <a:rPr lang="es-CL" sz="1400" dirty="0" smtClean="0"/>
              <a:t>por gratuidad </a:t>
            </a:r>
            <a:r>
              <a:rPr lang="es-CL" sz="1400" dirty="0"/>
              <a:t>por estudiante; y </a:t>
            </a:r>
            <a:r>
              <a:rPr lang="es-CL" sz="1400" dirty="0" smtClean="0"/>
              <a:t>se destinarán $</a:t>
            </a:r>
            <a:r>
              <a:rPr lang="es-CL" sz="1400" dirty="0"/>
              <a:t>747.902 millones </a:t>
            </a:r>
            <a:r>
              <a:rPr lang="es-CL" sz="1400" dirty="0" smtClean="0"/>
              <a:t>al financiamiento </a:t>
            </a:r>
            <a:r>
              <a:rPr lang="es-CL" sz="1400" dirty="0"/>
              <a:t>de </a:t>
            </a:r>
            <a:r>
              <a:rPr lang="es-CL" sz="1400" dirty="0" smtClean="0"/>
              <a:t>la gratuidad en educación superior.</a:t>
            </a:r>
            <a:endParaRPr lang="es-CL" sz="1400" dirty="0"/>
          </a:p>
          <a:p>
            <a:pPr algn="just"/>
            <a:r>
              <a:rPr lang="es-CL" sz="1400" dirty="0" smtClean="0"/>
              <a:t>En </a:t>
            </a:r>
            <a:r>
              <a:rPr lang="es-CL" sz="1400" dirty="0"/>
              <a:t>cuanto a la ejecución presupuestaria acumulada a </a:t>
            </a:r>
            <a:r>
              <a:rPr lang="es-CL" sz="1400" dirty="0" smtClean="0"/>
              <a:t>octubre </a:t>
            </a:r>
            <a:r>
              <a:rPr lang="es-CL" sz="1400" dirty="0" smtClean="0"/>
              <a:t>2017, </a:t>
            </a:r>
            <a:r>
              <a:rPr lang="es-CL" sz="1400" dirty="0"/>
              <a:t>este Ministerio en su conjunto acumuló un </a:t>
            </a:r>
            <a:r>
              <a:rPr lang="es-CL" sz="1400" dirty="0" smtClean="0"/>
              <a:t>73% </a:t>
            </a:r>
            <a:r>
              <a:rPr lang="es-CL" sz="1400" dirty="0"/>
              <a:t>de ejecución </a:t>
            </a:r>
            <a:r>
              <a:rPr lang="es-CL" sz="1400" dirty="0" smtClean="0"/>
              <a:t>respecto del </a:t>
            </a:r>
            <a:r>
              <a:rPr lang="es-CL" sz="1400" dirty="0"/>
              <a:t>presupuesto inicial y </a:t>
            </a:r>
            <a:r>
              <a:rPr lang="es-CL" sz="1400" dirty="0" smtClean="0"/>
              <a:t>71,3% </a:t>
            </a:r>
            <a:r>
              <a:rPr lang="es-CL" sz="1400" dirty="0" smtClean="0"/>
              <a:t>del presupuesto vigente. La diferencia se explica por la modificación del presupuesto vigente, que se incrementó a </a:t>
            </a:r>
            <a:r>
              <a:rPr lang="es-CL" sz="1400" dirty="0" smtClean="0"/>
              <a:t>octubre </a:t>
            </a:r>
            <a:r>
              <a:rPr lang="es-CL" sz="1400" dirty="0"/>
              <a:t>en </a:t>
            </a:r>
            <a:r>
              <a:rPr lang="es-CL" sz="1400" dirty="0" smtClean="0"/>
              <a:t>M$239.019.770</a:t>
            </a:r>
            <a:r>
              <a:rPr lang="es-CL" sz="1400" dirty="0" smtClean="0"/>
              <a:t>. </a:t>
            </a:r>
            <a:endParaRPr lang="es-CL" sz="1400" dirty="0"/>
          </a:p>
          <a:p>
            <a:pPr algn="just"/>
            <a:r>
              <a:rPr lang="es-CL" sz="1400" dirty="0" smtClean="0"/>
              <a:t>El </a:t>
            </a:r>
            <a:r>
              <a:rPr lang="es-CL" sz="1400" dirty="0"/>
              <a:t>Capítulo 01 “Subsecretaría de Educación”  la ejecución global a </a:t>
            </a:r>
            <a:r>
              <a:rPr lang="es-CL" sz="1400" dirty="0" smtClean="0"/>
              <a:t>octubre 2017 </a:t>
            </a:r>
            <a:r>
              <a:rPr lang="es-CL" sz="1400" dirty="0"/>
              <a:t>fue </a:t>
            </a:r>
            <a:r>
              <a:rPr lang="es-CL" sz="1400" dirty="0" smtClean="0"/>
              <a:t>de aproximadamente </a:t>
            </a:r>
            <a:r>
              <a:rPr lang="es-CL" sz="1400" dirty="0" smtClean="0"/>
              <a:t> 70% </a:t>
            </a:r>
            <a:r>
              <a:rPr lang="es-CL" sz="1400" dirty="0"/>
              <a:t>respecto al presupuesto vigente </a:t>
            </a:r>
            <a:r>
              <a:rPr lang="es-CL" sz="1400" dirty="0" smtClean="0"/>
              <a:t>y </a:t>
            </a:r>
            <a:r>
              <a:rPr lang="es-CL" sz="1400" dirty="0" smtClean="0"/>
              <a:t>71% </a:t>
            </a:r>
            <a:r>
              <a:rPr lang="es-CL" sz="1400" dirty="0" smtClean="0"/>
              <a:t>del </a:t>
            </a:r>
            <a:r>
              <a:rPr lang="es-CL" sz="1400" dirty="0"/>
              <a:t>inicial, </a:t>
            </a:r>
            <a:r>
              <a:rPr lang="es-CL" sz="1400" dirty="0" smtClean="0"/>
              <a:t>dado que hubo modificaciones al presupuesto vigente, el cual se </a:t>
            </a:r>
            <a:r>
              <a:rPr lang="es-CL" sz="1400" dirty="0"/>
              <a:t>incrementó en </a:t>
            </a:r>
            <a:r>
              <a:rPr lang="es-CL" sz="1400" dirty="0" smtClean="0"/>
              <a:t>M$72.730.876</a:t>
            </a:r>
            <a:r>
              <a:rPr lang="es-CL" sz="1400" dirty="0" smtClean="0"/>
              <a:t>, </a:t>
            </a:r>
            <a:r>
              <a:rPr lang="es-CL" sz="1400" dirty="0" smtClean="0"/>
              <a:t>es decir, un 0,9% respecto al aprobado por el Congreso.</a:t>
            </a:r>
            <a:endParaRPr lang="es-CL" sz="1400" dirty="0"/>
          </a:p>
          <a:p>
            <a:pPr algn="just"/>
            <a:r>
              <a:rPr lang="es-CL" sz="1400" dirty="0" smtClean="0"/>
              <a:t>Los mayores </a:t>
            </a:r>
            <a:r>
              <a:rPr lang="es-CL" sz="1400" dirty="0"/>
              <a:t>avances por </a:t>
            </a:r>
            <a:r>
              <a:rPr lang="es-CL" sz="1400" dirty="0" smtClean="0"/>
              <a:t>Programa presupuestario, </a:t>
            </a:r>
            <a:r>
              <a:rPr lang="es-CL" sz="1400" dirty="0"/>
              <a:t>en cuanto a ejecución del presupuesto vigente, correspondieron </a:t>
            </a:r>
            <a:r>
              <a:rPr lang="es-CL" sz="1400" dirty="0" smtClean="0"/>
              <a:t>a: </a:t>
            </a:r>
            <a:r>
              <a:rPr lang="es-CL" sz="1400" dirty="0"/>
              <a:t>Fondos culturales y artísticos </a:t>
            </a:r>
            <a:r>
              <a:rPr lang="es-CL" sz="1400" dirty="0" smtClean="0"/>
              <a:t>87%; </a:t>
            </a:r>
            <a:r>
              <a:rPr lang="es-CL" sz="1400" dirty="0" smtClean="0"/>
              <a:t>Red de Bibliotecas </a:t>
            </a:r>
            <a:r>
              <a:rPr lang="es-CL" sz="1400" dirty="0" smtClean="0"/>
              <a:t>87%, Gastos de operación educación superior </a:t>
            </a:r>
            <a:r>
              <a:rPr lang="es-CL" sz="1400" dirty="0" smtClean="0"/>
              <a:t>y </a:t>
            </a:r>
            <a:r>
              <a:rPr lang="es-CL" sz="1400" dirty="0" smtClean="0"/>
              <a:t>Infraestructura educacional 87% </a:t>
            </a:r>
            <a:r>
              <a:rPr lang="es-CL" sz="1400" dirty="0" smtClean="0"/>
              <a:t>de los respectivos presupuestos vigentes.</a:t>
            </a:r>
          </a:p>
          <a:p>
            <a:pPr algn="just"/>
            <a:r>
              <a:rPr lang="es-CL" sz="1400" dirty="0" smtClean="0"/>
              <a:t>Los programas con menor tasa de ejecución del presupuesto vigente fueron: </a:t>
            </a:r>
            <a:r>
              <a:rPr lang="es-CL" sz="1400" dirty="0" smtClean="0"/>
              <a:t>Desarrollo curricular y evaluación 53% y   Educación Superior 46%.</a:t>
            </a:r>
            <a:endParaRPr lang="es-CL" sz="1400" dirty="0" smtClean="0"/>
          </a:p>
          <a:p>
            <a:pPr algn="just"/>
            <a:r>
              <a:rPr lang="es-CL" sz="1400" dirty="0" smtClean="0"/>
              <a:t>En cuanto a la comparación con al ejecución del año 2016, las tasas de ejecución muestran una mayor ejecución en el primer bimestre 2016, pero en 2017 se aprecia una aceleración en el gasto </a:t>
            </a:r>
            <a:r>
              <a:rPr lang="es-CL" sz="1400" dirty="0" smtClean="0"/>
              <a:t>a partir del </a:t>
            </a:r>
            <a:r>
              <a:rPr lang="es-CL" sz="1400" dirty="0" smtClean="0"/>
              <a:t>segundo bimestre, en comparación a 2016. Sin embargo en promedio se observan tasas de gasto similares al comparar ambos años. 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 AGENCIA DE CALIDAD DE LA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475" y="2636912"/>
            <a:ext cx="7383463" cy="364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8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 SUBSECRETARIA DE EDUCACIÓN PARVULARIA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16832"/>
            <a:ext cx="7203579" cy="4479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4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01: DIBAM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49" y="1844824"/>
            <a:ext cx="8016875" cy="43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4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02:   RED DE BIBLIOTECAS PÚBLICAS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65324"/>
            <a:ext cx="7620000" cy="3191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14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03:  CONSEJO DE MONUMENTOS NACIONALES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436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36788"/>
            <a:ext cx="7620000" cy="2920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23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431684"/>
            <a:ext cx="82014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CONICYT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022778"/>
            <a:ext cx="8229600" cy="26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87296"/>
            <a:ext cx="8064896" cy="473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622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JUNAEB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84" y="1556792"/>
            <a:ext cx="8267700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029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92896"/>
            <a:ext cx="7632848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90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622425"/>
            <a:ext cx="8267700" cy="461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81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597352"/>
            <a:ext cx="8317867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JUNJI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1628800"/>
            <a:ext cx="7954963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20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2016-OCTUBRE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716016" y="1556792"/>
            <a:ext cx="3744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200" b="1" dirty="0"/>
              <a:t>Porcentaje de ejecución acumulada  respecto al presupuesto vigente, </a:t>
            </a:r>
            <a:r>
              <a:rPr lang="es-CL" sz="1200" b="1" dirty="0" smtClean="0"/>
              <a:t>enero-OCTUBRE </a:t>
            </a:r>
            <a:r>
              <a:rPr lang="es-CL" sz="1200" b="1" dirty="0"/>
              <a:t>años 2016-2017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36576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99" y="5589240"/>
            <a:ext cx="77914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76872"/>
            <a:ext cx="3888432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276872"/>
            <a:ext cx="3899808" cy="302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57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PROGRAMAS ALTERNATIVOS DE ENSEÑANZA PRE-ESCOLAR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80" y="2132857"/>
            <a:ext cx="7954963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04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CONSEJO DE RECTORES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75" y="2636912"/>
            <a:ext cx="7078663" cy="3184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221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CONSEJO NACIONAL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435" y="2492896"/>
            <a:ext cx="7086600" cy="384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954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2787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08721"/>
            <a:ext cx="8229600" cy="1231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1158875"/>
            <a:ext cx="8251825" cy="569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7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562846"/>
            <a:ext cx="820148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Cont. 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 rot="10800000" flipV="1">
            <a:off x="414337" y="1628800"/>
            <a:ext cx="820148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2125663"/>
            <a:ext cx="8251825" cy="376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748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02: FONDOS CULTURALES Y ARTÍSTICOS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2276872"/>
            <a:ext cx="8251825" cy="4104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404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EDUCACION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6021288"/>
            <a:ext cx="8406135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0768"/>
            <a:ext cx="8229600" cy="3240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75" y="1988840"/>
            <a:ext cx="7459663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OCTUBRE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09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558805"/>
            <a:ext cx="8406135" cy="29919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1412776"/>
            <a:ext cx="8085137" cy="5146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SUBSECRETARÍA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7932256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02: INFRAESTRUCTURA EDUCACIONAL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484784"/>
            <a:ext cx="8262120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4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MEJORAMIENTO DE LA CALIDAD DE LA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573213"/>
            <a:ext cx="8262120" cy="3727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5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CURRICULAR Y EVALUACIÓN     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8294886" cy="364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6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3018</TotalTime>
  <Words>1325</Words>
  <Application>Microsoft Office PowerPoint</Application>
  <PresentationFormat>Presentación en pantalla (4:3)</PresentationFormat>
  <Paragraphs>144</Paragraphs>
  <Slides>35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38" baseType="lpstr">
      <vt:lpstr>1_Tema de Office</vt:lpstr>
      <vt:lpstr>Tema de Office</vt:lpstr>
      <vt:lpstr>Imagen de mapa de bits</vt:lpstr>
      <vt:lpstr>EJECUCIÓN PRESUPUESTARIA DE GASTOS ACUMULADA A OCTUBRE 2017 PARTIDA 09: MINISTERIO DE EDUCACIÓN</vt:lpstr>
      <vt:lpstr>EJECUCIÓN PRESUPUESTARIA DE GASTOS ACUMULADA A OCTUBRE 2017  MINISTERIO DE EDUCACIÓN</vt:lpstr>
      <vt:lpstr>Ejecución Presupuestaria de Gastos Acumulada a OCTUBRE 2016-OCTUBRE 2017  MINISTERIO DE EDUCACIÓN</vt:lpstr>
      <vt:lpstr>EJECUCIÓN PRESUPUESTARIA DE GASTOS ACUMULADA A OCTUBRE 2017  Partida 09 MINISTERIO DE EDUCACION</vt:lpstr>
      <vt:lpstr>EJECUCIÓN PRESUPUESTARIA DE GASTOS ACUMULADA A OCTUBRE 2017  PARTIDA 09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216</cp:revision>
  <cp:lastPrinted>2016-07-04T14:42:46Z</cp:lastPrinted>
  <dcterms:created xsi:type="dcterms:W3CDTF">2016-06-23T13:38:47Z</dcterms:created>
  <dcterms:modified xsi:type="dcterms:W3CDTF">2017-12-15T18:38:00Z</dcterms:modified>
</cp:coreProperties>
</file>