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4"/>
  </p:notesMasterIdLst>
  <p:handoutMasterIdLst>
    <p:handoutMasterId r:id="rId25"/>
  </p:handoutMasterIdLst>
  <p:sldIdLst>
    <p:sldId id="256" r:id="rId8"/>
    <p:sldId id="298" r:id="rId9"/>
    <p:sldId id="306" r:id="rId10"/>
    <p:sldId id="309" r:id="rId11"/>
    <p:sldId id="313" r:id="rId12"/>
    <p:sldId id="312" r:id="rId13"/>
    <p:sldId id="314" r:id="rId14"/>
    <p:sldId id="264" r:id="rId15"/>
    <p:sldId id="307" r:id="rId16"/>
    <p:sldId id="263" r:id="rId17"/>
    <p:sldId id="265" r:id="rId18"/>
    <p:sldId id="300" r:id="rId19"/>
    <p:sldId id="301" r:id="rId20"/>
    <p:sldId id="302" r:id="rId21"/>
    <p:sldId id="303" r:id="rId22"/>
    <p:sldId id="304" r:id="rId23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>
      <p:cViewPr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12-12-2017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12-12-2017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12-12-2017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12-12-2017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12-12-2017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6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0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66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00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50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9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48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73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43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51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2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8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9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66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471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90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96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20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7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3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44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3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97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8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12-12-2017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37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79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96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9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092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20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6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7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2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12-12-2017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480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641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09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62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363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11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33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5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12-12-2017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20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12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787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26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52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41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440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2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2275546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441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91264815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904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24356124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7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1695287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79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0609268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745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3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Octubre </a:t>
            </a:r>
            <a:r>
              <a:rPr lang="es-CL" sz="2400" b="1" dirty="0" smtClean="0">
                <a:latin typeface="+mn-lt"/>
              </a:rPr>
              <a:t>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06: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RELACIONES EXTERIORES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diciembre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06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42329" y="363993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4388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962906"/>
              </p:ext>
            </p:extLst>
          </p:nvPr>
        </p:nvGraphicFramePr>
        <p:xfrm>
          <a:off x="409575" y="1772816"/>
          <a:ext cx="8324850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7" name="Hoja de cálculo" r:id="rId4" imgW="8324985" imgH="1743075" progId="Excel.Sheet.8">
                  <p:embed/>
                </p:oleObj>
              </mc:Choice>
              <mc:Fallback>
                <p:oleObj name="Hoja de cálculo" r:id="rId4" imgW="8324985" imgH="17430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9575" y="1772816"/>
                        <a:ext cx="8324850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Secretaría y Administración general y Servicio Exterior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376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144822"/>
              </p:ext>
            </p:extLst>
          </p:nvPr>
        </p:nvGraphicFramePr>
        <p:xfrm>
          <a:off x="414335" y="1700958"/>
          <a:ext cx="8210799" cy="4752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2" name="Hoja de cálculo" r:id="rId3" imgW="8763000" imgH="5362665" progId="Excel.Sheet.8">
                  <p:embed/>
                </p:oleObj>
              </mc:Choice>
              <mc:Fallback>
                <p:oleObj name="Hoja de cálculo" r:id="rId3" imgW="8763000" imgH="5362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00958"/>
                        <a:ext cx="8210799" cy="4752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6304235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01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Dirección General de Relaciones Económicas Internacionales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5529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002794"/>
              </p:ext>
            </p:extLst>
          </p:nvPr>
        </p:nvGraphicFramePr>
        <p:xfrm>
          <a:off x="414336" y="1924769"/>
          <a:ext cx="8201488" cy="4312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6" name="Hoja de cálculo" r:id="rId3" imgW="7553257" imgH="4600575" progId="Excel.Sheet.8">
                  <p:embed/>
                </p:oleObj>
              </mc:Choice>
              <mc:Fallback>
                <p:oleObj name="Hoja de cálculo" r:id="rId3" imgW="7553257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24769"/>
                        <a:ext cx="8201488" cy="4312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1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493608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Promoción de las Exportaciones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34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700804"/>
              </p:ext>
            </p:extLst>
          </p:nvPr>
        </p:nvGraphicFramePr>
        <p:xfrm>
          <a:off x="414336" y="1772816"/>
          <a:ext cx="8201488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1" name="Hoja de cálculo" r:id="rId3" imgW="7410585" imgH="3076665" progId="Excel.Sheet.8">
                  <p:embed/>
                </p:oleObj>
              </mc:Choice>
              <mc:Fallback>
                <p:oleObj name="Hoja de cálculo" r:id="rId3" imgW="7410585" imgH="3076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8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5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7604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Fronteras y Límites de Estado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5985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977548"/>
              </p:ext>
            </p:extLst>
          </p:nvPr>
        </p:nvGraphicFramePr>
        <p:xfrm>
          <a:off x="467543" y="1772816"/>
          <a:ext cx="8166991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3" name="Hoja de cálculo" r:id="rId3" imgW="7886700" imgH="2628900" progId="Excel.Sheet.8">
                  <p:embed/>
                </p:oleObj>
              </mc:Choice>
              <mc:Fallback>
                <p:oleObj name="Hoja de cálculo" r:id="rId3" imgW="7886700" imgH="2628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3" y="1772816"/>
                        <a:ext cx="8166991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0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51214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Antártico Chileno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949887"/>
              </p:ext>
            </p:extLst>
          </p:nvPr>
        </p:nvGraphicFramePr>
        <p:xfrm>
          <a:off x="414337" y="1759049"/>
          <a:ext cx="8210798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7" name="Hoja de cálculo" r:id="rId3" imgW="7915343" imgH="3686175" progId="Excel.Sheet.8">
                  <p:embed/>
                </p:oleObj>
              </mc:Choice>
              <mc:Fallback>
                <p:oleObj name="Hoja de cálculo" r:id="rId3" imgW="7915343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59049"/>
                        <a:ext cx="8210798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7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43202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Agencia de Cooperación Internacional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888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854909"/>
              </p:ext>
            </p:extLst>
          </p:nvPr>
        </p:nvGraphicFramePr>
        <p:xfrm>
          <a:off x="467544" y="1844824"/>
          <a:ext cx="8148279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2" name="Hoja de cálculo" r:id="rId3" imgW="7534343" imgH="2466885" progId="Excel.Sheet.8">
                  <p:embed/>
                </p:oleObj>
              </mc:Choice>
              <mc:Fallback>
                <p:oleObj name="Hoja de cálculo" r:id="rId3" imgW="7534343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44824"/>
                        <a:ext cx="8148279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59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90232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</a:t>
            </a:r>
            <a:r>
              <a:rPr lang="es-CL" sz="1600" b="1" dirty="0" smtClean="0"/>
              <a:t>en pesos, al mes de </a:t>
            </a:r>
            <a:r>
              <a:rPr lang="es-CL" sz="1600" b="1" dirty="0" smtClean="0"/>
              <a:t>octubre </a:t>
            </a:r>
            <a:r>
              <a:rPr lang="es-CL" sz="1600" b="1" dirty="0" smtClean="0"/>
              <a:t>de 2017</a:t>
            </a:r>
            <a:r>
              <a:rPr lang="es-CL" sz="1600" dirty="0" smtClean="0"/>
              <a:t> fue de </a:t>
            </a:r>
            <a:r>
              <a:rPr lang="es-CL" sz="1600" dirty="0" smtClean="0"/>
              <a:t>$71.316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77% </a:t>
            </a:r>
            <a:r>
              <a:rPr lang="es-CL" sz="1600" dirty="0"/>
              <a:t>del Presupuesto </a:t>
            </a:r>
            <a:r>
              <a:rPr lang="es-CL" sz="1600" dirty="0" smtClean="0"/>
              <a:t>Vigente,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Respecto a la Ley Inicial, el gasto acumulado evidenció una </a:t>
            </a:r>
            <a:r>
              <a:rPr lang="es-CL" sz="1600" dirty="0"/>
              <a:t>ejecución </a:t>
            </a:r>
            <a:r>
              <a:rPr lang="es-CL" sz="1600" dirty="0" smtClean="0"/>
              <a:t>mayor, en </a:t>
            </a:r>
            <a:r>
              <a:rPr lang="es-CL" sz="1600" dirty="0" smtClean="0"/>
              <a:t>4 </a:t>
            </a:r>
            <a:r>
              <a:rPr lang="es-CL" sz="1600" dirty="0"/>
              <a:t>puntos </a:t>
            </a:r>
            <a:r>
              <a:rPr lang="es-CL" sz="1600" dirty="0" smtClean="0"/>
              <a:t>porcentuales, al ejercicio presupuestario anterior.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dólares se observó un </a:t>
            </a:r>
            <a:r>
              <a:rPr lang="es-CL" sz="1600" dirty="0" smtClean="0"/>
              <a:t>70% </a:t>
            </a:r>
            <a:r>
              <a:rPr lang="es-CL" sz="1600" dirty="0" smtClean="0"/>
              <a:t>de avance presupuestario, con un total gastado de </a:t>
            </a:r>
            <a:r>
              <a:rPr lang="es-CL" sz="1600" dirty="0" smtClean="0"/>
              <a:t>US$154 </a:t>
            </a:r>
            <a:r>
              <a:rPr lang="es-CL" sz="1600" dirty="0" smtClean="0"/>
              <a:t>millones. El año 2016 el porcentaje de gasto llegó a </a:t>
            </a:r>
            <a:r>
              <a:rPr lang="es-CL" sz="1600" dirty="0" smtClean="0"/>
              <a:t>63%.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MX" sz="1600" b="1" dirty="0" smtClean="0">
                <a:solidFill>
                  <a:prstClr val="black"/>
                </a:solidFill>
              </a:rPr>
              <a:t>Servicio de la Deuda:</a:t>
            </a:r>
            <a:r>
              <a:rPr lang="es-MX" sz="1600" dirty="0" smtClean="0">
                <a:solidFill>
                  <a:prstClr val="black"/>
                </a:solidFill>
              </a:rPr>
              <a:t> </a:t>
            </a:r>
            <a:r>
              <a:rPr lang="es-MX" sz="1600" dirty="0">
                <a:solidFill>
                  <a:prstClr val="black"/>
                </a:solidFill>
              </a:rPr>
              <a:t>la </a:t>
            </a:r>
            <a:r>
              <a:rPr lang="es-MX" sz="1600" dirty="0" smtClean="0">
                <a:solidFill>
                  <a:prstClr val="black"/>
                </a:solidFill>
              </a:rPr>
              <a:t>Ley </a:t>
            </a:r>
            <a:r>
              <a:rPr lang="es-MX" sz="1600" dirty="0">
                <a:solidFill>
                  <a:prstClr val="black"/>
                </a:solidFill>
              </a:rPr>
              <a:t>de </a:t>
            </a:r>
            <a:r>
              <a:rPr lang="es-MX" sz="1600" dirty="0" smtClean="0">
                <a:solidFill>
                  <a:prstClr val="black"/>
                </a:solidFill>
              </a:rPr>
              <a:t>Presupuestos 2017 autorizó recursos por $33 millones</a:t>
            </a:r>
            <a:r>
              <a:rPr lang="es-CL" sz="1600" dirty="0" smtClean="0">
                <a:solidFill>
                  <a:prstClr val="black"/>
                </a:solidFill>
              </a:rPr>
              <a:t> y al mes de </a:t>
            </a:r>
            <a:r>
              <a:rPr lang="es-CL" sz="1600" dirty="0" smtClean="0">
                <a:solidFill>
                  <a:prstClr val="black"/>
                </a:solidFill>
              </a:rPr>
              <a:t>Octubre </a:t>
            </a:r>
            <a:r>
              <a:rPr lang="es-CL" sz="1600" dirty="0" smtClean="0">
                <a:solidFill>
                  <a:prstClr val="black"/>
                </a:solidFill>
              </a:rPr>
              <a:t>se han incluido recursos adicionales por $1.464 millones destinados a cumplir obligaciones del ejercicio presupuestario anterior (deuda flotante), con una ejecución presupuestaria de $1.495 millones, significando 99% de ejecución respecto a los recursos vigentes.</a:t>
            </a:r>
            <a:endParaRPr lang="es-CL" sz="1600" dirty="0">
              <a:solidFill>
                <a:prstClr val="black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En las transferencias corrientes </a:t>
            </a:r>
            <a:r>
              <a:rPr lang="es-CL" sz="1600" b="1" dirty="0" smtClean="0">
                <a:latin typeface="+mn-lt"/>
              </a:rPr>
              <a:t>de la Subsecretaría</a:t>
            </a:r>
            <a:r>
              <a:rPr lang="es-CL" sz="1600" dirty="0" smtClean="0">
                <a:latin typeface="+mn-lt"/>
              </a:rPr>
              <a:t>, que incluyen recursos para asignaciones  al sector privado, al Gobierno Central y para Otras Entidades Públicas, totalizaron desembolsos por </a:t>
            </a:r>
            <a:r>
              <a:rPr lang="es-CL" sz="1600" dirty="0" smtClean="0">
                <a:latin typeface="+mn-lt"/>
              </a:rPr>
              <a:t>$893 </a:t>
            </a:r>
            <a:r>
              <a:rPr lang="es-CL" sz="1600" dirty="0" smtClean="0">
                <a:latin typeface="+mn-lt"/>
              </a:rPr>
              <a:t>millones, con </a:t>
            </a:r>
            <a:r>
              <a:rPr lang="es-CL" sz="1600" dirty="0" smtClean="0">
                <a:latin typeface="+mn-lt"/>
              </a:rPr>
              <a:t>70% </a:t>
            </a:r>
            <a:r>
              <a:rPr lang="es-CL" sz="1600" dirty="0" smtClean="0">
                <a:latin typeface="+mn-lt"/>
              </a:rPr>
              <a:t>de ejecución. Respecto a la transferencia para el “Instituto </a:t>
            </a:r>
            <a:r>
              <a:rPr lang="es-CL" sz="1600" dirty="0">
                <a:latin typeface="+mn-lt"/>
              </a:rPr>
              <a:t>Chileno de Campos de </a:t>
            </a:r>
            <a:r>
              <a:rPr lang="es-CL" sz="1600" dirty="0" smtClean="0">
                <a:latin typeface="+mn-lt"/>
              </a:rPr>
              <a:t>Hielo” (con recursos vigentes por $98 millones) </a:t>
            </a:r>
            <a:r>
              <a:rPr lang="es-CL" sz="1600" dirty="0">
                <a:latin typeface="+mn-lt"/>
              </a:rPr>
              <a:t>y para el “Consejo Chileno para las Relaciones </a:t>
            </a:r>
            <a:r>
              <a:rPr lang="es-CL" sz="1600" dirty="0" smtClean="0">
                <a:latin typeface="+mn-lt"/>
              </a:rPr>
              <a:t>Internacionales” (con $68 millones aprobados) </a:t>
            </a:r>
            <a:r>
              <a:rPr lang="es-CL" sz="1600" dirty="0" smtClean="0">
                <a:latin typeface="+mn-lt"/>
              </a:rPr>
              <a:t>un </a:t>
            </a:r>
            <a:r>
              <a:rPr lang="es-CL" sz="1600" dirty="0" smtClean="0">
                <a:latin typeface="+mn-lt"/>
              </a:rPr>
              <a:t>100% de ejecución </a:t>
            </a:r>
            <a:r>
              <a:rPr lang="es-CL" sz="1600" dirty="0" smtClean="0">
                <a:latin typeface="+mn-lt"/>
              </a:rPr>
              <a:t>presupuestaria. </a:t>
            </a: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latin typeface="+mn-lt"/>
              </a:rPr>
              <a:t>El </a:t>
            </a:r>
            <a:r>
              <a:rPr lang="es-CL" sz="1600" b="1" dirty="0">
                <a:latin typeface="+mn-lt"/>
              </a:rPr>
              <a:t>Registro de Chilenos en el </a:t>
            </a:r>
            <a:r>
              <a:rPr lang="es-CL" sz="1600" b="1" dirty="0" smtClean="0">
                <a:latin typeface="+mn-lt"/>
              </a:rPr>
              <a:t>Exterior</a:t>
            </a:r>
            <a:r>
              <a:rPr lang="es-CL" sz="1600" dirty="0" smtClean="0">
                <a:latin typeface="+mn-lt"/>
              </a:rPr>
              <a:t>, que pretende </a:t>
            </a:r>
            <a:r>
              <a:rPr lang="es-CL" sz="1600" dirty="0" smtClean="0"/>
              <a:t>obtener </a:t>
            </a:r>
            <a:r>
              <a:rPr lang="es-CL" sz="1600" dirty="0"/>
              <a:t>una caracterización demográfica, social, económica y organizacional de la población chilena residente en el extranjero</a:t>
            </a:r>
            <a:r>
              <a:rPr lang="es-CL" sz="1600" dirty="0" smtClean="0"/>
              <a:t>, </a:t>
            </a:r>
            <a:r>
              <a:rPr lang="es-CL" sz="1600" dirty="0" smtClean="0">
                <a:latin typeface="+mn-lt"/>
              </a:rPr>
              <a:t>presentó un avance en pesos de un </a:t>
            </a:r>
            <a:r>
              <a:rPr lang="es-CL" sz="1600" dirty="0" smtClean="0">
                <a:latin typeface="+mn-lt"/>
              </a:rPr>
              <a:t>44% </a:t>
            </a:r>
            <a:r>
              <a:rPr lang="es-CL" sz="1600" dirty="0" smtClean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>
                <a:latin typeface="+mn-lt"/>
              </a:rPr>
              <a:t>En la Dirección de Relaciones Económicas, el </a:t>
            </a:r>
            <a:r>
              <a:rPr lang="es-CL" sz="1600" b="1" dirty="0" smtClean="0">
                <a:latin typeface="+mn-lt"/>
              </a:rPr>
              <a:t>Programa </a:t>
            </a:r>
            <a:r>
              <a:rPr lang="es-CL" sz="1600" b="1" dirty="0">
                <a:latin typeface="+mn-lt"/>
              </a:rPr>
              <a:t>de Defensa </a:t>
            </a:r>
            <a:r>
              <a:rPr lang="es-CL" sz="1600" b="1" dirty="0" smtClean="0">
                <a:latin typeface="+mn-lt"/>
              </a:rPr>
              <a:t>Comercial</a:t>
            </a:r>
            <a:r>
              <a:rPr lang="es-CL" sz="1600" dirty="0" smtClean="0">
                <a:latin typeface="+mn-lt"/>
              </a:rPr>
              <a:t>, que </a:t>
            </a:r>
            <a:r>
              <a:rPr lang="es-CL" sz="1600" dirty="0">
                <a:latin typeface="+mn-lt"/>
              </a:rPr>
              <a:t>tiene por objetivo la defensa de los intereses comerciales nacionales, buscando soluciones a los conflictos dentro de los mecanismos establecidos dentro de los acuerdos internacionales suscritos, finalizó con una ejecución presupuestaria de un </a:t>
            </a:r>
            <a:r>
              <a:rPr lang="es-CL" sz="1600" dirty="0" smtClean="0">
                <a:latin typeface="+mn-lt"/>
              </a:rPr>
              <a:t>33% </a:t>
            </a:r>
            <a:r>
              <a:rPr lang="es-CL" sz="1600" dirty="0">
                <a:latin typeface="+mn-lt"/>
              </a:rPr>
              <a:t>del presupuesto </a:t>
            </a:r>
            <a:r>
              <a:rPr lang="es-CL" sz="1600" dirty="0" smtClean="0">
                <a:latin typeface="+mn-lt"/>
              </a:rPr>
              <a:t>vigente.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>
                <a:latin typeface="+mn-lt"/>
              </a:rPr>
              <a:t>El </a:t>
            </a:r>
            <a:r>
              <a:rPr lang="es-CL" sz="1600" b="1" dirty="0" smtClean="0">
                <a:latin typeface="+mn-lt"/>
              </a:rPr>
              <a:t>Programa </a:t>
            </a:r>
            <a:r>
              <a:rPr lang="es-CL" sz="1600" b="1" dirty="0">
                <a:latin typeface="+mn-lt"/>
              </a:rPr>
              <a:t>Certificación de </a:t>
            </a:r>
            <a:r>
              <a:rPr lang="es-CL" sz="1600" b="1" dirty="0" smtClean="0">
                <a:latin typeface="+mn-lt"/>
              </a:rPr>
              <a:t>Origen</a:t>
            </a:r>
            <a:r>
              <a:rPr lang="es-CL" sz="1600" dirty="0" smtClean="0">
                <a:latin typeface="+mn-lt"/>
              </a:rPr>
              <a:t>, encargado </a:t>
            </a:r>
            <a:r>
              <a:rPr lang="es-CL" sz="1600" dirty="0">
                <a:latin typeface="+mn-lt"/>
              </a:rPr>
              <a:t>de prestar el servicio de Certificación de Origen a exportadores con productos con destino a la Unión Europea, EFTA y China, alcanzó un </a:t>
            </a:r>
            <a:r>
              <a:rPr lang="es-CL" sz="1600" dirty="0" smtClean="0">
                <a:latin typeface="+mn-lt"/>
              </a:rPr>
              <a:t>71</a:t>
            </a:r>
            <a:r>
              <a:rPr lang="es-CL" sz="1600" dirty="0" smtClean="0">
                <a:latin typeface="+mn-lt"/>
              </a:rPr>
              <a:t>% </a:t>
            </a:r>
            <a:r>
              <a:rPr lang="es-CL" sz="1600" dirty="0">
                <a:latin typeface="+mn-lt"/>
              </a:rPr>
              <a:t>de gasto total</a:t>
            </a:r>
            <a:r>
              <a:rPr lang="es-CL" sz="1600" dirty="0" smtClean="0">
                <a:latin typeface="+mn-lt"/>
              </a:rPr>
              <a:t>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>
                <a:latin typeface="+mn-lt"/>
              </a:rPr>
              <a:t>Los </a:t>
            </a:r>
            <a:r>
              <a:rPr lang="es-CL" sz="1600" b="1" dirty="0">
                <a:latin typeface="+mn-lt"/>
              </a:rPr>
              <a:t>Proyectos y Actividades de </a:t>
            </a:r>
            <a:r>
              <a:rPr lang="es-CL" sz="1600" b="1" dirty="0" smtClean="0">
                <a:latin typeface="+mn-lt"/>
              </a:rPr>
              <a:t>Promoción</a:t>
            </a:r>
            <a:r>
              <a:rPr lang="es-CL" sz="1600" dirty="0" smtClean="0">
                <a:latin typeface="+mn-lt"/>
              </a:rPr>
              <a:t>, con recursos autorizados por </a:t>
            </a:r>
            <a:r>
              <a:rPr lang="es-CL" sz="1600" smtClean="0">
                <a:latin typeface="+mn-lt"/>
              </a:rPr>
              <a:t>$</a:t>
            </a:r>
            <a:r>
              <a:rPr lang="es-CL" sz="1600" smtClean="0">
                <a:latin typeface="+mn-lt"/>
              </a:rPr>
              <a:t>6.806 </a:t>
            </a:r>
            <a:r>
              <a:rPr lang="es-CL" sz="1600" dirty="0" smtClean="0">
                <a:latin typeface="+mn-lt"/>
              </a:rPr>
              <a:t>millones informan un avance de </a:t>
            </a:r>
            <a:r>
              <a:rPr lang="es-CL" sz="1600" dirty="0" smtClean="0">
                <a:latin typeface="+mn-lt"/>
              </a:rPr>
              <a:t>68% </a:t>
            </a:r>
            <a:r>
              <a:rPr lang="es-CL" sz="1600" dirty="0" smtClean="0">
                <a:latin typeface="+mn-lt"/>
              </a:rPr>
              <a:t>del gasto.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>
                <a:latin typeface="+mn-lt"/>
              </a:rPr>
              <a:t>En la </a:t>
            </a:r>
            <a:r>
              <a:rPr lang="es-CL" sz="1600" b="1" dirty="0" smtClean="0">
                <a:latin typeface="+mn-lt"/>
              </a:rPr>
              <a:t>Dirección de Fronteras y Límites </a:t>
            </a:r>
            <a:r>
              <a:rPr lang="es-CL" sz="1600" b="1" dirty="0">
                <a:latin typeface="+mn-lt"/>
              </a:rPr>
              <a:t>de Estado</a:t>
            </a:r>
            <a:r>
              <a:rPr lang="es-CL" sz="1600" dirty="0">
                <a:latin typeface="+mn-lt"/>
              </a:rPr>
              <a:t>, </a:t>
            </a:r>
            <a:r>
              <a:rPr lang="es-CL" sz="1600" dirty="0" smtClean="0">
                <a:latin typeface="+mn-lt"/>
              </a:rPr>
              <a:t>los </a:t>
            </a:r>
            <a:r>
              <a:rPr lang="es-CL" sz="1600" dirty="0">
                <a:latin typeface="+mn-lt"/>
              </a:rPr>
              <a:t>Programas Especiales de Fronteras y </a:t>
            </a:r>
            <a:r>
              <a:rPr lang="es-CL" sz="1600" dirty="0" smtClean="0">
                <a:latin typeface="+mn-lt"/>
              </a:rPr>
              <a:t>Límites</a:t>
            </a:r>
            <a:r>
              <a:rPr lang="es-CL" sz="1600" dirty="0">
                <a:latin typeface="+mn-lt"/>
              </a:rPr>
              <a:t>, </a:t>
            </a:r>
            <a:r>
              <a:rPr lang="es-CL" sz="1600" dirty="0" smtClean="0">
                <a:latin typeface="+mn-lt"/>
              </a:rPr>
              <a:t>que incluye </a:t>
            </a:r>
            <a:r>
              <a:rPr lang="es-CL" sz="1600" dirty="0">
                <a:latin typeface="+mn-lt"/>
              </a:rPr>
              <a:t>actividades relacionadas a </a:t>
            </a:r>
            <a:r>
              <a:rPr lang="es-CL" sz="1600" dirty="0" smtClean="0">
                <a:latin typeface="+mn-lt"/>
              </a:rPr>
              <a:t>la Plataforma </a:t>
            </a:r>
            <a:r>
              <a:rPr lang="es-CL" sz="1600" dirty="0">
                <a:latin typeface="+mn-lt"/>
              </a:rPr>
              <a:t>Continental Extendida y otras actividades de carácter </a:t>
            </a:r>
            <a:r>
              <a:rPr lang="es-CL" sz="1600" dirty="0" smtClean="0">
                <a:latin typeface="+mn-lt"/>
              </a:rPr>
              <a:t>reservado, ejecutaron un total de $3.968 millones (49% de avance presupuestario).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>
                <a:latin typeface="+mn-lt"/>
              </a:rPr>
              <a:t>En el </a:t>
            </a:r>
            <a:r>
              <a:rPr lang="es-CL" sz="1600" b="1" dirty="0" smtClean="0">
                <a:latin typeface="+mn-lt"/>
              </a:rPr>
              <a:t>Instituto Antártico Chileno</a:t>
            </a:r>
            <a:r>
              <a:rPr lang="es-CL" sz="1600" dirty="0" smtClean="0">
                <a:latin typeface="+mn-lt"/>
              </a:rPr>
              <a:t> se observa el programa Tesis Antárticas con un 0% de gasto a octubre y el programa Aligamiento </a:t>
            </a:r>
            <a:r>
              <a:rPr lang="es-CL" sz="1600" dirty="0">
                <a:latin typeface="+mn-lt"/>
              </a:rPr>
              <a:t>Científico </a:t>
            </a:r>
            <a:r>
              <a:rPr lang="es-CL" sz="1600" dirty="0" smtClean="0">
                <a:latin typeface="+mn-lt"/>
              </a:rPr>
              <a:t>Internacional, con un 1,4% de gasto a octubre.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/>
              <a:t>En la </a:t>
            </a:r>
            <a:r>
              <a:rPr lang="es-CL" sz="1600" b="1" dirty="0"/>
              <a:t>Agencia de Cooperación Internacional</a:t>
            </a:r>
            <a:r>
              <a:rPr lang="es-CL" sz="1600" dirty="0"/>
              <a:t>, la transferencia al sector privado para “Cooperación Sur-Sur”, presentó una ejecución de recursos de </a:t>
            </a:r>
            <a:r>
              <a:rPr lang="es-CL" sz="1600" dirty="0" smtClean="0"/>
              <a:t>66%, </a:t>
            </a:r>
            <a:r>
              <a:rPr lang="es-CL" sz="1600" dirty="0"/>
              <a:t>con un total gastado de </a:t>
            </a:r>
            <a:r>
              <a:rPr lang="es-CL" sz="1600" dirty="0" smtClean="0"/>
              <a:t>$3.277 </a:t>
            </a:r>
            <a:r>
              <a:rPr lang="es-CL" sz="1600" dirty="0"/>
              <a:t>millones. Esta asignación contiene recursos para becas de postgrado, becas Nelson Mandela, cooperación técnica bilateral y triangular, Alianza del Pacífico, </a:t>
            </a:r>
            <a:r>
              <a:rPr lang="es-CL" sz="1600" dirty="0" smtClean="0"/>
              <a:t>entre otras.</a:t>
            </a: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54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94" y="2071688"/>
            <a:ext cx="6836782" cy="344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34" y="2063750"/>
            <a:ext cx="6169794" cy="345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0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dólares)</a:t>
            </a:r>
          </a:p>
          <a:p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57" y="2044700"/>
            <a:ext cx="6229487" cy="347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dólares)</a:t>
            </a:r>
          </a:p>
          <a:p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49" y="2047875"/>
            <a:ext cx="5786263" cy="333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11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143995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838961"/>
              </p:ext>
            </p:extLst>
          </p:nvPr>
        </p:nvGraphicFramePr>
        <p:xfrm>
          <a:off x="467545" y="1916832"/>
          <a:ext cx="8140554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1" name="Hoja de cálculo" r:id="rId3" imgW="7115243" imgH="2162265" progId="Excel.Sheet.8">
                  <p:embed/>
                </p:oleObj>
              </mc:Choice>
              <mc:Fallback>
                <p:oleObj name="Hoja de cálculo" r:id="rId3" imgW="7115243" imgH="2162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916832"/>
                        <a:ext cx="8140554" cy="216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288011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dólares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981890"/>
              </p:ext>
            </p:extLst>
          </p:nvPr>
        </p:nvGraphicFramePr>
        <p:xfrm>
          <a:off x="378499" y="1916832"/>
          <a:ext cx="8229600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8" name="Hoja de cálculo" r:id="rId3" imgW="7115243" imgH="2314575" progId="Excel.Sheet.8">
                  <p:embed/>
                </p:oleObj>
              </mc:Choice>
              <mc:Fallback>
                <p:oleObj name="Hoja de cálculo" r:id="rId3" imgW="7115243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499" y="1916832"/>
                        <a:ext cx="8229600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7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1969</TotalTime>
  <Words>974</Words>
  <Application>Microsoft Office PowerPoint</Application>
  <PresentationFormat>Presentación en pantalla (4:3)</PresentationFormat>
  <Paragraphs>71</Paragraphs>
  <Slides>16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Imagen de mapa de bits</vt:lpstr>
      <vt:lpstr>Hoja de cálculo de Microsoft Excel 97-2003</vt:lpstr>
      <vt:lpstr>EJECUCIÓN PRESUPUESTARIA DE GASTOS ACUMULADA AL MES DE Octubre DE 2017 PARTIDA 06: MINISTERIO DE RELACIONES EXTERIORES</vt:lpstr>
      <vt:lpstr>Ejecución Presupuestaria de Gastos Acumulada al Mes de Octubre de 2017  Ministerio de Relaciones Exteriores</vt:lpstr>
      <vt:lpstr>Ejecución Presupuestaria de Gastos Acumulada al Mes de Octubre de 2017  Ministerio de Relaciones Exteriores</vt:lpstr>
      <vt:lpstr>Ejecución Presupuestaria de Gastos Acumulada al Mes de Octubre de 2017  Ministerio de Relaciones Exteriores</vt:lpstr>
      <vt:lpstr>Ejecución Presupuestaria de Gastos Acumulada al Mes de Octubre de 2017  Ministerio de Relaciones Exteriores</vt:lpstr>
      <vt:lpstr>Ejecución Presupuestaria de Gastos Acumulada al Mes de Octubre de 2017  Ministerio de Relaciones Exteriores</vt:lpstr>
      <vt:lpstr>Ejecución Presupuestaria de Gastos Acumulada al Mes de Octubre de 2017  Ministerio de Relaciones Exteriores</vt:lpstr>
      <vt:lpstr>Ejecución Presupuestaria de Gastos Acumulada al Mes de Octubre de 2017  Partida 06 Ministerio de Relaciones Exteriores</vt:lpstr>
      <vt:lpstr>Ejecución Presupuestaria de Gastos Acumulada al Mes de Octubre de 2017  Partida 06 Ministerio de Relaciones Exteriores</vt:lpstr>
      <vt:lpstr>Ejecución Presupuestaria de Gastos Acumulada al Mes de Octubre de 2017  Partida 06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134</cp:revision>
  <cp:lastPrinted>2016-07-04T14:42:46Z</cp:lastPrinted>
  <dcterms:created xsi:type="dcterms:W3CDTF">2016-06-23T13:38:47Z</dcterms:created>
  <dcterms:modified xsi:type="dcterms:W3CDTF">2017-12-12T20:15:55Z</dcterms:modified>
</cp:coreProperties>
</file>