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8" r:id="rId4"/>
    <p:sldId id="300" r:id="rId5"/>
    <p:sldId id="264" r:id="rId6"/>
    <p:sldId id="301" r:id="rId7"/>
    <p:sldId id="263" r:id="rId8"/>
    <p:sldId id="265" r:id="rId9"/>
    <p:sldId id="269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2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7" r:id="rId32"/>
    <p:sldId id="295" r:id="rId33"/>
    <p:sldId id="296" r:id="rId34"/>
    <p:sldId id="303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110" d="100"/>
          <a:sy n="110" d="100"/>
        </p:scale>
        <p:origin x="160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03-01-2018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03-01-2018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03-01-2018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03-01-2018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03-01-2018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03-01-2018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03-01-2018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03-01-2018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03-01-2018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9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03-01-2018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9655732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>
                <a:latin typeface="+mn-lt"/>
              </a:rPr>
              <a:t>EJECUCIÓN PRESUPUESTARIA DE GASTOS ACUMULADA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al mes de Octubre de 2017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Valparaíso, diciembre 2017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844875" y="1064930"/>
            <a:ext cx="3771241" cy="34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12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12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24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421450"/>
              </p:ext>
            </p:extLst>
          </p:nvPr>
        </p:nvGraphicFramePr>
        <p:xfrm>
          <a:off x="410078" y="836712"/>
          <a:ext cx="1209594" cy="8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" name="Imagen de mapa de bits" r:id="rId3" imgW="743054" imgH="523810" progId="PBrush">
                  <p:embed/>
                </p:oleObj>
              </mc:Choice>
              <mc:Fallback>
                <p:oleObj name="Imagen de mapa de bits" r:id="rId3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78" y="836712"/>
                        <a:ext cx="1209594" cy="89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99292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40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6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400" dirty="0"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8428" y="487338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8428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1AC8035-0386-4F94-8A94-A9A3BF918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446393"/>
              </p:ext>
            </p:extLst>
          </p:nvPr>
        </p:nvGraphicFramePr>
        <p:xfrm>
          <a:off x="408428" y="1656669"/>
          <a:ext cx="8229600" cy="321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Worksheet" r:id="rId3" imgW="8725024" imgH="3591000" progId="Excel.Sheet.12">
                  <p:embed/>
                </p:oleObj>
              </mc:Choice>
              <mc:Fallback>
                <p:oleObj name="Worksheet" r:id="rId3" imgW="8725024" imgH="3591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428" y="1656669"/>
                        <a:ext cx="8229600" cy="3216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155" y="616530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15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19D09F9-1286-4689-852B-71296EBAA9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402511"/>
              </p:ext>
            </p:extLst>
          </p:nvPr>
        </p:nvGraphicFramePr>
        <p:xfrm>
          <a:off x="414336" y="1656668"/>
          <a:ext cx="8229600" cy="450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Worksheet" r:id="rId3" imgW="8725024" imgH="4962600" progId="Excel.Sheet.12">
                  <p:embed/>
                </p:oleObj>
              </mc:Choice>
              <mc:Fallback>
                <p:oleObj name="Worksheet" r:id="rId3" imgW="8725024" imgH="4962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29600" cy="4508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9124" y="60684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7A710BB-9D2E-4C4E-B214-D697775C0B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439438"/>
              </p:ext>
            </p:extLst>
          </p:nvPr>
        </p:nvGraphicFramePr>
        <p:xfrm>
          <a:off x="414336" y="1489213"/>
          <a:ext cx="8210799" cy="4579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Worksheet" r:id="rId3" imgW="8725024" imgH="5114880" progId="Excel.Sheet.12">
                  <p:embed/>
                </p:oleObj>
              </mc:Choice>
              <mc:Fallback>
                <p:oleObj name="Worksheet" r:id="rId3" imgW="8725024" imgH="5114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489213"/>
                        <a:ext cx="8210799" cy="4579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45306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199094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7BC8D7C-CE1B-4F2D-92EA-70DF3D11C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453514"/>
              </p:ext>
            </p:extLst>
          </p:nvPr>
        </p:nvGraphicFramePr>
        <p:xfrm>
          <a:off x="414336" y="1654434"/>
          <a:ext cx="8210799" cy="379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4" name="Worksheet" r:id="rId3" imgW="8725024" imgH="4048110" progId="Excel.Sheet.12">
                  <p:embed/>
                </p:oleObj>
              </mc:Choice>
              <mc:Fallback>
                <p:oleObj name="Worksheet" r:id="rId3" imgW="8725024" imgH="40481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4434"/>
                        <a:ext cx="8210799" cy="3798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224" y="436510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3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A2C3AAA-799C-46FB-B006-EEC2DFC4AB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194393"/>
              </p:ext>
            </p:extLst>
          </p:nvPr>
        </p:nvGraphicFramePr>
        <p:xfrm>
          <a:off x="414336" y="1656668"/>
          <a:ext cx="8210799" cy="270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Worksheet" r:id="rId3" imgW="8725024" imgH="2790720" progId="Excel.Sheet.12">
                  <p:embed/>
                </p:oleObj>
              </mc:Choice>
              <mc:Fallback>
                <p:oleObj name="Worksheet" r:id="rId3" imgW="8725024" imgH="2790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2708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645574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DC6306F-00F5-49B2-ADDB-6ECBA370E6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475035"/>
              </p:ext>
            </p:extLst>
          </p:nvPr>
        </p:nvGraphicFramePr>
        <p:xfrm>
          <a:off x="414336" y="1556792"/>
          <a:ext cx="8229600" cy="4898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Worksheet" r:id="rId3" imgW="8725024" imgH="6067440" progId="Excel.Sheet.12">
                  <p:embed/>
                </p:oleObj>
              </mc:Choice>
              <mc:Fallback>
                <p:oleObj name="Worksheet" r:id="rId3" imgW="8725024" imgH="60674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556792"/>
                        <a:ext cx="8229600" cy="4898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93305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44BF8603-9C4C-4525-9E35-99A3BA4E57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204204"/>
              </p:ext>
            </p:extLst>
          </p:nvPr>
        </p:nvGraphicFramePr>
        <p:xfrm>
          <a:off x="414336" y="1656669"/>
          <a:ext cx="8210799" cy="22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Worksheet" r:id="rId3" imgW="8686935" imgH="2600370" progId="Excel.Sheet.12">
                  <p:embed/>
                </p:oleObj>
              </mc:Choice>
              <mc:Fallback>
                <p:oleObj name="Worksheet" r:id="rId3" imgW="8686935" imgH="2600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2276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37321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AFBE3B1-66A0-4CB0-9625-BFA2AE68AA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917713"/>
              </p:ext>
            </p:extLst>
          </p:nvPr>
        </p:nvGraphicFramePr>
        <p:xfrm>
          <a:off x="414335" y="1656669"/>
          <a:ext cx="8210799" cy="371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Worksheet" r:id="rId3" imgW="8401134" imgH="4238730" progId="Excel.Sheet.12">
                  <p:embed/>
                </p:oleObj>
              </mc:Choice>
              <mc:Fallback>
                <p:oleObj name="Worksheet" r:id="rId3" imgW="8401134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5" y="1656669"/>
                        <a:ext cx="8210799" cy="371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01128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 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598DF3B-AAD7-41F3-8F43-6EFA38F172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222414"/>
              </p:ext>
            </p:extLst>
          </p:nvPr>
        </p:nvGraphicFramePr>
        <p:xfrm>
          <a:off x="414336" y="1868116"/>
          <a:ext cx="8229600" cy="214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Worksheet" r:id="rId3" imgW="8401134" imgH="2409750" progId="Excel.Sheet.12">
                  <p:embed/>
                </p:oleObj>
              </mc:Choice>
              <mc:Fallback>
                <p:oleObj name="Worksheet" r:id="rId3" imgW="8401134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6"/>
                        <a:ext cx="8229600" cy="214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8641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 Servicio Nacional para Prevención y Rehabilitación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3817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4498BF7-0ED7-46B2-BFA7-E373DEEE0E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124426"/>
              </p:ext>
            </p:extLst>
          </p:nvPr>
        </p:nvGraphicFramePr>
        <p:xfrm>
          <a:off x="414335" y="1817588"/>
          <a:ext cx="8210799" cy="376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Worksheet" r:id="rId3" imgW="8896288" imgH="4314870" progId="Excel.Sheet.12">
                  <p:embed/>
                </p:oleObj>
              </mc:Choice>
              <mc:Fallback>
                <p:oleObj name="Worksheet" r:id="rId3" imgW="8896288" imgH="43148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5" y="1817588"/>
                        <a:ext cx="8210799" cy="376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Para el año 2017 la Partida presenta un presupuesto aprobado de </a:t>
            </a:r>
            <a:r>
              <a:rPr lang="es-CL" sz="1600" b="1" dirty="0">
                <a:latin typeface="+mn-lt"/>
              </a:rPr>
              <a:t>$3.193.982 millones</a:t>
            </a:r>
            <a:r>
              <a:rPr lang="es-CL" sz="1600" dirty="0">
                <a:latin typeface="+mn-lt"/>
              </a:rPr>
              <a:t>, de los cuales un 39% se destina a gastos en personal, un 21% a iniciativas de inversión, un 20% a transferencias de capital, mientras que un 20% al resto de los subtítulos.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La ejecución del Ministerio, de</a:t>
            </a:r>
            <a:r>
              <a:rPr lang="es-CL" sz="1600" dirty="0"/>
              <a:t>l mes de octubre </a:t>
            </a:r>
            <a:r>
              <a:rPr lang="es-CL" sz="1600" dirty="0">
                <a:latin typeface="+mn-lt"/>
              </a:rPr>
              <a:t>ascendió a </a:t>
            </a:r>
            <a:r>
              <a:rPr lang="es-CL" sz="1600" b="1" dirty="0">
                <a:latin typeface="+mn-lt"/>
              </a:rPr>
              <a:t>$226.186 millones</a:t>
            </a:r>
            <a:r>
              <a:rPr lang="es-CL" sz="1600" dirty="0">
                <a:latin typeface="+mn-lt"/>
              </a:rPr>
              <a:t>, es decir, un </a:t>
            </a:r>
            <a:r>
              <a:rPr lang="es-CL" sz="1600" b="1" dirty="0">
                <a:latin typeface="+mn-lt"/>
              </a:rPr>
              <a:t>7,1%</a:t>
            </a:r>
            <a:r>
              <a:rPr lang="es-CL" sz="1600" dirty="0">
                <a:latin typeface="+mn-lt"/>
              </a:rPr>
              <a:t> respecto de la ley inicial, inferior en 0,5 puntos porcentuales respecto a igual mes del año 2016.  La ejecución acumulada al mes de octubre ascendió a </a:t>
            </a:r>
            <a:r>
              <a:rPr lang="es-CL" sz="1600" b="1" dirty="0">
                <a:latin typeface="+mn-lt"/>
              </a:rPr>
              <a:t>$2.562.663 millones</a:t>
            </a:r>
            <a:r>
              <a:rPr lang="es-CL" sz="1600" dirty="0">
                <a:latin typeface="+mn-lt"/>
              </a:rPr>
              <a:t>, equivalente a un </a:t>
            </a:r>
            <a:r>
              <a:rPr lang="es-CL" sz="1600" b="1" dirty="0">
                <a:latin typeface="+mn-lt"/>
              </a:rPr>
              <a:t>77%</a:t>
            </a:r>
            <a:r>
              <a:rPr lang="es-CL" sz="1600" dirty="0">
                <a:latin typeface="+mn-lt"/>
              </a:rPr>
              <a:t> del presupuesto vigente y un </a:t>
            </a:r>
            <a:r>
              <a:rPr lang="es-CL" sz="1600" b="1" dirty="0">
                <a:latin typeface="+mn-lt"/>
              </a:rPr>
              <a:t>80,2%</a:t>
            </a:r>
            <a:r>
              <a:rPr lang="es-CL" sz="1600" dirty="0">
                <a:latin typeface="+mn-lt"/>
              </a:rPr>
              <a:t> del presupuesto inicial, manteniendo la tendencia registrada durante el ejercicio presupuestario anterior.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/>
              <a:t>Respecto a los aumentos y disminuciones al presupuesto inicial, la Partida presenta </a:t>
            </a:r>
            <a:r>
              <a:rPr lang="es-CL" sz="1600" dirty="0">
                <a:latin typeface="+mn-lt"/>
              </a:rPr>
              <a:t>al mes de octubre de 2017 </a:t>
            </a:r>
            <a:r>
              <a:rPr lang="es-CL" sz="1600" dirty="0"/>
              <a:t>un aumento consolidado del </a:t>
            </a:r>
            <a:r>
              <a:rPr lang="es-CL" sz="1600" b="1" dirty="0"/>
              <a:t>$132.401 millones</a:t>
            </a:r>
            <a:r>
              <a:rPr lang="es-CL" sz="1600" dirty="0"/>
              <a:t>.  Lo que se traduce en incrementos en la mayoría de sus subtítulos, destacando por su monto los subtítulos 24 “transferencias corrientes”, con $90.563 millones; 34 “servicio de la deuda”, con $58.717 millones; y, el subtítulo 21 “gastos en personal”, con $18.781 millones.</a:t>
            </a:r>
          </a:p>
        </p:txBody>
      </p:sp>
    </p:spTree>
    <p:extLst>
      <p:ext uri="{BB962C8B-B14F-4D97-AF65-F5344CB8AC3E}">
        <p14:creationId xmlns:p14="http://schemas.microsoft.com/office/powerpoint/2010/main" val="320506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0493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51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34E68D7-E0C3-4678-835A-46B613D91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791675"/>
              </p:ext>
            </p:extLst>
          </p:nvPr>
        </p:nvGraphicFramePr>
        <p:xfrm>
          <a:off x="414336" y="1656669"/>
          <a:ext cx="8210799" cy="3848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Worksheet" r:id="rId3" imgW="8924922" imgH="4238730" progId="Excel.Sheet.12">
                  <p:embed/>
                </p:oleObj>
              </mc:Choice>
              <mc:Fallback>
                <p:oleObj name="Worksheet" r:id="rId3" imgW="8924922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848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08518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E96383F-E649-4D4E-B54C-93BF75EDD1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85227"/>
              </p:ext>
            </p:extLst>
          </p:nvPr>
        </p:nvGraphicFramePr>
        <p:xfrm>
          <a:off x="428625" y="1656668"/>
          <a:ext cx="8196510" cy="3428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Worksheet" r:id="rId3" imgW="8924922" imgH="3781350" progId="Excel.Sheet.12">
                  <p:embed/>
                </p:oleObj>
              </mc:Choice>
              <mc:Fallback>
                <p:oleObj name="Worksheet" r:id="rId3" imgW="8924922" imgH="37813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5" y="1656668"/>
                        <a:ext cx="8196510" cy="3428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57301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6DCE6E7-A315-49D2-A5CB-047E4A50A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33228"/>
              </p:ext>
            </p:extLst>
          </p:nvPr>
        </p:nvGraphicFramePr>
        <p:xfrm>
          <a:off x="414336" y="1656668"/>
          <a:ext cx="8210799" cy="1916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7" name="Worksheet" r:id="rId3" imgW="8924922" imgH="2028780" progId="Excel.Sheet.12">
                  <p:embed/>
                </p:oleObj>
              </mc:Choice>
              <mc:Fallback>
                <p:oleObj name="Worksheet" r:id="rId3" imgW="8924922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1916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58099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403C4C1-EEB1-4DE4-BBDA-81BFDA8A88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767816"/>
              </p:ext>
            </p:extLst>
          </p:nvPr>
        </p:nvGraphicFramePr>
        <p:xfrm>
          <a:off x="414336" y="1656668"/>
          <a:ext cx="8210799" cy="1924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Worksheet" r:id="rId3" imgW="8924922" imgH="1838430" progId="Excel.Sheet.12">
                  <p:embed/>
                </p:oleObj>
              </mc:Choice>
              <mc:Fallback>
                <p:oleObj name="Worksheet" r:id="rId3" imgW="8924922" imgH="1838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1924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94116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6644EA1-68FB-4068-8531-D307528134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073851"/>
              </p:ext>
            </p:extLst>
          </p:nvPr>
        </p:nvGraphicFramePr>
        <p:xfrm>
          <a:off x="414336" y="1656669"/>
          <a:ext cx="8210799" cy="32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5" name="Worksheet" r:id="rId3" imgW="8924922" imgH="3819420" progId="Excel.Sheet.12">
                  <p:embed/>
                </p:oleObj>
              </mc:Choice>
              <mc:Fallback>
                <p:oleObj name="Worksheet" r:id="rId3" imgW="8924922" imgH="38194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28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317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7B31FD5-8700-4CF5-B1EA-D034012650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028823"/>
              </p:ext>
            </p:extLst>
          </p:nvPr>
        </p:nvGraphicFramePr>
        <p:xfrm>
          <a:off x="414337" y="1844823"/>
          <a:ext cx="8201488" cy="316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8" name="Worksheet" r:id="rId3" imgW="9001100" imgH="3552930" progId="Excel.Sheet.12">
                  <p:embed/>
                </p:oleObj>
              </mc:Choice>
              <mc:Fallback>
                <p:oleObj name="Worksheet" r:id="rId3" imgW="9001100" imgH="3552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844823"/>
                        <a:ext cx="8201488" cy="3168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18725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FB07F3C-D586-48B4-BFAF-769A4F8757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560509"/>
              </p:ext>
            </p:extLst>
          </p:nvPr>
        </p:nvGraphicFramePr>
        <p:xfrm>
          <a:off x="414336" y="1656668"/>
          <a:ext cx="8210799" cy="353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2" name="Worksheet" r:id="rId3" imgW="9001100" imgH="3743280" progId="Excel.Sheet.12">
                  <p:embed/>
                </p:oleObj>
              </mc:Choice>
              <mc:Fallback>
                <p:oleObj name="Worksheet" r:id="rId3" imgW="9001100" imgH="37432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353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58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350296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18778F7-94A8-4A7B-9CF1-9E7643B8E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971579"/>
              </p:ext>
            </p:extLst>
          </p:nvPr>
        </p:nvGraphicFramePr>
        <p:xfrm>
          <a:off x="433137" y="1656669"/>
          <a:ext cx="8210799" cy="1846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Worksheet" r:id="rId3" imgW="9001100" imgH="2028780" progId="Excel.Sheet.12">
                  <p:embed/>
                </p:oleObj>
              </mc:Choice>
              <mc:Fallback>
                <p:oleObj name="Worksheet" r:id="rId3" imgW="9001100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137" y="1656669"/>
                        <a:ext cx="8210799" cy="1846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6104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678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C33CB24-DCE0-435C-A586-58695FA9D5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368489"/>
              </p:ext>
            </p:extLst>
          </p:nvPr>
        </p:nvGraphicFramePr>
        <p:xfrm>
          <a:off x="414337" y="1656669"/>
          <a:ext cx="8229600" cy="2204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Worksheet" r:id="rId3" imgW="8210421" imgH="2409750" progId="Excel.Sheet.12">
                  <p:embed/>
                </p:oleObj>
              </mc:Choice>
              <mc:Fallback>
                <p:oleObj name="Worksheet" r:id="rId3" imgW="8210421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656669"/>
                        <a:ext cx="8229600" cy="2204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690" y="5949280"/>
            <a:ext cx="8406135" cy="3426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7A78E38-1566-4A43-B53E-5C65948DF8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816028"/>
              </p:ext>
            </p:extLst>
          </p:nvPr>
        </p:nvGraphicFramePr>
        <p:xfrm>
          <a:off x="414336" y="1656668"/>
          <a:ext cx="8210799" cy="42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Worksheet" r:id="rId3" imgW="8772567" imgH="4886460" progId="Excel.Sheet.12">
                  <p:embed/>
                </p:oleObj>
              </mc:Choice>
              <mc:Fallback>
                <p:oleObj name="Worksheet" r:id="rId3" imgW="8772567" imgH="4886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29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268760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>
                <a:latin typeface="+mn-lt"/>
              </a:rPr>
              <a:t>Mientras que “transferencia de capital” es el único subtítulo que presentó reducciones en su presupuesto con un </a:t>
            </a:r>
            <a:r>
              <a:rPr lang="es-CL" sz="1600" b="1" dirty="0">
                <a:latin typeface="+mn-lt"/>
              </a:rPr>
              <a:t>11,8</a:t>
            </a:r>
            <a:r>
              <a:rPr lang="es-CL" sz="1600" b="1" dirty="0"/>
              <a:t>%</a:t>
            </a:r>
            <a:r>
              <a:rPr lang="es-CL" sz="1600" dirty="0"/>
              <a:t> ($75.584 millones)</a:t>
            </a:r>
            <a:r>
              <a:rPr lang="es-CL" sz="1600" dirty="0">
                <a:latin typeface="+mn-lt"/>
              </a:rPr>
              <a:t>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En cuanto a los capítulos, </a:t>
            </a:r>
            <a:r>
              <a:rPr lang="es-CL" sz="1600" b="1" dirty="0"/>
              <a:t>el 82% </a:t>
            </a:r>
            <a:r>
              <a:rPr lang="es-CL" sz="1600" dirty="0"/>
              <a:t>del presupuesto inicial, se concentra en la </a:t>
            </a:r>
            <a:r>
              <a:rPr lang="es-CL" sz="1600" b="1" dirty="0"/>
              <a:t>Subsecretaría de Desarrollo Regional y Administrativo, Carabineros de Chile </a:t>
            </a:r>
            <a:r>
              <a:rPr lang="es-CL" sz="1600" dirty="0"/>
              <a:t>y </a:t>
            </a:r>
            <a:r>
              <a:rPr lang="es-CL" sz="1600" b="1" dirty="0"/>
              <a:t>los Gobiernos Regionales</a:t>
            </a:r>
            <a:r>
              <a:rPr lang="es-CL" sz="1600" dirty="0"/>
              <a:t> (que representan a su vez el 19%, 31% y 32% respectivamente), los que al mes de octubre alcanzaron niveles de ejecución de </a:t>
            </a:r>
            <a:r>
              <a:rPr lang="es-CL" sz="1600" b="1" dirty="0"/>
              <a:t>71,9%, 82,5% y 71,7% respectivamente</a:t>
            </a:r>
            <a:r>
              <a:rPr lang="es-CL" sz="1600" dirty="0"/>
              <a:t>, todos calculados respecto al presupuesto vigente.  Respecto a la erogación en los Gobiernos Regionales, todos presentaron una ejecución inferior a la registrada en igual periodo del año anterior, salvo la región de Antofagasta que presenta una erogación mayor en 3,6 puntos porcentuales.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La </a:t>
            </a:r>
            <a:r>
              <a:rPr lang="es-CL" sz="1600" b="1" dirty="0"/>
              <a:t>Subsecretaría del Interior</a:t>
            </a:r>
            <a:r>
              <a:rPr lang="es-CL" sz="1600" dirty="0"/>
              <a:t> es el programa que presenta el </a:t>
            </a:r>
            <a:r>
              <a:rPr lang="es-CL" sz="1600" b="1" dirty="0"/>
              <a:t>mayor avance con un 101,2%</a:t>
            </a:r>
            <a:r>
              <a:rPr lang="es-CL" sz="1600" dirty="0"/>
              <a:t>, explicado por el nivel de gasto en las transferencias corrientes que al mes de octubre presenta una ejecución de </a:t>
            </a:r>
            <a:r>
              <a:rPr lang="es-CL" sz="1600" b="1" dirty="0"/>
              <a:t>105%, </a:t>
            </a:r>
            <a:r>
              <a:rPr lang="es-CL" sz="1600" dirty="0"/>
              <a:t>representando a su vez el 78,4% del presupuesto vigente de la Subsecretaría, </a:t>
            </a:r>
            <a:r>
              <a:rPr lang="es-CL" sz="1600" b="1" u="sng" dirty="0"/>
              <a:t>debido a los mayores incrementos derivados de las emergencias vividas en el país ($84.072 millones), faltado por decretar un incremento de $10.865 millones</a:t>
            </a:r>
            <a:r>
              <a:rPr lang="es-CL" sz="1600" dirty="0"/>
              <a:t>.</a:t>
            </a:r>
            <a:endParaRPr lang="es-CL" sz="1600" b="1" u="sng" dirty="0"/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Mientras que el </a:t>
            </a:r>
            <a:r>
              <a:rPr lang="es-CL" sz="1600" b="1" dirty="0"/>
              <a:t>Fondo Social </a:t>
            </a:r>
            <a:r>
              <a:rPr lang="es-CL" sz="1600" dirty="0"/>
              <a:t>es el que presenta la </a:t>
            </a:r>
            <a:r>
              <a:rPr lang="es-CL" sz="1600" b="1" dirty="0"/>
              <a:t>ejecución menor, con un gasto de 21,1%</a:t>
            </a:r>
            <a:r>
              <a:rPr lang="es-CL" sz="1600" dirty="0"/>
              <a:t>.</a:t>
            </a:r>
            <a:endParaRPr lang="es-CL" sz="1600" b="1" u="sng" dirty="0"/>
          </a:p>
        </p:txBody>
      </p:sp>
    </p:spTree>
    <p:extLst>
      <p:ext uri="{BB962C8B-B14F-4D97-AF65-F5344CB8AC3E}">
        <p14:creationId xmlns:p14="http://schemas.microsoft.com/office/powerpoint/2010/main" val="14436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797152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2F30DE8-1F33-4710-AF5E-217281C71E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46692"/>
              </p:ext>
            </p:extLst>
          </p:nvPr>
        </p:nvGraphicFramePr>
        <p:xfrm>
          <a:off x="414336" y="1656669"/>
          <a:ext cx="8210799" cy="3140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140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77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01: Gastos de Funcionamiento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EA2F3A1-882F-4608-891E-D0B1B51FF4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322704"/>
              </p:ext>
            </p:extLst>
          </p:nvPr>
        </p:nvGraphicFramePr>
        <p:xfrm>
          <a:off x="414337" y="1868115"/>
          <a:ext cx="8229600" cy="314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868115"/>
                        <a:ext cx="8229600" cy="314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86916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95E5EFA-C918-4EDF-91B1-4AABCCC89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682519"/>
              </p:ext>
            </p:extLst>
          </p:nvPr>
        </p:nvGraphicFramePr>
        <p:xfrm>
          <a:off x="414336" y="1656669"/>
          <a:ext cx="8210799" cy="3212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212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9641" y="617886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Presupuestaria de Gastos Acumulada al Mes de Octubre 2016 - 2017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04ED3D3-87AF-4353-BD51-9241A0D68508}"/>
              </a:ext>
            </a:extLst>
          </p:cNvPr>
          <p:cNvSpPr txBox="1">
            <a:spLocks/>
          </p:cNvSpPr>
          <p:nvPr/>
        </p:nvSpPr>
        <p:spPr>
          <a:xfrm>
            <a:off x="389453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los GORES a </a:t>
            </a:r>
            <a:r>
              <a:rPr lang="es-CL" sz="1600" b="1" dirty="0">
                <a:ea typeface="Verdana" pitchFamily="34" charset="0"/>
                <a:cs typeface="Verdana" pitchFamily="34" charset="0"/>
              </a:rPr>
              <a:t>Octubre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 de 2016 - 2017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B0964E-8FBD-4BBD-B70E-B1721C18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23" y="1834157"/>
            <a:ext cx="7302953" cy="396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43711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7" y="119937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F14CA37-67A5-4C06-B35F-2AA4B7465A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521311"/>
              </p:ext>
            </p:extLst>
          </p:nvPr>
        </p:nvGraphicFramePr>
        <p:xfrm>
          <a:off x="414338" y="1654712"/>
          <a:ext cx="8229599" cy="2782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Worksheet" r:id="rId3" imgW="8315232" imgH="2981340" progId="Excel.Sheet.12">
                  <p:embed/>
                </p:oleObj>
              </mc:Choice>
              <mc:Fallback>
                <p:oleObj name="Worksheet" r:id="rId3" imgW="8315232" imgH="29813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8" y="1654712"/>
                        <a:ext cx="8229599" cy="2782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50912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la Partida 2016 - 2017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AD58A5-CFE0-40AF-A719-27563CAD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4" y="1983757"/>
            <a:ext cx="4113768" cy="25202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781B54-3385-481E-B089-A3208EF6B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320" y="1983757"/>
            <a:ext cx="3971816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6" y="548680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Octubre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2017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05, Resumen por Capítulos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6" y="6173787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7B0CE90-2CE1-4638-A396-2BBBE5730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630546"/>
              </p:ext>
            </p:extLst>
          </p:nvPr>
        </p:nvGraphicFramePr>
        <p:xfrm>
          <a:off x="414336" y="1656668"/>
          <a:ext cx="8210798" cy="451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2" name="Worksheet" r:id="rId4" imgW="10344201" imgH="4695840" progId="Excel.Sheet.12">
                  <p:embed/>
                </p:oleObj>
              </mc:Choice>
              <mc:Fallback>
                <p:oleObj name="Worksheet" r:id="rId4" imgW="10344201" imgH="4695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8" cy="451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AD54297-74BB-498C-9D85-E41BC58F43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169676"/>
              </p:ext>
            </p:extLst>
          </p:nvPr>
        </p:nvGraphicFramePr>
        <p:xfrm>
          <a:off x="414336" y="1556792"/>
          <a:ext cx="8272463" cy="489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Worksheet" r:id="rId3" imgW="8210421" imgH="6524550" progId="Excel.Sheet.12">
                  <p:embed/>
                </p:oleObj>
              </mc:Choice>
              <mc:Fallback>
                <p:oleObj name="Worksheet" r:id="rId3" imgW="8210421" imgH="65245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556792"/>
                        <a:ext cx="8272463" cy="489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229201"/>
            <a:ext cx="8406135" cy="365125"/>
          </a:xfrm>
        </p:spPr>
        <p:txBody>
          <a:bodyPr/>
          <a:lstStyle/>
          <a:p>
            <a:r>
              <a:rPr lang="es-CL" sz="1100" b="1" dirty="0"/>
              <a:t>Fuente</a:t>
            </a:r>
            <a:r>
              <a:rPr lang="es-CL" sz="110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D338D12-F89D-4942-9BA7-1D2278C90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579892"/>
              </p:ext>
            </p:extLst>
          </p:nvPr>
        </p:nvGraphicFramePr>
        <p:xfrm>
          <a:off x="414336" y="1656668"/>
          <a:ext cx="8201488" cy="3572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Worksheet" r:id="rId3" imgW="8420044" imgH="3857760" progId="Excel.Sheet.12">
                  <p:embed/>
                </p:oleObj>
              </mc:Choice>
              <mc:Fallback>
                <p:oleObj name="Worksheet" r:id="rId3" imgW="8420044" imgH="38577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01488" cy="3572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8469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Octubre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3535239-2B85-4422-9C20-D4BDEEF07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008341"/>
              </p:ext>
            </p:extLst>
          </p:nvPr>
        </p:nvGraphicFramePr>
        <p:xfrm>
          <a:off x="414335" y="1772816"/>
          <a:ext cx="8210799" cy="467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Worksheet" r:id="rId3" imgW="8725024" imgH="6029370" progId="Excel.Sheet.12">
                  <p:embed/>
                </p:oleObj>
              </mc:Choice>
              <mc:Fallback>
                <p:oleObj name="Worksheet" r:id="rId3" imgW="8725024" imgH="6029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5" y="1772816"/>
                        <a:ext cx="8210799" cy="4670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1450</Words>
  <Application>Microsoft Office PowerPoint</Application>
  <PresentationFormat>Presentación en pantalla (4:3)</PresentationFormat>
  <Paragraphs>138</Paragraphs>
  <Slides>33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Andalus</vt:lpstr>
      <vt:lpstr>Arial</vt:lpstr>
      <vt:lpstr>Calibri</vt:lpstr>
      <vt:lpstr>Times New Roman</vt:lpstr>
      <vt:lpstr>Verdana</vt:lpstr>
      <vt:lpstr>1_Tema de Office</vt:lpstr>
      <vt:lpstr>Tema de Office</vt:lpstr>
      <vt:lpstr>Imagen de mapa de bits</vt:lpstr>
      <vt:lpstr>Worksheet</vt:lpstr>
      <vt:lpstr>EJECUCIÓN PRESUPUESTARIA DE GASTOS ACUMULADA al mes de Octubre de 2017 Partida 05: MINISTERIO DEL INTERIOR Y SEGURIDAD PÚBLICA</vt:lpstr>
      <vt:lpstr>Ejecución Presupuestaria de Gastos Acumulada al Mes de Octubre de 2017  Ministerio del Interior y Seguridad Pública</vt:lpstr>
      <vt:lpstr>Ejecución Presupuestaria de Gastos Acumulada al Mes de Octubre de 2017  Ministerio del Interior y Seguridad Pública</vt:lpstr>
      <vt:lpstr>Ejecución Presupuestaria de Gastos Acumulada al Mes de Octubre de 2017  Ministerio del Interior y Seguridad Pública</vt:lpstr>
      <vt:lpstr>Ejecución Presupuestaria de Gastos Acumulada al Mes de Octubre de 2017  Ministerio del Interior y Seguridad Pública</vt:lpstr>
      <vt:lpstr>Ejecución Presupuestaria de Gastos Acumulada al mes de Octubre de 2017  Partida 05,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rodrigo ruiz</cp:lastModifiedBy>
  <cp:revision>179</cp:revision>
  <cp:lastPrinted>2017-06-20T21:34:02Z</cp:lastPrinted>
  <dcterms:created xsi:type="dcterms:W3CDTF">2016-06-23T13:38:47Z</dcterms:created>
  <dcterms:modified xsi:type="dcterms:W3CDTF">2018-01-03T22:15:03Z</dcterms:modified>
</cp:coreProperties>
</file>