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305" r:id="rId5"/>
    <p:sldId id="304" r:id="rId6"/>
    <p:sldId id="303" r:id="rId7"/>
    <p:sldId id="306" r:id="rId8"/>
    <p:sldId id="264" r:id="rId9"/>
    <p:sldId id="263" r:id="rId10"/>
    <p:sldId id="265" r:id="rId11"/>
    <p:sldId id="300" r:id="rId12"/>
    <p:sldId id="301" r:id="rId13"/>
    <p:sldId id="302" r:id="rId1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2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OCTUBRE DE 2017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</a:t>
            </a:r>
            <a:r>
              <a:rPr lang="es-CL" sz="2400" b="1" dirty="0" smtClean="0">
                <a:latin typeface="+mn-lt"/>
              </a:rPr>
              <a:t>03: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diciembre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99186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 Unidad de Apoyo a Tribunales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3528803"/>
              </p:ext>
            </p:extLst>
          </p:nvPr>
        </p:nvGraphicFramePr>
        <p:xfrm>
          <a:off x="414336" y="1844824"/>
          <a:ext cx="8201487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4" name="Hoja de cálculo" r:id="rId3" imgW="7039043" imgH="980985" progId="Excel.Sheet.8">
                  <p:embed/>
                </p:oleObj>
              </mc:Choice>
              <mc:Fallback>
                <p:oleObj name="Hoja de cálculo" r:id="rId3" imgW="7039043" imgH="980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844824"/>
                        <a:ext cx="8201487" cy="98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03,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Corporación Administrativa del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20132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4046650"/>
              </p:ext>
            </p:extLst>
          </p:nvPr>
        </p:nvGraphicFramePr>
        <p:xfrm>
          <a:off x="414336" y="1556792"/>
          <a:ext cx="8212759" cy="475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8" name="Hoja de cálculo" r:id="rId3" imgW="8020185" imgH="4752885" progId="Excel.Sheet.8">
                  <p:embed/>
                </p:oleObj>
              </mc:Choice>
              <mc:Fallback>
                <p:oleObj name="Hoja de cálculo" r:id="rId3" imgW="8020185" imgH="47528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556792"/>
                        <a:ext cx="8212759" cy="475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37321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04,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Academia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0586409"/>
              </p:ext>
            </p:extLst>
          </p:nvPr>
        </p:nvGraphicFramePr>
        <p:xfrm>
          <a:off x="414336" y="1857350"/>
          <a:ext cx="8210799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2" name="Hoja de cálculo" r:id="rId3" imgW="7858057" imgH="3371850" progId="Excel.Sheet.8">
                  <p:embed/>
                </p:oleObj>
              </mc:Choice>
              <mc:Fallback>
                <p:oleObj name="Hoja de cálculo" r:id="rId3" imgW="7858057" imgH="33718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857350"/>
                        <a:ext cx="8210799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El presupuesto vigente del Poder Judicial experimentó un alza de </a:t>
            </a:r>
            <a:r>
              <a:rPr lang="es-CL" sz="1600" dirty="0" smtClean="0">
                <a:latin typeface="+mn-lt"/>
              </a:rPr>
              <a:t>$7.615 </a:t>
            </a:r>
            <a:r>
              <a:rPr lang="es-CL" sz="1600" dirty="0" smtClean="0">
                <a:latin typeface="+mn-lt"/>
              </a:rPr>
              <a:t>millones respecto a la Ley de Presupuestos, llegando a $</a:t>
            </a:r>
            <a:r>
              <a:rPr lang="es-CL" sz="1600" dirty="0" smtClean="0">
                <a:latin typeface="+mn-lt"/>
              </a:rPr>
              <a:t>549.241 </a:t>
            </a:r>
            <a:r>
              <a:rPr lang="es-CL" sz="1600" dirty="0" smtClean="0">
                <a:latin typeface="+mn-lt"/>
              </a:rPr>
              <a:t>millones.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El gasto del Poder Judicial acumulado al mes de </a:t>
            </a:r>
            <a:r>
              <a:rPr lang="es-CL" sz="1600" dirty="0" smtClean="0"/>
              <a:t>Octubre </a:t>
            </a:r>
            <a:r>
              <a:rPr lang="es-CL" sz="1600" dirty="0"/>
              <a:t>de 2017, finalizó en </a:t>
            </a:r>
            <a:r>
              <a:rPr lang="es-CL" sz="1600" dirty="0" smtClean="0"/>
              <a:t>$415.778 </a:t>
            </a:r>
            <a:r>
              <a:rPr lang="es-CL" sz="1600" dirty="0"/>
              <a:t>millones, equivalentes a un </a:t>
            </a:r>
            <a:r>
              <a:rPr lang="es-CL" sz="1600" dirty="0" smtClean="0"/>
              <a:t>75% </a:t>
            </a:r>
            <a:r>
              <a:rPr lang="es-CL" sz="1600" dirty="0"/>
              <a:t>de ejecución respecto al presupuesto </a:t>
            </a:r>
            <a:r>
              <a:rPr lang="es-CL" sz="1600" dirty="0" smtClean="0"/>
              <a:t>vigente.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comparación a la ejecución presupuestaria considerando el año 2016, considerando los recursos aprobados por el Congreso Nacional en la Ley de Presupuestos, se puede informar que a </a:t>
            </a:r>
            <a:r>
              <a:rPr lang="es-CL" sz="1600" dirty="0" smtClean="0">
                <a:latin typeface="+mn-lt"/>
              </a:rPr>
              <a:t>Octubre </a:t>
            </a:r>
            <a:r>
              <a:rPr lang="es-CL" sz="1600" dirty="0" smtClean="0">
                <a:latin typeface="+mn-lt"/>
              </a:rPr>
              <a:t>de 2017 la ejecución es </a:t>
            </a:r>
            <a:r>
              <a:rPr lang="es-CL" sz="1600" dirty="0" smtClean="0">
                <a:latin typeface="+mn-lt"/>
              </a:rPr>
              <a:t>8 </a:t>
            </a:r>
            <a:r>
              <a:rPr lang="es-CL" sz="1600" dirty="0" smtClean="0">
                <a:latin typeface="+mn-lt"/>
              </a:rPr>
              <a:t>puntos porcentuales menos que el ejercicio presupuestario anterior.</a:t>
            </a: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el Servicio de la Deuda se observó un aumento en la disponibilidad de recursos por $2.993 millones, que corresponden a recursos para responden a los compromisos de la deuda flotante.</a:t>
            </a:r>
          </a:p>
          <a:p>
            <a:pPr algn="just"/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>
                <a:latin typeface="+mn-lt"/>
              </a:rPr>
              <a:t>iniciativas de inversión</a:t>
            </a:r>
            <a:r>
              <a:rPr lang="es-CL" sz="1600" dirty="0" smtClean="0">
                <a:latin typeface="+mn-lt"/>
              </a:rPr>
              <a:t>, se observaron desembolsos por $</a:t>
            </a:r>
            <a:r>
              <a:rPr lang="es-CL" sz="1600" dirty="0" smtClean="0">
                <a:latin typeface="+mn-lt"/>
              </a:rPr>
              <a:t>33.557 </a:t>
            </a:r>
            <a:r>
              <a:rPr lang="es-CL" sz="1600" dirty="0" smtClean="0">
                <a:latin typeface="+mn-lt"/>
              </a:rPr>
              <a:t>millones (</a:t>
            </a:r>
            <a:r>
              <a:rPr lang="es-CL" sz="1600" dirty="0" smtClean="0">
                <a:latin typeface="+mn-lt"/>
              </a:rPr>
              <a:t>39% </a:t>
            </a:r>
            <a:r>
              <a:rPr lang="es-CL" sz="1600" dirty="0" smtClean="0">
                <a:latin typeface="+mn-lt"/>
              </a:rPr>
              <a:t>de ejecución), que corresponden a compromisos de arrastre de iniciativas de inversión identificadas el año 2016, correspondiente a un total de 21 proyectos.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/>
              <a:t>Becas </a:t>
            </a:r>
            <a:r>
              <a:rPr lang="es-CL" sz="1600" b="1" dirty="0"/>
              <a:t>de Postgrado</a:t>
            </a:r>
            <a:r>
              <a:rPr lang="es-CL" sz="1600" dirty="0"/>
              <a:t>, con $</a:t>
            </a:r>
            <a:r>
              <a:rPr lang="es-CL" sz="1600" dirty="0" smtClean="0"/>
              <a:t>139 </a:t>
            </a:r>
            <a:r>
              <a:rPr lang="es-CL" sz="1600" dirty="0"/>
              <a:t>millones, que se </a:t>
            </a:r>
            <a:r>
              <a:rPr lang="es-CL" sz="1600" dirty="0" smtClean="0"/>
              <a:t>destinan </a:t>
            </a:r>
            <a:r>
              <a:rPr lang="es-CL" sz="1600" dirty="0"/>
              <a:t>a financiar estudios para funcionarios con formación universitaria del Poder Judicial como de la Corporación Administrativa, a la fecha de este </a:t>
            </a:r>
            <a:r>
              <a:rPr lang="es-CL" sz="1600" dirty="0" smtClean="0"/>
              <a:t>reporte, se informó una ejecución de un </a:t>
            </a:r>
            <a:r>
              <a:rPr lang="es-CL" sz="1600" dirty="0" smtClean="0"/>
              <a:t>88%.</a:t>
            </a:r>
            <a:endParaRPr lang="es-CL" sz="1600" dirty="0" smtClean="0"/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/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213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/>
              <a:t>En </a:t>
            </a:r>
            <a:r>
              <a:rPr lang="es-CL" sz="1600" dirty="0"/>
              <a:t>los Programas de capacitación, que contemplan recursos para la formación y perfeccionamiento de los funcionarios del Poder Judicial, alcanzó la siguientes ejecuciones</a:t>
            </a:r>
            <a:r>
              <a:rPr lang="es-CL" sz="1600" dirty="0" smtClean="0"/>
              <a:t>: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/>
          </a:p>
          <a:p>
            <a:pPr lvl="0"/>
            <a:r>
              <a:rPr lang="es-CL" sz="1600" dirty="0"/>
              <a:t>	- Programa de Formación: </a:t>
            </a:r>
            <a:r>
              <a:rPr lang="es-CL" sz="1600" dirty="0" smtClean="0"/>
              <a:t>45%</a:t>
            </a:r>
            <a:endParaRPr lang="es-CL" sz="1600" dirty="0"/>
          </a:p>
          <a:p>
            <a:pPr lvl="0"/>
            <a:r>
              <a:rPr lang="es-CL" sz="1600" dirty="0"/>
              <a:t>	- Programa de Perfeccionamiento: </a:t>
            </a:r>
            <a:r>
              <a:rPr lang="es-CL" sz="1600" dirty="0" smtClean="0"/>
              <a:t>82%</a:t>
            </a:r>
            <a:endParaRPr lang="es-CL" sz="1600" dirty="0"/>
          </a:p>
          <a:p>
            <a:pPr lvl="0"/>
            <a:r>
              <a:rPr lang="es-CL" sz="1600" dirty="0"/>
              <a:t>	- Programa de Habilitación: </a:t>
            </a:r>
            <a:r>
              <a:rPr lang="es-CL" sz="1600" dirty="0" smtClean="0"/>
              <a:t>59%</a:t>
            </a:r>
            <a:endParaRPr lang="es-CL" sz="1600" dirty="0"/>
          </a:p>
          <a:p>
            <a:pPr lvl="0"/>
            <a:r>
              <a:rPr lang="es-CL" sz="1600" dirty="0"/>
              <a:t>	- Programa de Perfeccionamiento Extraordinario</a:t>
            </a:r>
            <a:r>
              <a:rPr lang="es-CL" sz="1600"/>
              <a:t>: </a:t>
            </a:r>
            <a:r>
              <a:rPr lang="es-CL" sz="1600" smtClean="0"/>
              <a:t>70%</a:t>
            </a: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algn="just"/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706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27224"/>
            <a:ext cx="7094309" cy="3662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27224"/>
            <a:ext cx="6816659" cy="3590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585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216003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3507999"/>
              </p:ext>
            </p:extLst>
          </p:nvPr>
        </p:nvGraphicFramePr>
        <p:xfrm>
          <a:off x="467544" y="1988840"/>
          <a:ext cx="8140555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6" name="Hoja de cálculo" r:id="rId3" imgW="7410585" imgH="2123985" progId="Excel.Sheet.8">
                  <p:embed/>
                </p:oleObj>
              </mc:Choice>
              <mc:Fallback>
                <p:oleObj name="Hoja de cálculo" r:id="rId3" imgW="7410585" imgH="2123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988840"/>
                        <a:ext cx="8140555" cy="212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03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42391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7035058"/>
              </p:ext>
            </p:extLst>
          </p:nvPr>
        </p:nvGraphicFramePr>
        <p:xfrm>
          <a:off x="402027" y="2060848"/>
          <a:ext cx="8206071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0" name="Hoja de cálculo" r:id="rId4" imgW="7886700" imgH="1228725" progId="Excel.Sheet.8">
                  <p:embed/>
                </p:oleObj>
              </mc:Choice>
              <mc:Fallback>
                <p:oleObj name="Hoja de cálculo" r:id="rId4" imgW="7886700" imgH="12287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2027" y="2060848"/>
                        <a:ext cx="8206071" cy="122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291985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01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3178564"/>
              </p:ext>
            </p:extLst>
          </p:nvPr>
        </p:nvGraphicFramePr>
        <p:xfrm>
          <a:off x="414336" y="1844824"/>
          <a:ext cx="8201487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7" name="Hoja de cálculo" r:id="rId3" imgW="7762943" imgH="942975" progId="Excel.Sheet.8">
                  <p:embed/>
                </p:oleObj>
              </mc:Choice>
              <mc:Fallback>
                <p:oleObj name="Hoja de cálculo" r:id="rId3" imgW="7762943" imgH="942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844824"/>
                        <a:ext cx="8201487" cy="94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1718</TotalTime>
  <Words>551</Words>
  <Application>Microsoft Office PowerPoint</Application>
  <PresentationFormat>Presentación en pantalla (4:3)</PresentationFormat>
  <Paragraphs>63</Paragraphs>
  <Slides>12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1_Tema de Office</vt:lpstr>
      <vt:lpstr>Tema de Office</vt:lpstr>
      <vt:lpstr>Imagen de mapa de bits</vt:lpstr>
      <vt:lpstr>Hoja de cálculo de Microsoft Excel 97-2003</vt:lpstr>
      <vt:lpstr>EJECUCIÓN PRESUPUESTARIA DE GASTOS ACUMULADA AL MES DE OCTUBRE DE 2017 PARTIDA 03: PODER JUDICIAL</vt:lpstr>
      <vt:lpstr>Ejecución Presupuestaria de Gastos Acumulada al Mes de Octubre de 2017  Poder Judicial</vt:lpstr>
      <vt:lpstr>Ejecución Presupuestaria de Gastos Acumulada al Mes de Octubre de 2017  Poder Judicial</vt:lpstr>
      <vt:lpstr>Ejecución Presupuestaria de Gastos Acumulada al Mes de Octubre de 2017  Poder Judicial</vt:lpstr>
      <vt:lpstr>Ejecución Presupuestaria de Gastos Acumulada al Mes de Octubre de 2017  Poder Judicial</vt:lpstr>
      <vt:lpstr>Ejecución Presupuestaria de Gastos Acumulada al Mes de Octubre de 2017  Poder Judicial</vt:lpstr>
      <vt:lpstr>Ejecución Presupuestaria de Gastos Acumulada al Mes de Octubre de 2017  Partida 03 Poder Judicial</vt:lpstr>
      <vt:lpstr>Ejecución Presupuestaria de Gastos Acumulada al Mes de Octubre de 2017  Partida 03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104</cp:revision>
  <cp:lastPrinted>2016-07-04T14:42:46Z</cp:lastPrinted>
  <dcterms:created xsi:type="dcterms:W3CDTF">2016-06-23T13:38:47Z</dcterms:created>
  <dcterms:modified xsi:type="dcterms:W3CDTF">2017-12-11T20:32:30Z</dcterms:modified>
</cp:coreProperties>
</file>