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3" r:id="rId5"/>
    <p:sldId id="264" r:id="rId6"/>
    <p:sldId id="263" r:id="rId7"/>
    <p:sldId id="265" r:id="rId8"/>
    <p:sldId id="300" r:id="rId9"/>
    <p:sldId id="301" r:id="rId10"/>
    <p:sldId id="302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res.c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492896"/>
            <a:ext cx="8404499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OCTUBRE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CONGRESO NACIONAL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755576" y="1556791"/>
            <a:ext cx="77048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El presupuesto del Congreso </a:t>
            </a:r>
            <a:r>
              <a:rPr lang="es-CL" sz="1600" dirty="0" smtClean="0"/>
              <a:t>Nacional </a:t>
            </a:r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es de continuidad, por ello sus ejes esenciales corresponden al financiamiento de los gasto en personal y en los gastos para el funcionamiento de las sedes de Valparaíso y Santiago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El </a:t>
            </a:r>
            <a:r>
              <a:rPr lang="es-CL" sz="1600" dirty="0"/>
              <a:t>presupuesto asignado en la Ley 20.882 alcanza los </a:t>
            </a:r>
            <a:r>
              <a:rPr lang="es-CL" sz="1600" dirty="0" smtClean="0"/>
              <a:t>M$118.580.103, </a:t>
            </a:r>
            <a:r>
              <a:rPr lang="es-CL" sz="1600" dirty="0"/>
              <a:t>un </a:t>
            </a:r>
            <a:r>
              <a:rPr lang="es-CL" sz="1600" dirty="0" smtClean="0"/>
              <a:t>56% </a:t>
            </a:r>
            <a:r>
              <a:rPr lang="es-CL" sz="1600" dirty="0"/>
              <a:t>destinado a Gastos en Personal; </a:t>
            </a:r>
            <a:r>
              <a:rPr lang="es-CL" sz="1600" dirty="0" smtClean="0"/>
              <a:t>31% </a:t>
            </a:r>
            <a:r>
              <a:rPr lang="es-CL" sz="1600" dirty="0"/>
              <a:t>para Transferencias Corrientes; 12,2% Gasto en Bienes y Servicios; y el 2</a:t>
            </a:r>
            <a:r>
              <a:rPr lang="es-CL" sz="1600" dirty="0" smtClean="0"/>
              <a:t>% </a:t>
            </a:r>
            <a:r>
              <a:rPr lang="es-CL" sz="1600" dirty="0"/>
              <a:t>restante se destina a Prestaciones de seguridad social; </a:t>
            </a:r>
            <a:r>
              <a:rPr lang="es-CL" sz="1600" dirty="0" smtClean="0"/>
              <a:t>y Servicio </a:t>
            </a:r>
            <a:r>
              <a:rPr lang="es-CL" sz="1600" dirty="0"/>
              <a:t>de la </a:t>
            </a:r>
            <a:r>
              <a:rPr lang="es-CL" sz="1600" dirty="0" smtClean="0"/>
              <a:t>Deuda. Similar a la observada en 2016.</a:t>
            </a:r>
          </a:p>
          <a:p>
            <a:pPr algn="just"/>
            <a:r>
              <a:rPr lang="es-CL" sz="1600" dirty="0" smtClean="0"/>
              <a:t>El </a:t>
            </a:r>
            <a:r>
              <a:rPr lang="es-CL" sz="1600" dirty="0"/>
              <a:t>presupuesto del Congreso </a:t>
            </a:r>
            <a:r>
              <a:rPr lang="es-CL" sz="1600" dirty="0" smtClean="0"/>
              <a:t>se incrementó en  M$2.057.017 a </a:t>
            </a:r>
            <a:r>
              <a:rPr lang="es-CL" sz="1600" dirty="0" smtClean="0"/>
              <a:t>octubre, </a:t>
            </a:r>
            <a:r>
              <a:rPr lang="es-CL" sz="1600" dirty="0"/>
              <a:t>este incremento </a:t>
            </a:r>
            <a:r>
              <a:rPr lang="es-CL" sz="1600" dirty="0" smtClean="0"/>
              <a:t>se distribuyó en M$1.436.681 </a:t>
            </a:r>
            <a:r>
              <a:rPr lang="es-CL" sz="1600" dirty="0"/>
              <a:t>para la Cámara, </a:t>
            </a:r>
            <a:r>
              <a:rPr lang="es-CL" sz="1600" dirty="0" smtClean="0"/>
              <a:t> M$565.084 de incremento en </a:t>
            </a:r>
            <a:r>
              <a:rPr lang="es-CL" sz="1600" dirty="0"/>
              <a:t>el presupuesto del Senado; </a:t>
            </a:r>
            <a:r>
              <a:rPr lang="es-CL" sz="1600" dirty="0" smtClean="0"/>
              <a:t>M$53.367 </a:t>
            </a:r>
            <a:r>
              <a:rPr lang="es-CL" sz="1600" dirty="0"/>
              <a:t>a </a:t>
            </a:r>
            <a:r>
              <a:rPr lang="es-CL" sz="1600" dirty="0" smtClean="0"/>
              <a:t>BCN; y M$1.885 al Consejo Resolutivo de Asignaciones Parlamentarias. La </a:t>
            </a:r>
            <a:r>
              <a:rPr lang="es-CL" sz="1600" dirty="0"/>
              <a:t>ejecución </a:t>
            </a:r>
            <a:r>
              <a:rPr lang="es-CL" sz="1600" dirty="0" smtClean="0"/>
              <a:t>de la Partida alcanzó </a:t>
            </a:r>
            <a:r>
              <a:rPr lang="es-CL" sz="1600" dirty="0"/>
              <a:t>el </a:t>
            </a:r>
            <a:r>
              <a:rPr lang="es-CL" sz="1600" dirty="0" smtClean="0"/>
              <a:t> </a:t>
            </a:r>
            <a:r>
              <a:rPr lang="es-CL" sz="1600" dirty="0" smtClean="0"/>
              <a:t>79,6%  </a:t>
            </a:r>
            <a:r>
              <a:rPr lang="es-CL" sz="1600" dirty="0" smtClean="0"/>
              <a:t>del presupuesto vigente.</a:t>
            </a:r>
            <a:endParaRPr lang="es-CL" sz="1600" dirty="0"/>
          </a:p>
          <a:p>
            <a:pPr algn="just"/>
            <a:r>
              <a:rPr lang="es-CL" sz="1600" dirty="0"/>
              <a:t>La distribución </a:t>
            </a:r>
            <a:r>
              <a:rPr lang="es-CL" sz="1600" dirty="0" smtClean="0"/>
              <a:t>inicial del </a:t>
            </a:r>
            <a:r>
              <a:rPr lang="es-CL" sz="1600" dirty="0"/>
              <a:t>presupuesto a nivel de programas del Congreso Nacional, es la siguiente: Programa Cámara de Diputados concentra el </a:t>
            </a:r>
            <a:r>
              <a:rPr lang="es-CL" sz="1600" dirty="0" smtClean="0"/>
              <a:t>55% </a:t>
            </a:r>
            <a:r>
              <a:rPr lang="es-CL" sz="1600" dirty="0"/>
              <a:t>del presupuesto de esta Partida presupuestaria; el Senado un </a:t>
            </a:r>
            <a:r>
              <a:rPr lang="es-CL" sz="1600" dirty="0" smtClean="0"/>
              <a:t>34%, </a:t>
            </a:r>
            <a:r>
              <a:rPr lang="es-CL" sz="1600" dirty="0"/>
              <a:t>la Biblioteca un </a:t>
            </a:r>
            <a:r>
              <a:rPr lang="es-CL" sz="1600" dirty="0" smtClean="0"/>
              <a:t>10% </a:t>
            </a:r>
            <a:r>
              <a:rPr lang="es-CL" sz="1600" dirty="0"/>
              <a:t>y el Consejo Resolutivo de Asignaciones Parlamentarias un 1</a:t>
            </a:r>
            <a:r>
              <a:rPr lang="es-CL" sz="1600" dirty="0" smtClean="0"/>
              <a:t>%.</a:t>
            </a:r>
          </a:p>
          <a:p>
            <a:pPr algn="just"/>
            <a:r>
              <a:rPr lang="es-CL" sz="1600" dirty="0" smtClean="0"/>
              <a:t>Respecto </a:t>
            </a:r>
            <a:r>
              <a:rPr lang="es-CL" sz="1600" dirty="0"/>
              <a:t>a </a:t>
            </a:r>
            <a:r>
              <a:rPr lang="es-CL" sz="1600" dirty="0" smtClean="0"/>
              <a:t>las tasas de ejecución, </a:t>
            </a:r>
            <a:r>
              <a:rPr lang="es-CL" sz="1600" dirty="0"/>
              <a:t>el Senado acumuló un </a:t>
            </a:r>
            <a:r>
              <a:rPr lang="es-CL" sz="1600" dirty="0" smtClean="0"/>
              <a:t> </a:t>
            </a:r>
            <a:r>
              <a:rPr lang="es-CL" sz="1600" dirty="0" smtClean="0"/>
              <a:t>78</a:t>
            </a:r>
            <a:r>
              <a:rPr lang="es-CL" sz="1600" dirty="0" smtClean="0"/>
              <a:t>,7</a:t>
            </a:r>
            <a:r>
              <a:rPr lang="es-CL" sz="1600" dirty="0" smtClean="0"/>
              <a:t>%, </a:t>
            </a:r>
            <a:r>
              <a:rPr lang="es-CL" sz="1600" dirty="0"/>
              <a:t>Cámara </a:t>
            </a:r>
            <a:r>
              <a:rPr lang="es-CL" sz="1600" dirty="0" smtClean="0"/>
              <a:t> </a:t>
            </a:r>
            <a:r>
              <a:rPr lang="es-CL" sz="1600" dirty="0" smtClean="0"/>
              <a:t>80,4%,  </a:t>
            </a:r>
            <a:r>
              <a:rPr lang="es-CL" sz="1600" dirty="0"/>
              <a:t>Biblioteca del Congreso </a:t>
            </a:r>
            <a:r>
              <a:rPr lang="es-CL" sz="1600" dirty="0" smtClean="0"/>
              <a:t> </a:t>
            </a:r>
            <a:r>
              <a:rPr lang="es-CL" sz="1600" dirty="0" smtClean="0"/>
              <a:t>79%, </a:t>
            </a:r>
            <a:r>
              <a:rPr lang="es-CL" sz="1600" dirty="0"/>
              <a:t>y Consejo Resolutivo de Asignaciones </a:t>
            </a:r>
            <a:r>
              <a:rPr lang="es-CL" sz="1600"/>
              <a:t>Parlamentarias </a:t>
            </a:r>
            <a:r>
              <a:rPr lang="es-CL" sz="1600" smtClean="0"/>
              <a:t> </a:t>
            </a:r>
            <a:r>
              <a:rPr lang="es-CL" sz="1600" smtClean="0"/>
              <a:t>63% </a:t>
            </a:r>
            <a:r>
              <a:rPr lang="es-CL" sz="1600" dirty="0" smtClean="0"/>
              <a:t>de gasto devengado (valores aproximados).</a:t>
            </a:r>
          </a:p>
          <a:p>
            <a:pPr algn="just"/>
            <a:r>
              <a:rPr lang="es-CL" sz="1600" dirty="0" smtClean="0"/>
              <a:t>No se observan diferencias significativas en las tasas de ejecución al comparar el año 2016 con  2017, observándose una tendencia similar en la ejecución mensual.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2016-OCTUBRE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 flipV="1">
            <a:off x="4680012" y="1895343"/>
            <a:ext cx="35643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 smtClean="0"/>
              <a:t> </a:t>
            </a:r>
            <a:endParaRPr lang="es-CL" sz="1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81" y="1726068"/>
            <a:ext cx="365325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5805264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8 Marcador de texto"/>
          <p:cNvSpPr txBox="1">
            <a:spLocks/>
          </p:cNvSpPr>
          <p:nvPr/>
        </p:nvSpPr>
        <p:spPr>
          <a:xfrm>
            <a:off x="4600330" y="1726068"/>
            <a:ext cx="4041775" cy="4787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200" b="1" dirty="0" smtClean="0"/>
              <a:t>Porcentaje de ejecución acumulada  respecto al presupuesto vigente, enero-OCTUBRE años 2016-2017</a:t>
            </a:r>
            <a:endParaRPr lang="es-CL" sz="1200" b="1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946" y="2348880"/>
            <a:ext cx="4075878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81" y="2233897"/>
            <a:ext cx="3797271" cy="3283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112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7922766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</a:t>
            </a:r>
            <a:r>
              <a:rPr lang="es-CL" sz="1050" dirty="0"/>
              <a:t> </a:t>
            </a:r>
            <a:r>
              <a:rPr lang="es-CL" sz="1050" dirty="0" smtClean="0"/>
              <a:t>de Ejecución Partida”,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59000"/>
            <a:ext cx="8280920" cy="314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0466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OCTUBRE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RESUMEN POR CAPÍTULOS CONGRESO NACIONAL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Elaboración Unidad Asesoría Presupuestaria del Senado en base a “Informe Ejecución Capítulo”, disponible en </a:t>
            </a:r>
            <a:r>
              <a:rPr lang="es-CL" sz="1050" u="sng" dirty="0" smtClean="0">
                <a:hlinkClick r:id="rId3"/>
              </a:rPr>
              <a:t>www.dipres.cl</a:t>
            </a:r>
            <a:endParaRPr lang="es-CL" sz="105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2204864"/>
            <a:ext cx="8123237" cy="3312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OCTUBRE 2017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SENADO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925" y="1628800"/>
            <a:ext cx="7040563" cy="453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OCTUBRE 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01. CÁMARA DE DIPUTADOS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8076272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35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OCTUBRE 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01. BIBLIOTECA DEL CONGRESO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35292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77963"/>
            <a:ext cx="7632847" cy="4471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60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381315"/>
            <a:ext cx="8229600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OCTUBRE 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01.CONSEJO RESOLUTIVO DE ASIGNACIONES PARLAMENTARIAS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763" y="2348881"/>
            <a:ext cx="7102475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35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1868</TotalTime>
  <Words>521</Words>
  <Application>Microsoft Office PowerPoint</Application>
  <PresentationFormat>Presentación en pantalla (4:3)</PresentationFormat>
  <Paragraphs>44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OCTUBRE 2017 PARTIDA 02: CONGRESO NACIONAL</vt:lpstr>
      <vt:lpstr>EJECUCIÓN PRESUPUESTARIA DE GASTOS OCTUBRE 2017   CONGRESO NACIONAL</vt:lpstr>
      <vt:lpstr>Ejecución Presupuestaria de Gastos Acumulada a OCTUBRE 2016-OCTUBRE 2017   CONGRESO NACIONAL</vt:lpstr>
      <vt:lpstr>EJECUCIÓN PRESUPUESTARIA DE GASTOS A OCTUBRE 2017  CONGRESO NACIONAL</vt:lpstr>
      <vt:lpstr>EJECUCIÓN PRESUPUESTARIA DE GASTOS OCTUBRE 2017  RESUMEN POR CAPÍTULOS CONGRESO NACIONAL</vt:lpstr>
      <vt:lpstr>Presentación de PowerPoint</vt:lpstr>
      <vt:lpstr>EJECUCIÓN PRESUPUESTARIA DE GASTOS OCTUBRE 2017 CAPÍTULO 02. PROGRAMA 01. CÁMARA DE DIPUTADOS</vt:lpstr>
      <vt:lpstr>EJECUCIÓN PRESUPUESTARIA DE GASTOS OCTUBRE 2017 CAPÍTULO 03. PROGRAMA 01. BIBLIOTECA DEL CONGRESO</vt:lpstr>
      <vt:lpstr>EJECUCIÓN PRESUPUESTARIA DE GASTOS OCTUBRE 2017 CAPÍTULO 04. PROGRAMA 01.CONSEJO RESOLUTIVO DE ASIGNACIONES PARLAMENTARIAS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117</cp:revision>
  <cp:lastPrinted>2016-07-04T14:42:46Z</cp:lastPrinted>
  <dcterms:created xsi:type="dcterms:W3CDTF">2016-06-23T13:38:47Z</dcterms:created>
  <dcterms:modified xsi:type="dcterms:W3CDTF">2017-12-15T15:33:06Z</dcterms:modified>
</cp:coreProperties>
</file>