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OCTUBRE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1556791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se incrementó en  M$2.057.017 a </a:t>
            </a:r>
            <a:r>
              <a:rPr lang="es-CL" sz="1600" dirty="0" smtClean="0"/>
              <a:t>octubre, </a:t>
            </a:r>
            <a:r>
              <a:rPr lang="es-CL" sz="1600" dirty="0"/>
              <a:t>este incremento </a:t>
            </a:r>
            <a:r>
              <a:rPr lang="es-CL" sz="1600" dirty="0" smtClean="0"/>
              <a:t>se distribuyó en M$1.436.681 </a:t>
            </a:r>
            <a:r>
              <a:rPr lang="es-CL" sz="1600" dirty="0"/>
              <a:t>para la Cámara, </a:t>
            </a:r>
            <a:r>
              <a:rPr lang="es-CL" sz="1600" dirty="0" smtClean="0"/>
              <a:t> M$565.084 de incremento en </a:t>
            </a:r>
            <a:r>
              <a:rPr lang="es-CL" sz="1600" dirty="0"/>
              <a:t>el presupuesto del Senado; </a:t>
            </a:r>
            <a:r>
              <a:rPr lang="es-CL" sz="1600" dirty="0" smtClean="0"/>
              <a:t>M$53.367 </a:t>
            </a:r>
            <a:r>
              <a:rPr lang="es-CL" sz="1600" dirty="0"/>
              <a:t>a </a:t>
            </a:r>
            <a:r>
              <a:rPr lang="es-CL" sz="1600" dirty="0" smtClean="0"/>
              <a:t>BCN; y M$1.885 al Consejo Resolutivo de Asignaciones Parlamentarias. La </a:t>
            </a:r>
            <a:r>
              <a:rPr lang="es-CL" sz="1600" dirty="0"/>
              <a:t>ejecución </a:t>
            </a:r>
            <a:r>
              <a:rPr lang="es-CL" sz="1600" dirty="0" smtClean="0"/>
              <a:t>de la Partida alcanzó </a:t>
            </a:r>
            <a:r>
              <a:rPr lang="es-CL" sz="1600" dirty="0"/>
              <a:t>el </a:t>
            </a:r>
            <a:r>
              <a:rPr lang="es-CL" sz="1600" dirty="0" smtClean="0"/>
              <a:t> </a:t>
            </a:r>
            <a:r>
              <a:rPr lang="es-CL" sz="1600" dirty="0" smtClean="0"/>
              <a:t>79,6%  </a:t>
            </a:r>
            <a:r>
              <a:rPr lang="es-CL" sz="1600" dirty="0" smtClean="0"/>
              <a:t>del presupuesto vigente.</a:t>
            </a:r>
            <a:endParaRPr lang="es-CL" sz="1600" dirty="0"/>
          </a:p>
          <a:p>
            <a:pPr algn="just"/>
            <a:r>
              <a:rPr lang="es-CL" sz="1600" dirty="0"/>
              <a:t>La distribución </a:t>
            </a:r>
            <a:r>
              <a:rPr lang="es-CL" sz="1600" dirty="0" smtClean="0"/>
              <a:t>inicial del </a:t>
            </a:r>
            <a:r>
              <a:rPr lang="es-CL" sz="1600" dirty="0"/>
              <a:t>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</a:t>
            </a:r>
            <a:r>
              <a:rPr lang="es-CL" sz="1600" dirty="0" smtClean="0"/>
              <a:t>las tasas de ejecución, </a:t>
            </a:r>
            <a:r>
              <a:rPr lang="es-CL" sz="1600" dirty="0"/>
              <a:t>el Senado acumuló un </a:t>
            </a:r>
            <a:r>
              <a:rPr lang="es-CL" sz="1600" dirty="0" smtClean="0"/>
              <a:t> </a:t>
            </a:r>
            <a:r>
              <a:rPr lang="es-CL" sz="1600" dirty="0" smtClean="0"/>
              <a:t>78</a:t>
            </a:r>
            <a:r>
              <a:rPr lang="es-CL" sz="1600" dirty="0" smtClean="0"/>
              <a:t>,7</a:t>
            </a:r>
            <a:r>
              <a:rPr lang="es-CL" sz="1600" dirty="0" smtClean="0"/>
              <a:t>%, </a:t>
            </a:r>
            <a:r>
              <a:rPr lang="es-CL" sz="1600" dirty="0"/>
              <a:t>Cámara </a:t>
            </a:r>
            <a:r>
              <a:rPr lang="es-CL" sz="1600" dirty="0" smtClean="0"/>
              <a:t> </a:t>
            </a:r>
            <a:r>
              <a:rPr lang="es-CL" sz="1600" dirty="0" smtClean="0"/>
              <a:t>80,4%,  </a:t>
            </a:r>
            <a:r>
              <a:rPr lang="es-CL" sz="1600" dirty="0"/>
              <a:t>Biblioteca del Congreso </a:t>
            </a:r>
            <a:r>
              <a:rPr lang="es-CL" sz="1600" dirty="0" smtClean="0"/>
              <a:t> </a:t>
            </a:r>
            <a:r>
              <a:rPr lang="es-CL" sz="1600" dirty="0" smtClean="0"/>
              <a:t>79%, </a:t>
            </a:r>
            <a:r>
              <a:rPr lang="es-CL" sz="1600" dirty="0"/>
              <a:t>y Consejo Resolutivo de Asignaciones </a:t>
            </a:r>
            <a:r>
              <a:rPr lang="es-CL" sz="1600"/>
              <a:t>Parlamentarias </a:t>
            </a:r>
            <a:r>
              <a:rPr lang="es-CL" sz="1600" smtClean="0"/>
              <a:t> </a:t>
            </a:r>
            <a:r>
              <a:rPr lang="es-CL" sz="1600" smtClean="0"/>
              <a:t>63% </a:t>
            </a:r>
            <a:r>
              <a:rPr lang="es-CL" sz="1600" dirty="0" smtClean="0"/>
              <a:t>de gasto devengado (valores aproximados).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2017, observándose una tendencia similar en la 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2016-OCTUBRE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 flipV="1">
            <a:off x="4680012" y="1895343"/>
            <a:ext cx="3564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00330" y="1726068"/>
            <a:ext cx="4041775" cy="478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enero-OCTUBRE años 2016-2017</a:t>
            </a:r>
            <a:endParaRPr lang="es-CL" sz="12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946" y="2348880"/>
            <a:ext cx="407587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2233897"/>
            <a:ext cx="3797271" cy="3283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7922766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9000"/>
            <a:ext cx="8280920" cy="314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OCTUBRE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204864"/>
            <a:ext cx="8123237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OCTUBRE 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628800"/>
            <a:ext cx="7040563" cy="453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OCTUBRE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7627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OCTUBRE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77963"/>
            <a:ext cx="7632847" cy="4471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OCTUBRE 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763" y="2348881"/>
            <a:ext cx="71024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521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OCTUBRE 2017 PARTIDA 02: CONGRESO NACIONAL</vt:lpstr>
      <vt:lpstr>EJECUCIÓN PRESUPUESTARIA DE GASTOS OCTUBRE 2017   CONGRESO NACIONAL</vt:lpstr>
      <vt:lpstr>Ejecución Presupuestaria de Gastos Acumulada a OCTUBRE 2016-OCTUBRE 2017   CONGRESO NACIONAL</vt:lpstr>
      <vt:lpstr>EJECUCIÓN PRESUPUESTARIA DE GASTOS A OCTUBRE 2017  CONGRESO NACIONAL</vt:lpstr>
      <vt:lpstr>EJECUCIÓN PRESUPUESTARIA DE GASTOS OCTUBRE 2017  RESUMEN POR CAPÍTULOS CONGRESO NACIONAL</vt:lpstr>
      <vt:lpstr>Presentación de PowerPoint</vt:lpstr>
      <vt:lpstr>EJECUCIÓN PRESUPUESTARIA DE GASTOS OCTUBRE 2017 CAPÍTULO 02. PROGRAMA 01. CÁMARA DE DIPUTADOS</vt:lpstr>
      <vt:lpstr>EJECUCIÓN PRESUPUESTARIA DE GASTOS OCTUBRE 2017 CAPÍTULO 03. PROGRAMA 01. BIBLIOTECA DEL CONGRESO</vt:lpstr>
      <vt:lpstr>EJECUCIÓN PRESUPUESTARIA DE GASTOS OCTUBRE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117</cp:revision>
  <cp:lastPrinted>2016-07-04T14:42:46Z</cp:lastPrinted>
  <dcterms:created xsi:type="dcterms:W3CDTF">2016-06-23T13:38:47Z</dcterms:created>
  <dcterms:modified xsi:type="dcterms:W3CDTF">2017-12-15T15:33:06Z</dcterms:modified>
</cp:coreProperties>
</file>