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98" r:id="rId4"/>
    <p:sldId id="299" r:id="rId5"/>
    <p:sldId id="264" r:id="rId6"/>
    <p:sldId id="265" r:id="rId7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84" y="-4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Hoja_de_c_lculo_de_Microsoft_Excel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Mensual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'Sec. y Adm.'!$Y$27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-1.66666666666666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5000000000000001E-2"/>
                  <c:y val="9.259259259259217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111111111111111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-1.9444444444444445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Adm.'!$Z$26:$AI$26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Adm.'!$Z$27:$AI$27</c:f>
              <c:numCache>
                <c:formatCode>0.0%</c:formatCode>
                <c:ptCount val="10"/>
                <c:pt idx="0">
                  <c:v>0.14692679784883927</c:v>
                </c:pt>
                <c:pt idx="1">
                  <c:v>6.5233582751077351E-2</c:v>
                </c:pt>
                <c:pt idx="2">
                  <c:v>9.1324861674936905E-2</c:v>
                </c:pt>
                <c:pt idx="3">
                  <c:v>6.1857180247493343E-2</c:v>
                </c:pt>
                <c:pt idx="4">
                  <c:v>7.6889347489145637E-2</c:v>
                </c:pt>
                <c:pt idx="5">
                  <c:v>8.7184480450309076E-2</c:v>
                </c:pt>
                <c:pt idx="6">
                  <c:v>7.5415190606928473E-2</c:v>
                </c:pt>
                <c:pt idx="7">
                  <c:v>7.2292603957868615E-2</c:v>
                </c:pt>
                <c:pt idx="8">
                  <c:v>9.1291256520423206E-2</c:v>
                </c:pt>
                <c:pt idx="9">
                  <c:v>6.8641920922332247E-2</c:v>
                </c:pt>
              </c:numCache>
            </c:numRef>
          </c:val>
        </c:ser>
        <c:ser>
          <c:idx val="1"/>
          <c:order val="1"/>
          <c:tx>
            <c:strRef>
              <c:f>'Sec. y Adm.'!$Y$28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8.333333333333333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6666666666666666E-2"/>
                  <c:y val="9.259259259259258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2.777777777777788E-2"/>
                  <c:y val="4.629265091863517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>
                <c:manualLayout>
                  <c:x val="2.5000000000000001E-2"/>
                  <c:y val="-1.85185185185185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Adm.'!$Z$26:$AI$26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Adm.'!$Z$28:$AI$28</c:f>
              <c:numCache>
                <c:formatCode>0.0%</c:formatCode>
                <c:ptCount val="10"/>
                <c:pt idx="0">
                  <c:v>0.11437800197225921</c:v>
                </c:pt>
                <c:pt idx="1">
                  <c:v>5.9183581826618509E-2</c:v>
                </c:pt>
                <c:pt idx="2">
                  <c:v>8.665531447025078E-2</c:v>
                </c:pt>
                <c:pt idx="3">
                  <c:v>7.2318909770449843E-2</c:v>
                </c:pt>
                <c:pt idx="4">
                  <c:v>7.102043426756928E-2</c:v>
                </c:pt>
                <c:pt idx="5">
                  <c:v>8.8060190646140457E-2</c:v>
                </c:pt>
                <c:pt idx="6">
                  <c:v>7.9447754862060654E-2</c:v>
                </c:pt>
                <c:pt idx="7">
                  <c:v>0.10106849722578432</c:v>
                </c:pt>
                <c:pt idx="8">
                  <c:v>9.19140617517476E-2</c:v>
                </c:pt>
                <c:pt idx="9">
                  <c:v>7.9041307431372609E-2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41150464"/>
        <c:axId val="141160448"/>
      </c:barChart>
      <c:catAx>
        <c:axId val="141150464"/>
        <c:scaling>
          <c:orientation val="minMax"/>
        </c:scaling>
        <c:delete val="0"/>
        <c:axPos val="b"/>
        <c:majorTickMark val="out"/>
        <c:minorTickMark val="none"/>
        <c:tickLblPos val="nextTo"/>
        <c:crossAx val="141160448"/>
        <c:crosses val="autoZero"/>
        <c:auto val="1"/>
        <c:lblAlgn val="ctr"/>
        <c:lblOffset val="100"/>
        <c:noMultiLvlLbl val="0"/>
      </c:catAx>
      <c:valAx>
        <c:axId val="141160448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1411504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Ejecución Acumulada</a:t>
            </a:r>
          </a:p>
        </c:rich>
      </c:tx>
      <c:layout/>
      <c:overlay val="1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'Sec. y Adm.'!$AL$27</c:f>
              <c:strCache>
                <c:ptCount val="1"/>
                <c:pt idx="0">
                  <c:v>2016</c:v>
                </c:pt>
              </c:strCache>
            </c:strRef>
          </c:tx>
          <c:marker>
            <c:symbol val="none"/>
          </c:marker>
          <c:dLbls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Adm.'!$AM$26:$AV$26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Adm.'!$AM$27:$AV$27</c:f>
              <c:numCache>
                <c:formatCode>0.0%</c:formatCode>
                <c:ptCount val="10"/>
                <c:pt idx="0">
                  <c:v>0.14692679784883927</c:v>
                </c:pt>
                <c:pt idx="1">
                  <c:v>0.21216038059991663</c:v>
                </c:pt>
                <c:pt idx="2">
                  <c:v>0.30348524227485352</c:v>
                </c:pt>
                <c:pt idx="3">
                  <c:v>0.36534242252234689</c:v>
                </c:pt>
                <c:pt idx="4">
                  <c:v>0.44223177001149255</c:v>
                </c:pt>
                <c:pt idx="5">
                  <c:v>0.52941625046180163</c:v>
                </c:pt>
                <c:pt idx="6">
                  <c:v>0.6048314410687301</c:v>
                </c:pt>
                <c:pt idx="7">
                  <c:v>0.67712404502659873</c:v>
                </c:pt>
                <c:pt idx="8">
                  <c:v>0.76841530154702187</c:v>
                </c:pt>
                <c:pt idx="9">
                  <c:v>0.8370572224693541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'Sec. y Adm.'!$AL$28</c:f>
              <c:strCache>
                <c:ptCount val="1"/>
                <c:pt idx="0">
                  <c:v>2017</c:v>
                </c:pt>
              </c:strCache>
            </c:strRef>
          </c:tx>
          <c:marker>
            <c:symbol val="none"/>
          </c:marker>
          <c:dLbls>
            <c:dLbl>
              <c:idx val="6"/>
              <c:layout>
                <c:manualLayout>
                  <c:x val="-2.2222222222222223E-2"/>
                  <c:y val="3.24074074074073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-1.3888888888888888E-2"/>
                  <c:y val="3.2407407407407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800"/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'Sec. y Adm.'!$AM$26:$AV$26</c:f>
              <c:strCache>
                <c:ptCount val="10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</c:strCache>
            </c:strRef>
          </c:cat>
          <c:val>
            <c:numRef>
              <c:f>'Sec. y Adm.'!$AM$28:$AV$28</c:f>
              <c:numCache>
                <c:formatCode>0.0%</c:formatCode>
                <c:ptCount val="10"/>
                <c:pt idx="0">
                  <c:v>0.11437800197225921</c:v>
                </c:pt>
                <c:pt idx="1">
                  <c:v>0.17356158379887771</c:v>
                </c:pt>
                <c:pt idx="2">
                  <c:v>0.26021689826912847</c:v>
                </c:pt>
                <c:pt idx="3">
                  <c:v>0.33253580803957833</c:v>
                </c:pt>
                <c:pt idx="4">
                  <c:v>0.40355624230714759</c:v>
                </c:pt>
                <c:pt idx="5">
                  <c:v>0.49161643295328805</c:v>
                </c:pt>
                <c:pt idx="6">
                  <c:v>0.57106418781534873</c:v>
                </c:pt>
                <c:pt idx="7">
                  <c:v>0.67213268504113299</c:v>
                </c:pt>
                <c:pt idx="8">
                  <c:v>0.76404674679288065</c:v>
                </c:pt>
                <c:pt idx="9">
                  <c:v>0.84308805422425326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7716864"/>
        <c:axId val="139247616"/>
      </c:lineChart>
      <c:catAx>
        <c:axId val="97716864"/>
        <c:scaling>
          <c:orientation val="minMax"/>
        </c:scaling>
        <c:delete val="0"/>
        <c:axPos val="b"/>
        <c:majorTickMark val="out"/>
        <c:minorTickMark val="none"/>
        <c:tickLblPos val="nextTo"/>
        <c:crossAx val="139247616"/>
        <c:crosses val="autoZero"/>
        <c:auto val="1"/>
        <c:lblAlgn val="ctr"/>
        <c:lblOffset val="100"/>
        <c:noMultiLvlLbl val="0"/>
      </c:catAx>
      <c:valAx>
        <c:axId val="13924761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97716864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spPr>
    <a:ln>
      <a:solidFill>
        <a:srgbClr val="4F81BD"/>
      </a:solidFill>
    </a:ln>
  </c:spPr>
  <c:externalData r:id="rId2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05-12-2017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05-12-2017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05-12-2017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05-12-2017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05-12-2017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05-12-2017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7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 smtClean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 smtClean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3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2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Hoja_de_c_lculo_de_Microsoft_Excel4.xlsx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 smtClean="0">
                <a:latin typeface="+mn-lt"/>
              </a:rPr>
              <a:t>EJECUCIÓN PRESUPUESTARIA DE GASTOS ACUMULADA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al mes de </a:t>
            </a:r>
            <a:r>
              <a:rPr lang="es-CL" sz="2400" b="1" dirty="0" smtClean="0">
                <a:latin typeface="+mn-lt"/>
              </a:rPr>
              <a:t>Octubre </a:t>
            </a:r>
            <a:r>
              <a:rPr lang="es-CL" sz="2400" b="1" dirty="0" smtClean="0">
                <a:latin typeface="+mn-lt"/>
              </a:rPr>
              <a:t>de 2017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Partida 01:</a:t>
            </a:r>
            <a:br>
              <a:rPr lang="es-CL" sz="2400" b="1" dirty="0" smtClean="0">
                <a:latin typeface="+mn-lt"/>
              </a:rPr>
            </a:br>
            <a:r>
              <a:rPr lang="es-CL" sz="2400" b="1" dirty="0" smtClean="0">
                <a:latin typeface="+mn-lt"/>
              </a:rPr>
              <a:t>PRESIDENCIA DE LA REPÚBLICA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Diciembre </a:t>
            </a:r>
            <a:r>
              <a:rPr lang="es-C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</a:t>
            </a:r>
            <a:endParaRPr lang="es-CL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 smtClean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DE LA REPÚBLICA DE </a:t>
            </a:r>
            <a:r>
              <a:rPr lang="es-CL" sz="1200" b="1" kern="1200" dirty="0" smtClean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 smtClean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 smtClean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 Acumulada al mes 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32859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algn="just"/>
            <a:endParaRPr lang="es-CL" sz="1600" b="1" dirty="0" smtClean="0">
              <a:latin typeface="+mn-lt"/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En el mes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octu</a:t>
            </a:r>
            <a:r>
              <a:rPr lang="es-CL" sz="1600" dirty="0" smtClean="0"/>
              <a:t>bre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,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la ejecución de la Partida fue de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$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1.510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7,9%, superior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 la ejecución del mismo mes del año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anterior (6,9%).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Con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ello, el gasto acumulado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asciende 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a </a:t>
            </a:r>
            <a:r>
              <a:rPr lang="es-CL" sz="1600" b="1" dirty="0"/>
              <a:t>$</a:t>
            </a:r>
            <a:r>
              <a:rPr lang="es-CL" sz="1600" b="1" dirty="0" smtClean="0"/>
              <a:t>16.109 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millones</a:t>
            </a:r>
            <a:r>
              <a:rPr lang="es-CL" sz="1600" dirty="0">
                <a:solidFill>
                  <a:prstClr val="black"/>
                </a:solidFill>
                <a:ea typeface="+mn-ea"/>
                <a:cs typeface="+mn-cs"/>
              </a:rPr>
              <a:t>, equivalente a un </a:t>
            </a:r>
            <a:r>
              <a:rPr lang="es-CL" sz="1600" dirty="0" smtClean="0">
                <a:solidFill>
                  <a:prstClr val="black"/>
                </a:solidFill>
                <a:ea typeface="+mn-ea"/>
                <a:cs typeface="+mn-cs"/>
              </a:rPr>
              <a:t>84,3</a:t>
            </a:r>
            <a:r>
              <a:rPr lang="es-CL" sz="1600" b="1" dirty="0" smtClean="0"/>
              <a:t>%</a:t>
            </a:r>
            <a:r>
              <a:rPr lang="es-CL" sz="1600" dirty="0" smtClean="0"/>
              <a:t> </a:t>
            </a:r>
            <a:r>
              <a:rPr lang="es-CL" sz="1600" dirty="0"/>
              <a:t>respecto de la ley </a:t>
            </a:r>
            <a:r>
              <a:rPr lang="es-CL" sz="1600" dirty="0" smtClean="0"/>
              <a:t>inicial.</a:t>
            </a:r>
            <a:endParaRPr lang="es-CL" sz="1600" dirty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 smtClean="0"/>
              <a:t>La Partida registró </a:t>
            </a:r>
            <a:r>
              <a:rPr lang="es-CL" sz="1600" b="1" dirty="0" smtClean="0"/>
              <a:t>una modificación presupuestaria en su presupuesto inicial que contempla un aumento de $1.571 millones. Este mayor presupuesto se destinó a: incremento de $976 millones en Deuda Flotante producto de operaciones del año anterior, $348 millones en gastos en Personal, y se agregó el ítem Vehículos con $102 millones, $114 millones en Prestaciones de Seguridad Social, $8 millones para poyo Actividades Presidenciales y $21 millones en Máquinas y Equipos.</a:t>
            </a:r>
            <a:endParaRPr lang="es-CL" sz="1600" dirty="0" smtClean="0"/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b="1" dirty="0" smtClean="0"/>
              <a:t>Las transferencias para Apoyo de Actividades Presidenciales registra una ejecución de $</a:t>
            </a:r>
            <a:r>
              <a:rPr lang="es-CL" sz="1600" b="1" dirty="0" smtClean="0"/>
              <a:t>3.442 </a:t>
            </a:r>
            <a:r>
              <a:rPr lang="es-CL" sz="1600" b="1" dirty="0" smtClean="0"/>
              <a:t>millones, equivalente a un </a:t>
            </a:r>
            <a:r>
              <a:rPr lang="es-CL" sz="1600" b="1" dirty="0" smtClean="0"/>
              <a:t>81,7% </a:t>
            </a:r>
            <a:r>
              <a:rPr lang="es-CL" sz="1600" b="1" dirty="0" smtClean="0"/>
              <a:t>de avance.</a:t>
            </a:r>
            <a:endParaRPr lang="es-CL" sz="1600" dirty="0" smtClean="0"/>
          </a:p>
          <a:p>
            <a:pPr algn="just">
              <a:spcBef>
                <a:spcPts val="1200"/>
              </a:spcBef>
              <a:spcAft>
                <a:spcPts val="1200"/>
              </a:spcAft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Octubre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9" name="1 Gráfico" title="Ejecución Mensual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5192946"/>
              </p:ext>
            </p:extLst>
          </p:nvPr>
        </p:nvGraphicFramePr>
        <p:xfrm>
          <a:off x="536193" y="1988840"/>
          <a:ext cx="3970784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2 Gráfic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76011461"/>
              </p:ext>
            </p:extLst>
          </p:nvPr>
        </p:nvGraphicFramePr>
        <p:xfrm>
          <a:off x="4519735" y="1988840"/>
          <a:ext cx="432048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3205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5026" y="764704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</a:t>
            </a:r>
            <a:r>
              <a:rPr lang="es-CL" sz="1800" b="1" dirty="0" smtClean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bre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84482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8232" y="5301208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071810"/>
              </p:ext>
            </p:extLst>
          </p:nvPr>
        </p:nvGraphicFramePr>
        <p:xfrm>
          <a:off x="557213" y="2414588"/>
          <a:ext cx="802957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3" name="Hoja de cálculo" r:id="rId3" imgW="8029702" imgH="2028780" progId="Excel.Sheet.12">
                  <p:embed/>
                </p:oleObj>
              </mc:Choice>
              <mc:Fallback>
                <p:oleObj name="Hoja de cálculo" r:id="rId3" imgW="8029702" imgH="202878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57213" y="2414588"/>
                        <a:ext cx="8029575" cy="2028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5" y="5733256"/>
            <a:ext cx="8085583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</a:t>
            </a:r>
            <a:r>
              <a:rPr lang="es-CL" sz="1050" dirty="0" smtClean="0"/>
              <a:t>Informes </a:t>
            </a:r>
            <a:r>
              <a:rPr lang="es-CL" sz="1050" dirty="0"/>
              <a:t>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693636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mes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Octubre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2017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/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01, Capítulo 01,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Programa 01: </a:t>
            </a:r>
            <a:r>
              <a:rPr lang="es-CL" sz="18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PRESIDENCIA DE LA REPÚBLICA</a:t>
            </a:r>
            <a:endParaRPr lang="es-CL" sz="18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533500"/>
            <a:ext cx="8201488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 smtClean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1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077022"/>
              </p:ext>
            </p:extLst>
          </p:nvPr>
        </p:nvGraphicFramePr>
        <p:xfrm>
          <a:off x="704850" y="1504950"/>
          <a:ext cx="7734300" cy="384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Hoja de cálculo" r:id="rId3" imgW="7734176" imgH="3848040" progId="Excel.Sheet.12">
                  <p:embed/>
                </p:oleObj>
              </mc:Choice>
              <mc:Fallback>
                <p:oleObj name="Hoja de cálculo" r:id="rId3" imgW="7734176" imgH="384804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04850" y="1504950"/>
                        <a:ext cx="7734300" cy="3848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298</Words>
  <Application>Microsoft Office PowerPoint</Application>
  <PresentationFormat>Presentación en pantalla (4:3)</PresentationFormat>
  <Paragraphs>33</Paragraphs>
  <Slides>5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2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1_Tema de Office</vt:lpstr>
      <vt:lpstr>Tema de Office</vt:lpstr>
      <vt:lpstr>Imagen de mapa de bits</vt:lpstr>
      <vt:lpstr>Hoja de cálculo de Microsoft Excel</vt:lpstr>
      <vt:lpstr>EJECUCIÓN PRESUPUESTARIA DE GASTOS ACUMULADA al mes de Octubre de 2017 Partida 01: PRESIDENCIA DE LA REPÚBLICA</vt:lpstr>
      <vt:lpstr>Ejecución Presupuestaria de Gastos Acumulada al mes de Octubre de 2017  Presidencia de la República</vt:lpstr>
      <vt:lpstr>Presentación de PowerPoint</vt:lpstr>
      <vt:lpstr>Ejecución Presupuestaria de Gastos Acumulada al mes de Octubre de 2017  Presidencia de la República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RCATALAN</cp:lastModifiedBy>
  <cp:revision>154</cp:revision>
  <cp:lastPrinted>2017-05-05T14:22:30Z</cp:lastPrinted>
  <dcterms:created xsi:type="dcterms:W3CDTF">2016-06-23T13:38:47Z</dcterms:created>
  <dcterms:modified xsi:type="dcterms:W3CDTF">2017-12-05T21:25:05Z</dcterms:modified>
</cp:coreProperties>
</file>