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</p:sldMasterIdLst>
  <p:notesMasterIdLst>
    <p:notesMasterId r:id="rId25"/>
  </p:notesMasterIdLst>
  <p:handoutMasterIdLst>
    <p:handoutMasterId r:id="rId26"/>
  </p:handoutMasterIdLst>
  <p:sldIdLst>
    <p:sldId id="256" r:id="rId4"/>
    <p:sldId id="298" r:id="rId5"/>
    <p:sldId id="308" r:id="rId6"/>
    <p:sldId id="304" r:id="rId7"/>
    <p:sldId id="264" r:id="rId8"/>
    <p:sldId id="263" r:id="rId9"/>
    <p:sldId id="265" r:id="rId10"/>
    <p:sldId id="309" r:id="rId11"/>
    <p:sldId id="267" r:id="rId12"/>
    <p:sldId id="301" r:id="rId13"/>
    <p:sldId id="302" r:id="rId14"/>
    <p:sldId id="305" r:id="rId15"/>
    <p:sldId id="303" r:id="rId16"/>
    <p:sldId id="268" r:id="rId17"/>
    <p:sldId id="306" r:id="rId18"/>
    <p:sldId id="307" r:id="rId19"/>
    <p:sldId id="271" r:id="rId20"/>
    <p:sldId id="273" r:id="rId21"/>
    <p:sldId id="274" r:id="rId22"/>
    <p:sldId id="276" r:id="rId23"/>
    <p:sldId id="275" r:id="rId24"/>
  </p:sldIdLst>
  <p:sldSz cx="9144000" cy="6858000" type="screen4x3"/>
  <p:notesSz cx="7010400" cy="9236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3250" autoAdjust="0"/>
  </p:normalViewPr>
  <p:slideViewPr>
    <p:cSldViewPr>
      <p:cViewPr varScale="1">
        <p:scale>
          <a:sx n="110" d="100"/>
          <a:sy n="110" d="100"/>
        </p:scale>
        <p:origin x="20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0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43" y="0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08-01-2018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5" y="8772668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43" y="8772668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43" y="0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08-01-2018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59" tIns="45879" rIns="91759" bIns="45879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759" tIns="45879" rIns="91759" bIns="4587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5" y="8772668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43" y="8772668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08-01-2018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08-01-2018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08-01-2018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88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56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80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838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599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03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3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18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96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2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8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08-01-2018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08-01-2018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08-01-2018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599419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072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>
                <a:latin typeface="+mn-lt"/>
              </a:rPr>
              <a:t>EJECUCIÓN PRESUPUESTARIA DE GASTOS ACUMULADA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al mes de Noviembre de 2017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50: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TESORO PÚBLICO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enero 2018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7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4482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03: OPERACIONES COMPLEMENTARIAS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2 de 4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F9862CE-13E8-410B-8B53-9AC9D376C4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052102"/>
              </p:ext>
            </p:extLst>
          </p:nvPr>
        </p:nvGraphicFramePr>
        <p:xfrm>
          <a:off x="414336" y="1628800"/>
          <a:ext cx="8201488" cy="4819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Worksheet" r:id="rId3" imgW="8867654" imgH="5724540" progId="Excel.Sheet.12">
                  <p:embed/>
                </p:oleObj>
              </mc:Choice>
              <mc:Fallback>
                <p:oleObj name="Worksheet" r:id="rId3" imgW="8867654" imgH="57245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28800"/>
                        <a:ext cx="8201488" cy="4819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0205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6003" y="617378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03: OPERACIONES COMPLEMENTARIAS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3 de 4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C4D10A4-2062-4734-B687-A58DB08742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909921"/>
              </p:ext>
            </p:extLst>
          </p:nvPr>
        </p:nvGraphicFramePr>
        <p:xfrm>
          <a:off x="426003" y="1656556"/>
          <a:ext cx="8189821" cy="4517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Worksheet" r:id="rId3" imgW="8867654" imgH="5048190" progId="Excel.Sheet.12">
                  <p:embed/>
                </p:oleObj>
              </mc:Choice>
              <mc:Fallback>
                <p:oleObj name="Worksheet" r:id="rId3" imgW="8867654" imgH="50481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003" y="1656556"/>
                        <a:ext cx="8189821" cy="4517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0205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36001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03: OPERACIONES COMPLEMENTARIAS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4 de 4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9AEB4D6-9F31-473C-B0EB-624044F960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611535"/>
              </p:ext>
            </p:extLst>
          </p:nvPr>
        </p:nvGraphicFramePr>
        <p:xfrm>
          <a:off x="414336" y="1652093"/>
          <a:ext cx="8201488" cy="2707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Worksheet" r:id="rId3" imgW="8867654" imgH="2943270" progId="Excel.Sheet.12">
                  <p:embed/>
                </p:oleObj>
              </mc:Choice>
              <mc:Fallback>
                <p:oleObj name="Worksheet" r:id="rId3" imgW="8867654" imgH="2943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52093"/>
                        <a:ext cx="8201488" cy="2707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0313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9272" y="612731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03: OPERACIONES COMPLEMENTARIAS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dólares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4169B42-7CA1-4D35-AF75-74343BD21A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971249"/>
              </p:ext>
            </p:extLst>
          </p:nvPr>
        </p:nvGraphicFramePr>
        <p:xfrm>
          <a:off x="414336" y="1700808"/>
          <a:ext cx="8201488" cy="4426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Worksheet" r:id="rId3" imgW="8867654" imgH="4619700" progId="Excel.Sheet.12">
                  <p:embed/>
                </p:oleObj>
              </mc:Choice>
              <mc:Fallback>
                <p:oleObj name="Worksheet" r:id="rId3" imgW="8867654" imgH="4619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01488" cy="4426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4211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5" y="368098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04: SERVICIO DE LA DEUDA PÚBLICA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3 Marcador de pie de página"/>
          <p:cNvSpPr txBox="1">
            <a:spLocks/>
          </p:cNvSpPr>
          <p:nvPr/>
        </p:nvSpPr>
        <p:spPr>
          <a:xfrm>
            <a:off x="395536" y="6404620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395536" y="404611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4965522-62E1-47D8-AD6E-FB49FD6402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813771"/>
              </p:ext>
            </p:extLst>
          </p:nvPr>
        </p:nvGraphicFramePr>
        <p:xfrm>
          <a:off x="395535" y="1652092"/>
          <a:ext cx="8229600" cy="2028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Worksheet" r:id="rId3" imgW="8772567" imgH="2219400" progId="Excel.Sheet.12">
                  <p:embed/>
                </p:oleObj>
              </mc:Choice>
              <mc:Fallback>
                <p:oleObj name="Worksheet" r:id="rId3" imgW="8772567" imgH="2219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5" y="1652092"/>
                        <a:ext cx="8229600" cy="2028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BA2455BB-EC69-4AFB-AE74-954B6CEECE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742321"/>
              </p:ext>
            </p:extLst>
          </p:nvPr>
        </p:nvGraphicFramePr>
        <p:xfrm>
          <a:off x="395535" y="4496945"/>
          <a:ext cx="8229600" cy="1907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Worksheet" r:id="rId5" imgW="8772567" imgH="2028780" progId="Excel.Sheet.12">
                  <p:embed/>
                </p:oleObj>
              </mc:Choice>
              <mc:Fallback>
                <p:oleObj name="Worksheet" r:id="rId5" imgW="8772567" imgH="20287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535" y="4496945"/>
                        <a:ext cx="8229600" cy="1907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05: APORTE FISCAL LIBRE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24999" y="1215891"/>
            <a:ext cx="8303135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3 Marcador de pie de página"/>
          <p:cNvSpPr txBox="1">
            <a:spLocks/>
          </p:cNvSpPr>
          <p:nvPr/>
        </p:nvSpPr>
        <p:spPr>
          <a:xfrm>
            <a:off x="396459" y="645333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3E29A89-6AEC-4E99-A9F1-20E9A82E4D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35968"/>
              </p:ext>
            </p:extLst>
          </p:nvPr>
        </p:nvGraphicFramePr>
        <p:xfrm>
          <a:off x="424999" y="1484785"/>
          <a:ext cx="8200136" cy="496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Worksheet" r:id="rId3" imgW="8763113" imgH="6296130" progId="Excel.Sheet.12">
                  <p:embed/>
                </p:oleObj>
              </mc:Choice>
              <mc:Fallback>
                <p:oleObj name="Worksheet" r:id="rId3" imgW="8763113" imgH="62961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4999" y="1484785"/>
                        <a:ext cx="8200136" cy="4968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2697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05: APORTE FISCAL LIBRE</a:t>
            </a:r>
          </a:p>
        </p:txBody>
      </p:sp>
      <p:sp>
        <p:nvSpPr>
          <p:cNvPr id="10" name="3 Marcador de pie de página"/>
          <p:cNvSpPr txBox="1">
            <a:spLocks/>
          </p:cNvSpPr>
          <p:nvPr/>
        </p:nvSpPr>
        <p:spPr>
          <a:xfrm>
            <a:off x="413111" y="4657624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51886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4BEFD11-EF63-4271-AC59-58501CADA3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182743"/>
              </p:ext>
            </p:extLst>
          </p:nvPr>
        </p:nvGraphicFramePr>
        <p:xfrm>
          <a:off x="413111" y="1700809"/>
          <a:ext cx="8210800" cy="2956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Worksheet" r:id="rId3" imgW="8763113" imgH="3171960" progId="Excel.Sheet.12">
                  <p:embed/>
                </p:oleObj>
              </mc:Choice>
              <mc:Fallback>
                <p:oleObj name="Worksheet" r:id="rId3" imgW="8763113" imgH="3171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111" y="1700809"/>
                        <a:ext cx="8210800" cy="2956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0954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86522" y="560913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06: FONDO DE RESERVA DE PENSIONES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340570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691680" y="1340768"/>
            <a:ext cx="5760640" cy="358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Saldo a noviembre 2017 de Fondo FRP en millones de dólares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8E1C1A7-8428-4F3E-91C0-8B8EBDE825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565416"/>
              </p:ext>
            </p:extLst>
          </p:nvPr>
        </p:nvGraphicFramePr>
        <p:xfrm>
          <a:off x="486522" y="3725552"/>
          <a:ext cx="8244208" cy="1883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Worksheet" r:id="rId3" imgW="8467857" imgH="2028780" progId="Excel.Sheet.12">
                  <p:embed/>
                </p:oleObj>
              </mc:Choice>
              <mc:Fallback>
                <p:oleObj name="Worksheet" r:id="rId3" imgW="8467857" imgH="20287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6522" y="3725552"/>
                        <a:ext cx="8244208" cy="1883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1B25C38-AECA-4BE0-8AC9-DE0E8978DA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69346"/>
              </p:ext>
            </p:extLst>
          </p:nvPr>
        </p:nvGraphicFramePr>
        <p:xfrm>
          <a:off x="2843808" y="1838031"/>
          <a:ext cx="3374171" cy="1492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Worksheet" r:id="rId5" imgW="3638421" imgH="1609740" progId="Excel.Sheet.12">
                  <p:embed/>
                </p:oleObj>
              </mc:Choice>
              <mc:Fallback>
                <p:oleObj name="Worksheet" r:id="rId5" imgW="3638421" imgH="16097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43808" y="1838031"/>
                        <a:ext cx="3374171" cy="1492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0338" y="616669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07: FONDO DE ESTABILIZACIÓN ECONÓMICA Y SOCIAL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75656" y="1484784"/>
            <a:ext cx="5832648" cy="358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Saldo a </a:t>
            </a:r>
            <a:r>
              <a:rPr lang="es-CL" sz="1600" b="1" dirty="0">
                <a:ea typeface="Verdana" pitchFamily="34" charset="0"/>
                <a:cs typeface="Verdana" pitchFamily="34" charset="0"/>
              </a:rPr>
              <a:t>noviembre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 2017 de Fondo FEES en millones de dólares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9239" y="3444718"/>
            <a:ext cx="8229600" cy="358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23AE3E6-B2D3-4770-9274-AAC5F8EFAD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874925"/>
              </p:ext>
            </p:extLst>
          </p:nvPr>
        </p:nvGraphicFramePr>
        <p:xfrm>
          <a:off x="420338" y="3803518"/>
          <a:ext cx="8204798" cy="236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Worksheet" r:id="rId3" imgW="8782022" imgH="2600370" progId="Excel.Sheet.12">
                  <p:embed/>
                </p:oleObj>
              </mc:Choice>
              <mc:Fallback>
                <p:oleObj name="Worksheet" r:id="rId3" imgW="8782022" imgH="26003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338" y="3803518"/>
                        <a:ext cx="8204798" cy="2363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8DE6AECD-4ADA-4BB0-B86D-4E826452DA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862338"/>
              </p:ext>
            </p:extLst>
          </p:nvPr>
        </p:nvGraphicFramePr>
        <p:xfrm>
          <a:off x="2699792" y="1843584"/>
          <a:ext cx="3633069" cy="1428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Worksheet" r:id="rId5" imgW="3705143" imgH="1457460" progId="Excel.Sheet.12">
                  <p:embed/>
                </p:oleObj>
              </mc:Choice>
              <mc:Fallback>
                <p:oleObj name="Worksheet" r:id="rId5" imgW="3705143" imgH="14574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99792" y="1843584"/>
                        <a:ext cx="3633069" cy="1428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9282" y="334692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08: FONDO PARA LA EDUCACIÓN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9" name="3 Marcador de pie de página"/>
          <p:cNvSpPr txBox="1">
            <a:spLocks/>
          </p:cNvSpPr>
          <p:nvPr/>
        </p:nvSpPr>
        <p:spPr>
          <a:xfrm>
            <a:off x="409282" y="607472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95535" y="373889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B375591-E02F-4DD5-8E20-8A48BADF55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641907"/>
              </p:ext>
            </p:extLst>
          </p:nvPr>
        </p:nvGraphicFramePr>
        <p:xfrm>
          <a:off x="420104" y="1725681"/>
          <a:ext cx="8195719" cy="1621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Worksheet" r:id="rId3" imgW="7972433" imgH="1838430" progId="Excel.Sheet.12">
                  <p:embed/>
                </p:oleObj>
              </mc:Choice>
              <mc:Fallback>
                <p:oleObj name="Worksheet" r:id="rId3" imgW="7972433" imgH="18384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104" y="1725681"/>
                        <a:ext cx="8195719" cy="1621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3AA1F4E7-9ED1-4D60-929D-80E8A9A243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181184"/>
              </p:ext>
            </p:extLst>
          </p:nvPr>
        </p:nvGraphicFramePr>
        <p:xfrm>
          <a:off x="429417" y="4221087"/>
          <a:ext cx="8195718" cy="185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Worksheet" r:id="rId5" imgW="7972433" imgH="2028780" progId="Excel.Sheet.12">
                  <p:embed/>
                </p:oleObj>
              </mc:Choice>
              <mc:Fallback>
                <p:oleObj name="Worksheet" r:id="rId5" imgW="7972433" imgH="20287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9417" y="4221087"/>
                        <a:ext cx="8195718" cy="1853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Tesoro Público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0405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En </a:t>
            </a:r>
            <a:r>
              <a:rPr lang="es-CL" sz="1600" b="1" dirty="0"/>
              <a:t>moneda nacional, </a:t>
            </a:r>
            <a:r>
              <a:rPr lang="es-CL" sz="1600" dirty="0"/>
              <a:t>la ejecución acumulada de la Partida Tesoro Público al mes de noviembre de 2017, </a:t>
            </a:r>
            <a:r>
              <a:rPr lang="es-CL" sz="1600" b="1" dirty="0"/>
              <a:t>ascendió a 93,1% </a:t>
            </a:r>
            <a:r>
              <a:rPr lang="es-CL" sz="1600" dirty="0"/>
              <a:t>respecto del presupuesto vigente.  Dentro del presupuesto de ésta Partida, el 84% corresponde a Aporte Fiscal Libre que a igual mes presentó una erogación de 86,6%.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A nivel consolidado, el presupuesto vigente considera incrementos por </a:t>
            </a:r>
            <a:r>
              <a:rPr lang="es-CL" sz="1600" b="1" dirty="0"/>
              <a:t>$118.205 millones</a:t>
            </a:r>
            <a:r>
              <a:rPr lang="es-CL" sz="1600" dirty="0"/>
              <a:t>, destacando los aumentos registrados en los subtítulo 27 “aporte fiscal libre”, por $610.270 millones y subtítulo 30 “adquisición de activos financieros”, por $1.750 millones, mientras que se registran disminuciones importantes en los subtítulos 24 “transferencias corrientes”, por $483.277 millones y 33 “transferencias de capital”, por $10.435 millones</a:t>
            </a:r>
            <a:r>
              <a:rPr lang="es-CL" sz="1600" b="1" dirty="0"/>
              <a:t>.</a:t>
            </a:r>
          </a:p>
          <a:p>
            <a:pPr marL="342900" lvl="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solidFill>
                  <a:prstClr val="black"/>
                </a:solidFill>
              </a:rPr>
              <a:t>El </a:t>
            </a:r>
            <a:r>
              <a:rPr lang="es-CL" sz="1600" b="1" dirty="0">
                <a:solidFill>
                  <a:prstClr val="black"/>
                </a:solidFill>
              </a:rPr>
              <a:t>gasto de la Partida </a:t>
            </a:r>
            <a:r>
              <a:rPr lang="es-CL" sz="1600" dirty="0">
                <a:solidFill>
                  <a:prstClr val="black"/>
                </a:solidFill>
              </a:rPr>
              <a:t>en</a:t>
            </a:r>
            <a:r>
              <a:rPr lang="es-CL" sz="1600" b="1" dirty="0">
                <a:solidFill>
                  <a:prstClr val="black"/>
                </a:solidFill>
              </a:rPr>
              <a:t> dólares, al mes de noviembre alcanzó un 296,2%, </a:t>
            </a:r>
            <a:r>
              <a:rPr lang="es-CL" sz="1600" dirty="0">
                <a:solidFill>
                  <a:prstClr val="black"/>
                </a:solidFill>
              </a:rPr>
              <a:t>respecto al presupuesto vigente.  Ello debido, fundamentalmente, a que los Subtítulos 30 “adquisición de activos financieros”, presentó una ejecución de 376% y el “servicio de la deuda”, erogó un 204,5%.</a:t>
            </a:r>
          </a:p>
          <a:p>
            <a:pPr marL="342900" lvl="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solidFill>
                  <a:prstClr val="black"/>
                </a:solidFill>
              </a:rPr>
              <a:t>Respecto a la ejecución de los Programas presupuestarios, en moneda nacional, se destacan lo siguiente: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1835" y="609563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4104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09: FONDO DE APOYO REGIONAL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B3741FC-C6A9-4AFD-A88B-0DB94DF9A0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14508"/>
              </p:ext>
            </p:extLst>
          </p:nvPr>
        </p:nvGraphicFramePr>
        <p:xfrm>
          <a:off x="431835" y="1724100"/>
          <a:ext cx="8183989" cy="4371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Worksheet" r:id="rId3" imgW="8401134" imgH="4810050" progId="Excel.Sheet.12">
                  <p:embed/>
                </p:oleObj>
              </mc:Choice>
              <mc:Fallback>
                <p:oleObj name="Worksheet" r:id="rId3" imgW="8401134" imgH="48100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35" y="1724100"/>
                        <a:ext cx="8183989" cy="4371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97209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76672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10: FONDO PARA DIAGNÓSTICOS Y TRATAMIENTOS DE ALTO COSTO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376574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475656" y="1531243"/>
            <a:ext cx="6840760" cy="358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Saldo a septiembre 2017 del Fondo en millones de dólares (información trimestral)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8A7AC3F-81B2-440B-9D3F-B471282AB6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288535"/>
              </p:ext>
            </p:extLst>
          </p:nvPr>
        </p:nvGraphicFramePr>
        <p:xfrm>
          <a:off x="3012138" y="2192604"/>
          <a:ext cx="3119723" cy="1448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Worksheet" r:id="rId3" imgW="3467156" imgH="1609740" progId="Excel.Sheet.12">
                  <p:embed/>
                </p:oleObj>
              </mc:Choice>
              <mc:Fallback>
                <p:oleObj name="Worksheet" r:id="rId3" imgW="3467156" imgH="16097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12138" y="2192604"/>
                        <a:ext cx="3119723" cy="1448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6EE796D-EB8F-41A4-AD11-D0EF02ED8B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416965"/>
              </p:ext>
            </p:extLst>
          </p:nvPr>
        </p:nvGraphicFramePr>
        <p:xfrm>
          <a:off x="414336" y="4139329"/>
          <a:ext cx="8241984" cy="1861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Worksheet" r:id="rId5" imgW="8410589" imgH="1914570" progId="Excel.Sheet.12">
                  <p:embed/>
                </p:oleObj>
              </mc:Choice>
              <mc:Fallback>
                <p:oleObj name="Worksheet" r:id="rId5" imgW="8410589" imgH="19145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336" y="4139329"/>
                        <a:ext cx="8241984" cy="1861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Tesoro Público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5536" y="1340767"/>
            <a:ext cx="8229600" cy="5333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695325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  <a:tabLst>
                <a:tab pos="722313" algn="l"/>
              </a:tabLst>
            </a:pPr>
            <a:r>
              <a:rPr lang="es-CL" sz="1600" b="1" dirty="0">
                <a:solidFill>
                  <a:prstClr val="black"/>
                </a:solidFill>
              </a:rPr>
              <a:t>Subsidios</a:t>
            </a:r>
            <a:r>
              <a:rPr lang="es-CL" sz="1600" dirty="0">
                <a:solidFill>
                  <a:prstClr val="black"/>
                </a:solidFill>
              </a:rPr>
              <a:t>, con $953.387 millones ejecutados, equivalente a un 84,8% del presupuesto vigente, donde las principales erogaciones correspondieron a transferencias por $427.196 millones para el “Fondo Único de Prestaciones Familiares y Subsidios de Cesantía”; $242.404 millones para el “Fondo Nacional de Subsidio Familiar”; $77.389 millones para el “Fondo Único de Prestaciones Familiares y Subsidios de Cesantía”; $59.434 millones para la “Bonificación a la Contratación de Mano de Obra Ley N°19.853”; y, $59.342 para el “Subsidio Agua Potable art. N°1 Ley </a:t>
            </a:r>
            <a:r>
              <a:rPr lang="es-CL" sz="1600" dirty="0" err="1">
                <a:solidFill>
                  <a:prstClr val="black"/>
                </a:solidFill>
              </a:rPr>
              <a:t>N°</a:t>
            </a:r>
            <a:r>
              <a:rPr lang="es-CL" sz="1600" dirty="0">
                <a:solidFill>
                  <a:prstClr val="black"/>
                </a:solidFill>
              </a:rPr>
              <a:t> 18.788”, que en conjunto representan el 91% de la ejecución.</a:t>
            </a:r>
            <a:r>
              <a:rPr lang="es-CL" sz="1600" b="1" dirty="0">
                <a:solidFill>
                  <a:prstClr val="black"/>
                </a:solidFill>
              </a:rPr>
              <a:t> </a:t>
            </a:r>
          </a:p>
          <a:p>
            <a:pPr marL="695325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  <a:tabLst>
                <a:tab pos="722313" algn="l"/>
              </a:tabLst>
            </a:pPr>
            <a:r>
              <a:rPr lang="es-CL" sz="1600" b="1" dirty="0">
                <a:solidFill>
                  <a:prstClr val="black"/>
                </a:solidFill>
              </a:rPr>
              <a:t>Operaciones Complementarias</a:t>
            </a:r>
            <a:r>
              <a:rPr lang="es-CL" sz="1600" dirty="0">
                <a:solidFill>
                  <a:prstClr val="black"/>
                </a:solidFill>
              </a:rPr>
              <a:t>, presentó un 162,6% de ejecución, explicado por el nivel de erogación del subtítulo 30 “adquisición de activos financieros” (ítem compra de títulos y valores), que alcanza los $2.865.652 millones por sobre el presupuesto inicial y vigente de dicha asignación, representando a su vez el 57% del gasto total del programa, </a:t>
            </a:r>
          </a:p>
          <a:p>
            <a:pPr marL="61595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3"/>
            </a:pPr>
            <a:r>
              <a:rPr lang="es-CL" sz="1600" b="1" dirty="0"/>
              <a:t>Servicio de la Deuda Pública</a:t>
            </a:r>
            <a:r>
              <a:rPr lang="es-CL" sz="1600" dirty="0"/>
              <a:t>, registra un </a:t>
            </a:r>
            <a:r>
              <a:rPr lang="es-CL" sz="1600" b="1" dirty="0"/>
              <a:t>gasto de 98% en moneda nacional</a:t>
            </a:r>
            <a:r>
              <a:rPr lang="es-CL" sz="1600" dirty="0"/>
              <a:t>, destacando el pago de las asignaciones “intereses deuda interna” e “intereses deuda externa”, que alcanzan el 105,1% y 100% respectivamente</a:t>
            </a:r>
            <a:r>
              <a:rPr lang="es-CL" sz="1600" dirty="0">
                <a:solidFill>
                  <a:prstClr val="black"/>
                </a:solidFill>
              </a:rPr>
              <a:t>.  El presupuesto </a:t>
            </a:r>
            <a:r>
              <a:rPr lang="es-CL" sz="1600" b="1" dirty="0">
                <a:solidFill>
                  <a:prstClr val="black"/>
                </a:solidFill>
              </a:rPr>
              <a:t>en dólares </a:t>
            </a:r>
            <a:r>
              <a:rPr lang="es-CL" sz="1600" dirty="0">
                <a:solidFill>
                  <a:prstClr val="black"/>
                </a:solidFill>
              </a:rPr>
              <a:t>presenta un gasto de 204,5%, debido a una mayor erogación en amortización de deuda externa que alcanza un 799,8% e intereses deuda externa que alcanza el 102%.</a:t>
            </a:r>
          </a:p>
        </p:txBody>
      </p:sp>
    </p:spTree>
    <p:extLst>
      <p:ext uri="{BB962C8B-B14F-4D97-AF65-F5344CB8AC3E}">
        <p14:creationId xmlns:p14="http://schemas.microsoft.com/office/powerpoint/2010/main" val="317673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Tesoro Público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61595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4"/>
            </a:pPr>
            <a:r>
              <a:rPr lang="es-CL" sz="1600" b="1" dirty="0"/>
              <a:t>Aporte Fiscal Libre</a:t>
            </a:r>
            <a:r>
              <a:rPr lang="es-CL" sz="1600" dirty="0"/>
              <a:t>, presentó una ejecución de 86,6%, destacando las transferencias efectuadas al Ministerio de Educación ($7.644.126 millones) y al Ministerio del Trabajo y Previsión Social ($5.970.866 millones), que representan a su vez el 46% del total erogado,</a:t>
            </a:r>
          </a:p>
          <a:p>
            <a:pPr marL="61595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4"/>
            </a:pPr>
            <a:r>
              <a:rPr lang="es-CL" sz="1600" dirty="0"/>
              <a:t>El </a:t>
            </a:r>
            <a:r>
              <a:rPr lang="es-CL" sz="1600" b="1" dirty="0"/>
              <a:t>Fondo de Estabilidad Económica y Social (FEES) </a:t>
            </a:r>
            <a:r>
              <a:rPr lang="es-CL" sz="1600" dirty="0"/>
              <a:t>presenta un saldo de activos al mes de noviembre de 2017 por </a:t>
            </a:r>
            <a:r>
              <a:rPr lang="es-CL" sz="1600" b="1" dirty="0"/>
              <a:t>US$14.702,6 millones</a:t>
            </a:r>
            <a:r>
              <a:rPr lang="es-CL" sz="1600" dirty="0"/>
              <a:t>, por su lado el </a:t>
            </a:r>
            <a:r>
              <a:rPr lang="es-CL" sz="1600" b="1" dirty="0"/>
              <a:t>Fondo de Reserva de Pensiones (FRP)</a:t>
            </a:r>
            <a:r>
              <a:rPr lang="es-CL" sz="1600" dirty="0"/>
              <a:t> acumula </a:t>
            </a:r>
            <a:r>
              <a:rPr lang="es-CL" sz="1600" b="1" dirty="0"/>
              <a:t>US$9.941,9 millones</a:t>
            </a:r>
            <a:r>
              <a:rPr lang="es-CL" sz="1600" dirty="0"/>
              <a:t>, mientras que el </a:t>
            </a:r>
            <a:r>
              <a:rPr lang="es-CL" sz="1600" b="1" dirty="0"/>
              <a:t>Fondo para Diagnóstico y Tratamiento de Alto Costo</a:t>
            </a:r>
            <a:r>
              <a:rPr lang="es-CL" sz="1600" dirty="0"/>
              <a:t> mantiene un saldo acumulado a noviembre de </a:t>
            </a:r>
            <a:r>
              <a:rPr lang="es-CL" sz="1600" b="1" dirty="0"/>
              <a:t>$124.942 millones</a:t>
            </a:r>
            <a:r>
              <a:rPr lang="es-CL" sz="1600" dirty="0"/>
              <a:t>, y</a:t>
            </a:r>
            <a:endParaRPr lang="es-CL" sz="1600" b="1" dirty="0"/>
          </a:p>
          <a:p>
            <a:pPr marL="61595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4"/>
            </a:pPr>
            <a:r>
              <a:rPr lang="es-CL" sz="1600" dirty="0"/>
              <a:t>Para el </a:t>
            </a:r>
            <a:r>
              <a:rPr lang="es-CL" sz="1600" b="1" dirty="0"/>
              <a:t>Fondo para la Educación (FE) y</a:t>
            </a:r>
            <a:r>
              <a:rPr lang="es-CL" sz="1600" dirty="0"/>
              <a:t> </a:t>
            </a:r>
            <a:r>
              <a:rPr lang="es-CL" sz="1600" b="1" dirty="0"/>
              <a:t>Fondo de Apoyo Regional (FAR)</a:t>
            </a:r>
            <a:r>
              <a:rPr lang="es-CL" sz="1600" dirty="0"/>
              <a:t> no se entrega información respecto de los saldos acumulados y movimientos de recursos actualizado al mes de noviembre.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endParaRPr lang="es-CL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4104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Tesoro Público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394988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635941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74848" y="419779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7A8C958-239D-45B2-88EC-38FF14CEEE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112758"/>
              </p:ext>
            </p:extLst>
          </p:nvPr>
        </p:nvGraphicFramePr>
        <p:xfrm>
          <a:off x="433139" y="1700808"/>
          <a:ext cx="8191997" cy="2198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Worksheet" r:id="rId3" imgW="7648544" imgH="2600370" progId="Excel.Sheet.12">
                  <p:embed/>
                </p:oleObj>
              </mc:Choice>
              <mc:Fallback>
                <p:oleObj name="Worksheet" r:id="rId3" imgW="7648544" imgH="26003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3139" y="1700808"/>
                        <a:ext cx="8191997" cy="2198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8C9680C7-CDE6-4712-89CB-533E2D285F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089555"/>
              </p:ext>
            </p:extLst>
          </p:nvPr>
        </p:nvGraphicFramePr>
        <p:xfrm>
          <a:off x="433139" y="4567078"/>
          <a:ext cx="8171309" cy="1829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Worksheet" r:id="rId5" imgW="7648544" imgH="2028780" progId="Excel.Sheet.12">
                  <p:embed/>
                </p:oleObj>
              </mc:Choice>
              <mc:Fallback>
                <p:oleObj name="Worksheet" r:id="rId5" imgW="7648544" imgH="20287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3139" y="4567078"/>
                        <a:ext cx="8171309" cy="1829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50, Resumen por Programa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28740" y="347898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36100" y="386104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</a:t>
            </a:r>
          </a:p>
        </p:txBody>
      </p:sp>
      <p:sp>
        <p:nvSpPr>
          <p:cNvPr id="12" name="3 Marcador de pie de página"/>
          <p:cNvSpPr txBox="1">
            <a:spLocks/>
          </p:cNvSpPr>
          <p:nvPr/>
        </p:nvSpPr>
        <p:spPr>
          <a:xfrm>
            <a:off x="414337" y="594419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635F0E3-12C5-45A7-9CFB-64E49E8F35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503905"/>
              </p:ext>
            </p:extLst>
          </p:nvPr>
        </p:nvGraphicFramePr>
        <p:xfrm>
          <a:off x="427834" y="1667108"/>
          <a:ext cx="822960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Worksheet" r:id="rId4" imgW="8458132" imgH="1838430" progId="Excel.Sheet.12">
                  <p:embed/>
                </p:oleObj>
              </mc:Choice>
              <mc:Fallback>
                <p:oleObj name="Worksheet" r:id="rId4" imgW="8458132" imgH="18384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7834" y="1667108"/>
                        <a:ext cx="8229600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8D4738C6-B079-4A0F-A761-49FC88CED4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654127"/>
              </p:ext>
            </p:extLst>
          </p:nvPr>
        </p:nvGraphicFramePr>
        <p:xfrm>
          <a:off x="454346" y="4237157"/>
          <a:ext cx="8229600" cy="1660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Worksheet" r:id="rId6" imgW="8458132" imgH="1647810" progId="Excel.Sheet.12">
                  <p:embed/>
                </p:oleObj>
              </mc:Choice>
              <mc:Fallback>
                <p:oleObj name="Worksheet" r:id="rId6" imgW="8458132" imgH="16478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4346" y="4237157"/>
                        <a:ext cx="8229600" cy="1660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14943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02: SUBSIDIOS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E1F2BBD-99CC-4F4B-A673-B6D970E665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707743"/>
              </p:ext>
            </p:extLst>
          </p:nvPr>
        </p:nvGraphicFramePr>
        <p:xfrm>
          <a:off x="444138" y="1700808"/>
          <a:ext cx="8180998" cy="4448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Worksheet" r:id="rId3" imgW="8648576" imgH="4467150" progId="Excel.Sheet.12">
                  <p:embed/>
                </p:oleObj>
              </mc:Choice>
              <mc:Fallback>
                <p:oleObj name="Worksheet" r:id="rId3" imgW="8648576" imgH="44671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4138" y="1700808"/>
                        <a:ext cx="8180998" cy="4448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371703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02: SUBSIDIOS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DF68DD2-85E0-460B-9CAC-CEC036B729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831511"/>
              </p:ext>
            </p:extLst>
          </p:nvPr>
        </p:nvGraphicFramePr>
        <p:xfrm>
          <a:off x="414336" y="1700809"/>
          <a:ext cx="8210799" cy="2016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Worksheet" r:id="rId3" imgW="8648576" imgH="2066850" progId="Excel.Sheet.12">
                  <p:embed/>
                </p:oleObj>
              </mc:Choice>
              <mc:Fallback>
                <p:oleObj name="Worksheet" r:id="rId3" imgW="8648576" imgH="20668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00809"/>
                        <a:ext cx="8210799" cy="2016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4014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86345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03: OPERACIONES COMPLEMENTARIAS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1 de 4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3855894-6BC6-43B3-9935-6BB8D102FF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905874"/>
              </p:ext>
            </p:extLst>
          </p:nvPr>
        </p:nvGraphicFramePr>
        <p:xfrm>
          <a:off x="414336" y="1724100"/>
          <a:ext cx="8201488" cy="4652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Worksheet" r:id="rId3" imgW="8867654" imgH="5229360" progId="Excel.Sheet.12">
                  <p:embed/>
                </p:oleObj>
              </mc:Choice>
              <mc:Fallback>
                <p:oleObj name="Worksheet" r:id="rId3" imgW="8867654" imgH="52293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4100"/>
                        <a:ext cx="8201488" cy="4652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3888</TotalTime>
  <Words>1305</Words>
  <Application>Microsoft Office PowerPoint</Application>
  <PresentationFormat>Presentación en pantalla (4:3)</PresentationFormat>
  <Paragraphs>103</Paragraphs>
  <Slides>21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1" baseType="lpstr">
      <vt:lpstr>Andalus</vt:lpstr>
      <vt:lpstr>Arial</vt:lpstr>
      <vt:lpstr>Calibri</vt:lpstr>
      <vt:lpstr>Times New Roman</vt:lpstr>
      <vt:lpstr>Verdana</vt:lpstr>
      <vt:lpstr>1_Tema de Office</vt:lpstr>
      <vt:lpstr>Tema de Office</vt:lpstr>
      <vt:lpstr>2_Tema de Office</vt:lpstr>
      <vt:lpstr>Imagen de mapa de bits</vt:lpstr>
      <vt:lpstr>Hoja de cálculo de Microsoft Excel</vt:lpstr>
      <vt:lpstr>EJECUCIÓN PRESUPUESTARIA DE GASTOS ACUMULADA al mes de Noviembre de 2017 Partida 50: TESORO PÚBLICO</vt:lpstr>
      <vt:lpstr>Ejecución Presupuestaria de Gastos Acumulada al mes de Noviembre de 2017  Tesoro Público</vt:lpstr>
      <vt:lpstr>Ejecución Presupuestaria de Gastos Acumulada al mes de Noviembre de 2017  Tesoro Público</vt:lpstr>
      <vt:lpstr>Ejecución Presupuestaria de Gastos Acumulada al mes de Noviembre de 2017  Tesoro Público</vt:lpstr>
      <vt:lpstr>Ejecución Presupuestaria de Gastos Acumulada al mes de Noviembre de 2017  Tesoro Público</vt:lpstr>
      <vt:lpstr>Ejecución Presupuestaria de Gastos Acumulada al mes de Noviembre de 2017  Partida 50, Resumen por Programa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rodrigo ruiz</cp:lastModifiedBy>
  <cp:revision>234</cp:revision>
  <cp:lastPrinted>2016-08-01T14:19:25Z</cp:lastPrinted>
  <dcterms:created xsi:type="dcterms:W3CDTF">2016-06-23T13:38:47Z</dcterms:created>
  <dcterms:modified xsi:type="dcterms:W3CDTF">2018-01-08T17:14:53Z</dcterms:modified>
</cp:coreProperties>
</file>