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1" r:id="rId5"/>
    <p:sldId id="264" r:id="rId6"/>
    <p:sldId id="263" r:id="rId7"/>
    <p:sldId id="265" r:id="rId8"/>
    <p:sldId id="267" r:id="rId9"/>
    <p:sldId id="300" r:id="rId1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08-01-2018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Noviembre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28: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enero 2018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Noviembre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01287"/>
            <a:ext cx="8229600" cy="54731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el mes de noviembre, el Servicio Electoral registró una ejecución que ascendió a </a:t>
            </a:r>
            <a:r>
              <a:rPr lang="es-CL" sz="1600" b="1" dirty="0"/>
              <a:t>$5.466 millones</a:t>
            </a:r>
            <a:r>
              <a:rPr lang="es-CL" sz="1600" dirty="0"/>
              <a:t>, equivalente a un gasto de </a:t>
            </a:r>
            <a:r>
              <a:rPr lang="es-CL" sz="1600" b="1" dirty="0"/>
              <a:t>9,9%</a:t>
            </a:r>
            <a:r>
              <a:rPr lang="es-CL" sz="1600" dirty="0"/>
              <a:t> respecto de la ley inicial, dicha ejecución es menor en 17,6 puntos porcentuales respecto a igual mes del año 2016.  Con ello, la ejecución acumulada del año 2017 ascendió a </a:t>
            </a:r>
            <a:r>
              <a:rPr lang="es-CL" sz="1600" b="1" dirty="0"/>
              <a:t>$34.327 millones</a:t>
            </a:r>
            <a:r>
              <a:rPr lang="es-CL" sz="1600" dirty="0"/>
              <a:t>, equivalente a un </a:t>
            </a:r>
            <a:r>
              <a:rPr lang="es-CL" sz="1600" b="1" dirty="0"/>
              <a:t>62,2%</a:t>
            </a:r>
            <a:r>
              <a:rPr lang="es-CL" sz="1600" dirty="0"/>
              <a:t> del presupuesto inicial y de un 48,8% respecto del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cuanto a los programas, el 66% del presupuesto vigente para el ejercicio 2017, se concentra en </a:t>
            </a:r>
            <a:r>
              <a:rPr lang="es-CL" sz="1600" b="1" dirty="0"/>
              <a:t>Elecciones Parlamentarias y Presidencial</a:t>
            </a:r>
            <a:r>
              <a:rPr lang="es-CL" sz="1600" dirty="0"/>
              <a:t>, que al mes de noviembre alcanzó un nivel de ejecución de </a:t>
            </a:r>
            <a:r>
              <a:rPr lang="es-CL" sz="1600" b="1" dirty="0"/>
              <a:t>31,4%</a:t>
            </a:r>
            <a:r>
              <a:rPr lang="es-CL" sz="1600" dirty="0"/>
              <a:t>, explicado principalmente por la temporalidad en que se ejecutan dichos recursos. 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b="1" dirty="0"/>
              <a:t>Elecciones Municipales</a:t>
            </a:r>
            <a:r>
              <a:rPr lang="es-CL" sz="1600" dirty="0"/>
              <a:t> experimentó una ejecución acumulada de $7.600 millones, erogación que representa el 97,4% del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A nivel global, el subtítulo que registra la menor erogación es </a:t>
            </a:r>
            <a:r>
              <a:rPr lang="es-CL" sz="1600" b="1" dirty="0"/>
              <a:t>bienes y servicios de consumo</a:t>
            </a:r>
            <a:r>
              <a:rPr lang="es-CL" sz="1600" dirty="0"/>
              <a:t> con un gasto de 32,2%, mientras que el mayor nivel de ejecución se registra en</a:t>
            </a:r>
            <a:r>
              <a:rPr lang="es-CL" sz="1600" b="1" dirty="0"/>
              <a:t> servicios de la deuda, con un 99,9%</a:t>
            </a:r>
            <a:r>
              <a:rPr lang="es-CL" sz="1600" dirty="0"/>
              <a:t>, que representa </a:t>
            </a:r>
            <a:r>
              <a:rPr lang="es-CL" sz="1600"/>
              <a:t>el 19,9% </a:t>
            </a:r>
            <a:r>
              <a:rPr lang="es-CL" sz="1600" dirty="0"/>
              <a:t>de los recursos gastados a la fecha.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Noviembre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Electoral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342900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F49F2F60-8C0A-44D1-A410-D633510B9C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0267831"/>
              </p:ext>
            </p:extLst>
          </p:nvPr>
        </p:nvGraphicFramePr>
        <p:xfrm>
          <a:off x="414338" y="1705991"/>
          <a:ext cx="8085336" cy="17230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Worksheet" r:id="rId3" imgW="8105879" imgH="1838430" progId="Excel.Sheet.12">
                  <p:embed/>
                </p:oleObj>
              </mc:Choice>
              <mc:Fallback>
                <p:oleObj name="Worksheet" r:id="rId3" imgW="8105879" imgH="18384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8" y="1705991"/>
                        <a:ext cx="8085336" cy="17230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Noviembre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Electoral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599" y="443986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327000"/>
            <a:ext cx="8260796" cy="469433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CA78209E-CF37-4C12-B203-8A6EF2D2F4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565" y="1918730"/>
            <a:ext cx="4053136" cy="244585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D30FA2B8-E0C9-4C91-899F-65E7D7D090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1918730"/>
            <a:ext cx="4053136" cy="2445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28,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86224" y="296976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893D7BE0-1F51-4574-B578-A62B531F51E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6922863"/>
              </p:ext>
            </p:extLst>
          </p:nvPr>
        </p:nvGraphicFramePr>
        <p:xfrm>
          <a:off x="414336" y="1713520"/>
          <a:ext cx="8201488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Worksheet" r:id="rId4" imgW="8420044" imgH="1266840" progId="Excel.Sheet.12">
                  <p:embed/>
                </p:oleObj>
              </mc:Choice>
              <mc:Fallback>
                <p:oleObj name="Worksheet" r:id="rId4" imgW="8420044" imgH="12668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6" y="1713520"/>
                        <a:ext cx="8201488" cy="1266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86699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Noviembre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28, Capítulo 01, Programa 01: SERVICIO ELECTORAL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A99E3B9B-8C43-4E58-AEF1-A36818FE9BE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6889163"/>
              </p:ext>
            </p:extLst>
          </p:nvPr>
        </p:nvGraphicFramePr>
        <p:xfrm>
          <a:off x="490214" y="1988841"/>
          <a:ext cx="8042226" cy="287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Worksheet" r:id="rId3" imgW="8648576" imgH="3019410" progId="Excel.Sheet.12">
                  <p:embed/>
                </p:oleObj>
              </mc:Choice>
              <mc:Fallback>
                <p:oleObj name="Worksheet" r:id="rId3" imgW="8648576" imgH="30194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0214" y="1988841"/>
                        <a:ext cx="8042226" cy="287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330200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Noviembre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28, Capítulo 01, Programa 02: ELECCIONES MUNICIPALES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D666BC3C-6BBD-4A14-A35B-538E3C93C0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2568984"/>
              </p:ext>
            </p:extLst>
          </p:nvPr>
        </p:nvGraphicFramePr>
        <p:xfrm>
          <a:off x="418102" y="1916832"/>
          <a:ext cx="8114338" cy="13851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Worksheet" r:id="rId3" imgW="8648576" imgH="1457460" progId="Excel.Sheet.12">
                  <p:embed/>
                </p:oleObj>
              </mc:Choice>
              <mc:Fallback>
                <p:oleObj name="Worksheet" r:id="rId3" imgW="8648576" imgH="14574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8102" y="1916832"/>
                        <a:ext cx="8114338" cy="13851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1460" y="325566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Noviembre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28, Capítulo 01, Programa 03: ELECCIONES PARLAMENTARIAS Y PRESIDENCIAL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9EE3EC2C-1CE3-4571-937E-B8DB19E72E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7066856"/>
              </p:ext>
            </p:extLst>
          </p:nvPr>
        </p:nvGraphicFramePr>
        <p:xfrm>
          <a:off x="431460" y="1988840"/>
          <a:ext cx="8184364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Worksheet" r:id="rId3" imgW="8648576" imgH="1266840" progId="Excel.Sheet.12">
                  <p:embed/>
                </p:oleObj>
              </mc:Choice>
              <mc:Fallback>
                <p:oleObj name="Worksheet" r:id="rId3" imgW="8648576" imgH="12668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1460" y="1988840"/>
                        <a:ext cx="8184364" cy="1266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374642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2864</TotalTime>
  <Words>425</Words>
  <Application>Microsoft Office PowerPoint</Application>
  <PresentationFormat>Presentación en pantalla (4:3)</PresentationFormat>
  <Paragraphs>35</Paragraphs>
  <Slides>8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8</vt:i4>
      </vt:variant>
    </vt:vector>
  </HeadingPairs>
  <TitlesOfParts>
    <vt:vector size="17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Hoja de cálculo de Microsoft Excel</vt:lpstr>
      <vt:lpstr>EJECUCIÓN PRESUPUESTARIA DE GASTOS ACUMULADA al mes de Noviembre de 2017 Partida 28: SERVICIO ELECTORAL</vt:lpstr>
      <vt:lpstr>Ejecución Presupuestaria de Gastos Acumulada al mes de Noviembre de 2017  Servicio Electoral</vt:lpstr>
      <vt:lpstr>Ejecución Presupuestaria de Gastos Acumulada al mes de Noviembre de 2017  Servicio Electoral</vt:lpstr>
      <vt:lpstr>Ejecución Presupuestaria de Gastos Acumulada al mes de Noviembre de 2017  Servicio Electoral</vt:lpstr>
      <vt:lpstr>Ejecución Presupuestaria de Gastos Acumulada al mes de Noviembre de 2017  Partida 28,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164</cp:revision>
  <cp:lastPrinted>2016-10-11T11:56:42Z</cp:lastPrinted>
  <dcterms:created xsi:type="dcterms:W3CDTF">2016-06-23T13:38:47Z</dcterms:created>
  <dcterms:modified xsi:type="dcterms:W3CDTF">2018-01-08T19:39:50Z</dcterms:modified>
</cp:coreProperties>
</file>