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1"/>
  </p:notesMasterIdLst>
  <p:handoutMasterIdLst>
    <p:handoutMasterId r:id="rId12"/>
  </p:handoutMasterIdLst>
  <p:sldIdLst>
    <p:sldId id="256" r:id="rId3"/>
    <p:sldId id="298" r:id="rId4"/>
    <p:sldId id="304" r:id="rId5"/>
    <p:sldId id="264" r:id="rId6"/>
    <p:sldId id="263" r:id="rId7"/>
    <p:sldId id="302" r:id="rId8"/>
    <p:sldId id="303" r:id="rId9"/>
    <p:sldId id="299" r:id="rId10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272" y="-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10-01-2018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10-01-2018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10-01-2018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10-01-2018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10-01-2018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10-01-2018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10-01-2018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10-01-2018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10-01-2018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10-01-2018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10-01-2018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10-01-2018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10-01-2018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10-01-2018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10-01-2018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10-01-2018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10-01-2018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10-01-2018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10-01-2018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10-01-2018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10-01-2018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10-01-2018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10-01-2018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10-01-2018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10-01-2018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10-01-2018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9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NOVIEMBRE </a:t>
            </a:r>
            <a:r>
              <a:rPr lang="es-CL" sz="2400" b="1" dirty="0" smtClean="0">
                <a:latin typeface="+mn-lt"/>
              </a:rPr>
              <a:t>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26: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DEL DEPORTE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ENERO 2018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8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386224" y="1429363"/>
            <a:ext cx="8434248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600" dirty="0"/>
              <a:t>Para el año </a:t>
            </a:r>
            <a:r>
              <a:rPr lang="es-CL" sz="1600" dirty="0" smtClean="0"/>
              <a:t>2017, </a:t>
            </a:r>
            <a:r>
              <a:rPr lang="es-CL" sz="1600" dirty="0"/>
              <a:t>el </a:t>
            </a:r>
            <a:r>
              <a:rPr lang="es-CL" sz="1600" dirty="0" smtClean="0"/>
              <a:t>Ministerio Del Deporte, destina a sus prioridades “$</a:t>
            </a:r>
            <a:r>
              <a:rPr lang="es-CL" sz="1600" dirty="0"/>
              <a:t>61.401 millones para el desarrollo de las actividades físicas </a:t>
            </a:r>
            <a:r>
              <a:rPr lang="es-CL" sz="1600" dirty="0" smtClean="0"/>
              <a:t>y deportivas</a:t>
            </a:r>
            <a:r>
              <a:rPr lang="es-CL" sz="1600" dirty="0"/>
              <a:t>, a través de los diversos programas del </a:t>
            </a:r>
            <a:r>
              <a:rPr lang="es-CL" sz="1600" dirty="0" smtClean="0"/>
              <a:t>Instituto Nacional </a:t>
            </a:r>
            <a:r>
              <a:rPr lang="es-CL" sz="1600" dirty="0"/>
              <a:t>del Deporte y la Subsecretaría del Deporte. </a:t>
            </a:r>
            <a:r>
              <a:rPr lang="es-CL" sz="1600" dirty="0" smtClean="0"/>
              <a:t>Este presupuesto </a:t>
            </a:r>
            <a:r>
              <a:rPr lang="es-CL" sz="1600" dirty="0"/>
              <a:t>incluye recursos por $19.446 millones para </a:t>
            </a:r>
            <a:r>
              <a:rPr lang="es-CL" sz="1600" dirty="0" smtClean="0"/>
              <a:t>el Programa </a:t>
            </a:r>
            <a:r>
              <a:rPr lang="es-CL" sz="1600" dirty="0"/>
              <a:t>Liderazgo Deportivo Nacional, el cual </a:t>
            </a:r>
            <a:r>
              <a:rPr lang="es-CL" sz="1600" dirty="0" smtClean="0"/>
              <a:t>busca mejorar </a:t>
            </a:r>
            <a:r>
              <a:rPr lang="es-CL" sz="1600" dirty="0"/>
              <a:t>el desempeño del deporte de alto </a:t>
            </a:r>
            <a:r>
              <a:rPr lang="es-CL" sz="1600" dirty="0" smtClean="0"/>
              <a:t>rendimiento nacional </a:t>
            </a:r>
            <a:r>
              <a:rPr lang="es-CL" sz="1600" dirty="0"/>
              <a:t>en los grandes eventos </a:t>
            </a:r>
            <a:r>
              <a:rPr lang="es-CL" sz="1600" dirty="0" smtClean="0"/>
              <a:t>deportivos” (DIPRES).</a:t>
            </a:r>
          </a:p>
          <a:p>
            <a:pPr algn="just"/>
            <a:r>
              <a:rPr lang="es-CL" sz="1600" dirty="0" smtClean="0"/>
              <a:t>En </a:t>
            </a:r>
            <a:r>
              <a:rPr lang="es-CL" sz="1600" dirty="0"/>
              <a:t>cuanto al presupuesto </a:t>
            </a:r>
            <a:r>
              <a:rPr lang="es-CL" sz="1600" dirty="0" smtClean="0"/>
              <a:t>2017, </a:t>
            </a:r>
            <a:r>
              <a:rPr lang="es-CL" sz="1600" dirty="0"/>
              <a:t>alcanza los </a:t>
            </a:r>
            <a:r>
              <a:rPr lang="es-CL" sz="1600" dirty="0" smtClean="0"/>
              <a:t>M$133.659.278, 50% de dicho monto se destina a Transferencias Corrientes, 19% a Iniciativas de Inversión y 17% a Gastos en personal el restante 14% se distribuye entre los subtítulos: 22, 23, 25, 29, 33 y 34.</a:t>
            </a:r>
          </a:p>
          <a:p>
            <a:pPr algn="just"/>
            <a:r>
              <a:rPr lang="es-CL" sz="1600" dirty="0" smtClean="0"/>
              <a:t>Respecto a la distribución del presupuesto entre los programas, el Instituto Nacional del Deporte concentra el 91% del presupuesto de este ministerio y a </a:t>
            </a:r>
            <a:r>
              <a:rPr lang="es-CL" sz="1600" dirty="0" smtClean="0"/>
              <a:t>noviembre </a:t>
            </a:r>
            <a:r>
              <a:rPr lang="es-CL" sz="1600" dirty="0" smtClean="0"/>
              <a:t>2017  logró una ejecución de </a:t>
            </a:r>
            <a:r>
              <a:rPr lang="es-CL" sz="1600" dirty="0" smtClean="0"/>
              <a:t>78,42%. </a:t>
            </a:r>
            <a:r>
              <a:rPr lang="es-CL" sz="1600" dirty="0"/>
              <a:t>S</a:t>
            </a:r>
            <a:r>
              <a:rPr lang="es-CL" sz="1600" dirty="0" smtClean="0"/>
              <a:t>i </a:t>
            </a:r>
            <a:r>
              <a:rPr lang="es-CL" sz="1600" dirty="0"/>
              <a:t>se compara con el presupuesto inicial el gasto acumulado equivale al </a:t>
            </a:r>
            <a:r>
              <a:rPr lang="es-CL" sz="1600" dirty="0" smtClean="0"/>
              <a:t>77,9% </a:t>
            </a:r>
            <a:r>
              <a:rPr lang="es-CL" sz="1600" dirty="0"/>
              <a:t>del presupuesto inicial, esta diferencia se debe a que el presupuesto vigente se </a:t>
            </a:r>
            <a:r>
              <a:rPr lang="es-CL" sz="1600" dirty="0" smtClean="0"/>
              <a:t>redujo </a:t>
            </a:r>
            <a:r>
              <a:rPr lang="es-CL" sz="1600" dirty="0"/>
              <a:t>en </a:t>
            </a:r>
            <a:r>
              <a:rPr lang="es-CL" sz="1600" dirty="0" smtClean="0"/>
              <a:t>M</a:t>
            </a:r>
            <a:r>
              <a:rPr lang="es-CL" sz="1600" dirty="0" smtClean="0"/>
              <a:t>$750.450 </a:t>
            </a:r>
            <a:r>
              <a:rPr lang="es-CL" sz="1600" dirty="0" smtClean="0"/>
              <a:t>  </a:t>
            </a:r>
            <a:r>
              <a:rPr lang="es-CL" sz="1600" dirty="0"/>
              <a:t>(equivalente al </a:t>
            </a:r>
            <a:r>
              <a:rPr lang="es-CL" sz="1600" dirty="0" smtClean="0"/>
              <a:t>0,6% </a:t>
            </a:r>
            <a:r>
              <a:rPr lang="es-CL" sz="1600" dirty="0"/>
              <a:t>del presupuesto inicial).</a:t>
            </a:r>
          </a:p>
          <a:p>
            <a:pPr algn="just"/>
            <a:r>
              <a:rPr lang="es-CL" sz="1600" dirty="0" smtClean="0"/>
              <a:t>La </a:t>
            </a:r>
            <a:r>
              <a:rPr lang="es-CL" sz="1600" dirty="0"/>
              <a:t>ejecución promedio de los programas fue de un </a:t>
            </a:r>
            <a:r>
              <a:rPr lang="es-CL" sz="1600" dirty="0" smtClean="0"/>
              <a:t>78,1% </a:t>
            </a:r>
            <a:r>
              <a:rPr lang="es-CL" sz="1600" dirty="0"/>
              <a:t>del presupuesto </a:t>
            </a:r>
            <a:r>
              <a:rPr lang="es-CL" sz="1600" dirty="0" smtClean="0"/>
              <a:t>vigente a </a:t>
            </a:r>
            <a:r>
              <a:rPr lang="es-CL" sz="1600" dirty="0" smtClean="0"/>
              <a:t>noviembre </a:t>
            </a:r>
            <a:r>
              <a:rPr lang="es-CL" sz="1600" dirty="0" smtClean="0"/>
              <a:t>2017.</a:t>
            </a:r>
          </a:p>
          <a:p>
            <a:pPr algn="just"/>
            <a:r>
              <a:rPr lang="es-CL" sz="1600" dirty="0" smtClean="0"/>
              <a:t>La comparación con el año 2016, muestra una diferencia aproximada  de 1 punto  porcentuales entre  los promedios de las tasas de ejecución mensuales, ejecución superior en 2017, específicamente entre abril y julio, y en </a:t>
            </a:r>
            <a:r>
              <a:rPr lang="es-CL" sz="1600" dirty="0" smtClean="0"/>
              <a:t>noviembre. </a:t>
            </a:r>
            <a:r>
              <a:rPr lang="es-CL" sz="1600" dirty="0" smtClean="0"/>
              <a:t>Recuperándose de las menores tasas de agosto y septiembre.</a:t>
            </a: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410181"/>
            <a:ext cx="8210798" cy="929647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2016-NOVIEMBRE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825" y="1513922"/>
            <a:ext cx="4067175" cy="50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592" y="5938756"/>
            <a:ext cx="7791450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8 Marcador de texto"/>
          <p:cNvSpPr txBox="1">
            <a:spLocks/>
          </p:cNvSpPr>
          <p:nvPr/>
        </p:nvSpPr>
        <p:spPr>
          <a:xfrm>
            <a:off x="4678735" y="1495318"/>
            <a:ext cx="4041775" cy="43204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CL" sz="1400" b="1" dirty="0" smtClean="0"/>
              <a:t>Porcentaje de ejecución acumulada  respecto al presupuesto vigente, </a:t>
            </a:r>
            <a:r>
              <a:rPr lang="es-CL" sz="1400" b="1" dirty="0" smtClean="0"/>
              <a:t>enero-NOVIEMBRE </a:t>
            </a:r>
            <a:r>
              <a:rPr lang="es-CL" sz="1400" b="1" dirty="0" smtClean="0"/>
              <a:t>años 2016-2017</a:t>
            </a:r>
            <a:endParaRPr lang="es-CL" sz="1400" b="1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3" y="2348880"/>
            <a:ext cx="3907809" cy="32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825" y="2339084"/>
            <a:ext cx="4067175" cy="32501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77152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7797" y="5877272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57200" y="127178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600" b="1" smtClean="0">
                <a:latin typeface="+mn-lt"/>
                <a:ea typeface="Verdana" pitchFamily="34" charset="0"/>
                <a:cs typeface="Verdana" pitchFamily="34" charset="0"/>
              </a:rPr>
              <a:t>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913" y="1628800"/>
            <a:ext cx="7750175" cy="38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73" y="454303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RESUMEN POR 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637624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10695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600" b="1" smtClean="0">
                <a:latin typeface="+mn-lt"/>
                <a:ea typeface="Verdana" pitchFamily="34" charset="0"/>
                <a:cs typeface="Verdana" pitchFamily="34" charset="0"/>
              </a:rPr>
              <a:t>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275" y="1844824"/>
            <a:ext cx="7535863" cy="3528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29285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, CAPÍTULO 01, PROGRAMA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 SUBSECRETARÍA DEL DEPORTE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220433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600" b="1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638" y="1892300"/>
            <a:ext cx="7323137" cy="4200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29285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, CAPÍTULO 02, PROGRAMA 01: 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INSTITUTO NACIONAL DE DEPORTES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08193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</a:t>
            </a:r>
            <a:r>
              <a:rPr lang="es-CL" sz="1600" b="1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pesos 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484783"/>
            <a:ext cx="8004263" cy="4968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406136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02: 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FONDO NACIONAL PARA EL FOMENTO DEL DEPORTE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39826"/>
            <a:ext cx="822960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695016"/>
            <a:ext cx="7848872" cy="4487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1909</TotalTime>
  <Words>474</Words>
  <Application>Microsoft Office PowerPoint</Application>
  <PresentationFormat>Presentación en pantalla (4:3)</PresentationFormat>
  <Paragraphs>35</Paragraphs>
  <Slides>8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1_Tema de Office</vt:lpstr>
      <vt:lpstr>Tema de Office</vt:lpstr>
      <vt:lpstr>Imagen de mapa de bits</vt:lpstr>
      <vt:lpstr>EJECUCIÓN PRESUPUESTARIA DE GASTOS ACUMULADA NOVIEMBRE 2017 PARTIDA 26: MINISTERIO DEL DEPORTE</vt:lpstr>
      <vt:lpstr>EJECUCIÓN PRESUPUESTARIA DE GASTOS ACUMULADA A NOVIEMBRE DE 2017  PARTIDA 26 MINISTERIO DEL DEPORTE</vt:lpstr>
      <vt:lpstr>Ejecución Presupuestaria de Gastos Acumulada a NOVIEMBRE 2016-NOVIEMBRE 2017  PARTIDA 26 MINISTERIO DEL DEPORTE</vt:lpstr>
      <vt:lpstr>EJECUCIÓN PRESUPUESTARIA DE GASTOS ACUMULADA A NOVIEMBRE 2017  PARTIDA 26 MINISTERIO DEL DEPORTE</vt:lpstr>
      <vt:lpstr>EJECUCIÓN PRESUPUESTARIA DE GASTOS ACUMULADA A NOVIEMBRE 2017  PARTIDA 26 MINISTERIO DEL DEPORTE RESUMEN POR CAPÍTULOS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SLARENAS</cp:lastModifiedBy>
  <cp:revision>138</cp:revision>
  <cp:lastPrinted>2016-07-14T20:27:16Z</cp:lastPrinted>
  <dcterms:created xsi:type="dcterms:W3CDTF">2016-06-23T13:38:47Z</dcterms:created>
  <dcterms:modified xsi:type="dcterms:W3CDTF">2018-01-10T18:58:13Z</dcterms:modified>
</cp:coreProperties>
</file>