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98" r:id="rId4"/>
    <p:sldId id="304" r:id="rId5"/>
    <p:sldId id="264" r:id="rId6"/>
    <p:sldId id="263" r:id="rId7"/>
    <p:sldId id="302" r:id="rId8"/>
    <p:sldId id="303" r:id="rId9"/>
    <p:sldId id="299" r:id="rId10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82" y="-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11-01-2018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11-01-2018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11-01-2018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11-01-2018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11-01-2018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11-01-2018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11-01-2018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11-01-2018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11-01-2018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11-01-2018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11-01-2018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11-01-2018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11-01-2018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11-01-2018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11-01-2018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11-01-2018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11-01-2018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11-01-2018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11-01-2018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11-01-2018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11-01-2018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11-01-2018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11-01-2018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11-01-2018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NOVIEMBRE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25: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MEDIO AMBIENTE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ENERO 2018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5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NOVIEMBRE 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755576" y="1429363"/>
            <a:ext cx="806489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dirty="0"/>
              <a:t>Para el año </a:t>
            </a:r>
            <a:r>
              <a:rPr lang="es-CL" sz="1600" dirty="0" smtClean="0"/>
              <a:t>2017, </a:t>
            </a:r>
            <a:r>
              <a:rPr lang="es-CL" sz="1600" dirty="0"/>
              <a:t>el </a:t>
            </a:r>
            <a:r>
              <a:rPr lang="es-CL" sz="1600" dirty="0" smtClean="0"/>
              <a:t>Ministerio del Medio Ambiente, destacan como prioridades </a:t>
            </a:r>
            <a:r>
              <a:rPr lang="es-CL" sz="1600" dirty="0"/>
              <a:t>presupuestarias  </a:t>
            </a:r>
            <a:r>
              <a:rPr lang="es-CL" sz="1600" dirty="0" smtClean="0"/>
              <a:t> los $4.136 </a:t>
            </a:r>
            <a:r>
              <a:rPr lang="es-CL" sz="1600" dirty="0"/>
              <a:t>millones asignados al </a:t>
            </a:r>
            <a:r>
              <a:rPr lang="es-CL" sz="1600" dirty="0" smtClean="0"/>
              <a:t>programa Calefacción </a:t>
            </a:r>
            <a:r>
              <a:rPr lang="es-CL" sz="1600" dirty="0"/>
              <a:t>Sustentable, cuyo objetivo es reducir las </a:t>
            </a:r>
            <a:r>
              <a:rPr lang="es-CL" sz="1600" dirty="0" smtClean="0"/>
              <a:t>emisiones de </a:t>
            </a:r>
            <a:r>
              <a:rPr lang="es-CL" sz="1600" dirty="0"/>
              <a:t>material </a:t>
            </a:r>
            <a:r>
              <a:rPr lang="es-CL" sz="1600" dirty="0" err="1"/>
              <a:t>particulado</a:t>
            </a:r>
            <a:r>
              <a:rPr lang="es-CL" sz="1600" dirty="0"/>
              <a:t> producto de la </a:t>
            </a:r>
            <a:r>
              <a:rPr lang="es-CL" sz="1600" dirty="0" smtClean="0"/>
              <a:t>combustión residencial </a:t>
            </a:r>
            <a:r>
              <a:rPr lang="es-CL" sz="1600" dirty="0"/>
              <a:t>de leña. </a:t>
            </a:r>
            <a:r>
              <a:rPr lang="es-CL" sz="1600" dirty="0" smtClean="0"/>
              <a:t>La meta es beneficiar a  2.860 hogares para </a:t>
            </a:r>
            <a:r>
              <a:rPr lang="es-CL" sz="1600" dirty="0"/>
              <a:t>reemplazar equipos a leña </a:t>
            </a:r>
            <a:r>
              <a:rPr lang="es-CL" sz="1600" dirty="0" smtClean="0"/>
              <a:t>altamente contaminantes </a:t>
            </a:r>
            <a:r>
              <a:rPr lang="es-CL" sz="1600" dirty="0"/>
              <a:t>por otros con bajas emisiones y </a:t>
            </a:r>
            <a:r>
              <a:rPr lang="es-CL" sz="1600" dirty="0" smtClean="0"/>
              <a:t>mayor eficiencia </a:t>
            </a:r>
            <a:r>
              <a:rPr lang="es-CL" sz="1600" dirty="0"/>
              <a:t>energética en las ciudades del centro sur del país</a:t>
            </a:r>
            <a:r>
              <a:rPr lang="es-CL" sz="1600" dirty="0" smtClean="0"/>
              <a:t>. Además de 10 </a:t>
            </a:r>
            <a:r>
              <a:rPr lang="es-CL" sz="1600" dirty="0"/>
              <a:t>calderas para instituciones </a:t>
            </a:r>
            <a:r>
              <a:rPr lang="es-CL" sz="1600" dirty="0" smtClean="0"/>
              <a:t>públicas.</a:t>
            </a:r>
          </a:p>
          <a:p>
            <a:pPr algn="just"/>
            <a:r>
              <a:rPr lang="es-CL" sz="1600" dirty="0" smtClean="0"/>
              <a:t>Contempla $551 </a:t>
            </a:r>
            <a:r>
              <a:rPr lang="es-CL" sz="1600" dirty="0"/>
              <a:t>millones para Planes de Descontaminación</a:t>
            </a:r>
            <a:r>
              <a:rPr lang="es-CL" sz="1600" dirty="0" smtClean="0"/>
              <a:t>, destinados al financiamiento de  </a:t>
            </a:r>
            <a:r>
              <a:rPr lang="es-CL" sz="1600" dirty="0"/>
              <a:t>la elaboración y </a:t>
            </a:r>
            <a:r>
              <a:rPr lang="es-CL" sz="1600" dirty="0" smtClean="0"/>
              <a:t>operación de </a:t>
            </a:r>
            <a:r>
              <a:rPr lang="es-CL" sz="1600" dirty="0"/>
              <a:t>los 14 planes comprometidos en el programa de </a:t>
            </a:r>
            <a:r>
              <a:rPr lang="es-CL" sz="1600" dirty="0" smtClean="0"/>
              <a:t>Gobierno.</a:t>
            </a:r>
          </a:p>
          <a:p>
            <a:pPr algn="just"/>
            <a:r>
              <a:rPr lang="es-CL" sz="1600" dirty="0" smtClean="0"/>
              <a:t>En </a:t>
            </a:r>
            <a:r>
              <a:rPr lang="es-CL" sz="1600" dirty="0"/>
              <a:t>cuanto al presupuesto </a:t>
            </a:r>
            <a:r>
              <a:rPr lang="es-CL" sz="1600" dirty="0" smtClean="0"/>
              <a:t>2017, </a:t>
            </a:r>
            <a:r>
              <a:rPr lang="es-CL" sz="1600" dirty="0"/>
              <a:t>alcanza los </a:t>
            </a:r>
            <a:r>
              <a:rPr lang="es-CL" sz="1600" dirty="0" smtClean="0"/>
              <a:t>M$51.750.704, </a:t>
            </a:r>
            <a:r>
              <a:rPr lang="es-CL" sz="1600" dirty="0"/>
              <a:t>un </a:t>
            </a:r>
            <a:r>
              <a:rPr lang="es-CL" sz="1600" dirty="0" smtClean="0"/>
              <a:t> 56% destinado </a:t>
            </a:r>
            <a:r>
              <a:rPr lang="es-CL" sz="1600" dirty="0"/>
              <a:t>a Gastos en Personal; </a:t>
            </a:r>
            <a:r>
              <a:rPr lang="es-CL" sz="1600" dirty="0" smtClean="0"/>
              <a:t>23% </a:t>
            </a:r>
            <a:r>
              <a:rPr lang="es-CL" sz="1600" dirty="0"/>
              <a:t>a Gasto en Bienes y </a:t>
            </a:r>
            <a:r>
              <a:rPr lang="es-CL" sz="1600" dirty="0" smtClean="0"/>
              <a:t>Servicios; 17% </a:t>
            </a:r>
            <a:r>
              <a:rPr lang="es-CL" sz="1600" dirty="0"/>
              <a:t>para Transferencias </a:t>
            </a:r>
            <a:r>
              <a:rPr lang="es-CL" sz="1600" dirty="0" smtClean="0"/>
              <a:t>Corrientes; y </a:t>
            </a:r>
            <a:r>
              <a:rPr lang="es-CL" sz="1600" dirty="0"/>
              <a:t>el restante </a:t>
            </a:r>
            <a:r>
              <a:rPr lang="es-CL" sz="1600" dirty="0" smtClean="0"/>
              <a:t>a Adquisición de Activos No Financieros y   Servicio de </a:t>
            </a:r>
            <a:r>
              <a:rPr lang="es-CL" sz="1600" dirty="0"/>
              <a:t>l</a:t>
            </a:r>
            <a:r>
              <a:rPr lang="es-CL" sz="1600" dirty="0" smtClean="0"/>
              <a:t>a Deuda. </a:t>
            </a:r>
          </a:p>
          <a:p>
            <a:pPr algn="just"/>
            <a:r>
              <a:rPr lang="es-CL" sz="1600" dirty="0" smtClean="0"/>
              <a:t>La </a:t>
            </a:r>
            <a:r>
              <a:rPr lang="es-CL" sz="1600" dirty="0"/>
              <a:t>ejecución del presupuesto del Ministerio alcanzó </a:t>
            </a:r>
            <a:r>
              <a:rPr lang="es-CL" sz="1600" dirty="0" smtClean="0"/>
              <a:t>a noviembre 2017 un 82,3% del presupuesto vigente</a:t>
            </a:r>
            <a:r>
              <a:rPr lang="es-CL" sz="1600" dirty="0"/>
              <a:t>. </a:t>
            </a:r>
            <a:r>
              <a:rPr lang="es-CL" sz="1600" dirty="0" smtClean="0"/>
              <a:t> A noviembre </a:t>
            </a:r>
            <a:r>
              <a:rPr lang="es-CL" sz="1600" dirty="0"/>
              <a:t>el presupuesto vigente de este ministerio </a:t>
            </a:r>
            <a:r>
              <a:rPr lang="es-CL" sz="1600" dirty="0" smtClean="0"/>
              <a:t>se incrementó en 5,6% respecto al inicialmente aprobado.</a:t>
            </a:r>
          </a:p>
          <a:p>
            <a:pPr algn="just"/>
            <a:r>
              <a:rPr lang="es-CL" sz="1600" dirty="0" smtClean="0"/>
              <a:t>La </a:t>
            </a:r>
            <a:r>
              <a:rPr lang="es-CL" sz="1600" dirty="0"/>
              <a:t>ejecución promedio de los programas fue de un </a:t>
            </a:r>
            <a:r>
              <a:rPr lang="es-CL" sz="1600" dirty="0" smtClean="0"/>
              <a:t>83,3% </a:t>
            </a:r>
            <a:r>
              <a:rPr lang="es-CL" sz="1600" dirty="0"/>
              <a:t>del presupuesto </a:t>
            </a:r>
            <a:r>
              <a:rPr lang="es-CL" sz="1600" dirty="0" smtClean="0"/>
              <a:t>vigente a noviembre 2017,  siendo la Superintendencia </a:t>
            </a:r>
            <a:r>
              <a:rPr lang="es-CL" sz="1600" dirty="0"/>
              <a:t>de Medio </a:t>
            </a:r>
            <a:r>
              <a:rPr lang="es-CL" sz="1600" dirty="0" smtClean="0"/>
              <a:t>Ambiente  con mayor avance  85,5% respecto al presupuesto vigente,  el SEA alcanzó un gasto equivalente el  83,6% ,  y la Subsecretaría del Medio Ambiente  80,7% de ejecución todas respecto al vigente.</a:t>
            </a:r>
          </a:p>
          <a:p>
            <a:pPr algn="just"/>
            <a:r>
              <a:rPr lang="es-CL" sz="1600" dirty="0" smtClean="0"/>
              <a:t>Respecto a al comparación 2016-2017 no se observan diferencias significativas.</a:t>
            </a:r>
          </a:p>
          <a:p>
            <a:pPr algn="just"/>
            <a:endParaRPr lang="es-CL" sz="1600" dirty="0" smtClean="0"/>
          </a:p>
          <a:p>
            <a:pPr algn="just"/>
            <a:r>
              <a:rPr lang="es-CL" sz="1600" dirty="0" smtClean="0">
                <a:solidFill>
                  <a:srgbClr val="FF0000"/>
                </a:solidFill>
              </a:rPr>
              <a:t>   </a:t>
            </a:r>
            <a:endParaRPr lang="es-CL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57200" y="381315"/>
            <a:ext cx="8229600" cy="9296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NOVIEMBRE 2016 - NOVIEMBRE2017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Medio Ambiente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31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12776"/>
            <a:ext cx="4066384" cy="506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8 Marcador de texto"/>
          <p:cNvSpPr txBox="1">
            <a:spLocks/>
          </p:cNvSpPr>
          <p:nvPr/>
        </p:nvSpPr>
        <p:spPr>
          <a:xfrm>
            <a:off x="4600330" y="1412776"/>
            <a:ext cx="4041775" cy="43204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L" sz="1200" b="1" dirty="0" smtClean="0"/>
              <a:t>Porcentaje de ejecución acumulada  respecto al presupuesto vigente, enero-NOVIEMBRE años 2016-2017</a:t>
            </a:r>
            <a:endParaRPr lang="es-CL" sz="1200" b="1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132856"/>
            <a:ext cx="4104456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132856"/>
            <a:ext cx="4032448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8246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NOVIEMBRE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797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225" y="1727127"/>
            <a:ext cx="7573963" cy="3646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73" y="454303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NOVIEMBRE 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725" y="1700808"/>
            <a:ext cx="7192963" cy="3816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NOVIEMBRE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SUBSECRETARÍA DEL MEDIO AMBIENTE 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28800"/>
            <a:ext cx="7860248" cy="4557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NOVIEMBRE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 SERVICIO DE EVALUACIÓN AMBIENTAL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pesos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511300"/>
            <a:ext cx="7860247" cy="4581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406136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NOVIEMBRE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SUPERINTENDENCIA DEL MEDIO AMBIENTE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7" y="1663700"/>
            <a:ext cx="7704856" cy="4429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1847</TotalTime>
  <Words>462</Words>
  <Application>Microsoft Office PowerPoint</Application>
  <PresentationFormat>Presentación en pantalla (4:3)</PresentationFormat>
  <Paragraphs>38</Paragraphs>
  <Slides>8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1_Tema de Office</vt:lpstr>
      <vt:lpstr>Tema de Office</vt:lpstr>
      <vt:lpstr>Imagen de mapa de bits</vt:lpstr>
      <vt:lpstr>EJECUCIÓN PRESUPUESTARIA DE GASTOS ACUMULADA NOVIEMBRE 2017 PARTIDA 25: MINISTERIO DE MEDIO AMBIENTE</vt:lpstr>
      <vt:lpstr>EJECUCIÓN PRESUPUESTARIA DE GASTOS ACUMULADA A NOVIEMBRE DE 2017  PARTIDA 25 MINISTERIO DEL MEDIO AMBIENTE</vt:lpstr>
      <vt:lpstr>Ejecución Presupuestaria de Gastos Acumulada a NOVIEMBRE 2016 - NOVIEMBRE2017  Ministerio de Medio Ambiente</vt:lpstr>
      <vt:lpstr>EJECUCIÓN PRESUPUESTARIA DE GASTOS ACUMULADA A NOVIEMBRE 2017  PARTIDA 25 MINISTERIO DEL MEDIO AMBIENTE</vt:lpstr>
      <vt:lpstr>EJECUCIÓN PRESUPUESTARIA DE GASTOS ACUMULADA A NOVIEMBRE 2017  PARTIDA 25 MINISTERIO DEL MEDIO AMBIENTE RESUMEN POR CAPÍTULOS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SLARENAS</cp:lastModifiedBy>
  <cp:revision>128</cp:revision>
  <cp:lastPrinted>2016-07-14T20:27:16Z</cp:lastPrinted>
  <dcterms:created xsi:type="dcterms:W3CDTF">2016-06-23T13:38:47Z</dcterms:created>
  <dcterms:modified xsi:type="dcterms:W3CDTF">2018-01-11T13:09:14Z</dcterms:modified>
</cp:coreProperties>
</file>