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sldIdLst>
    <p:sldId id="257" r:id="rId8"/>
    <p:sldId id="258" r:id="rId9"/>
    <p:sldId id="269" r:id="rId10"/>
    <p:sldId id="268" r:id="rId11"/>
    <p:sldId id="270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B1C80A-FE64-4415-A6CD-F4B50FFAC98C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7193961-CA54-41C9-9D99-9FB3EC370F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9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3961-CA54-41C9-9D99-9FB3EC370F5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3961-CA54-41C9-9D99-9FB3EC370F5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3961-CA54-41C9-9D99-9FB3EC370F5C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63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6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7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35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65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3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4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3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9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42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9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84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8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81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2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6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8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5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5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4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4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7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2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5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0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6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2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0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26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3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3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8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6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9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1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936846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02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75685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07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6304134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640534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46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952018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9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445763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0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9920591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2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emf"/><Relationship Id="rId5" Type="http://schemas.openxmlformats.org/officeDocument/2006/relationships/oleObject" Target="../embeddings/Hoja_de_c_lculo_de_Microsoft_Excel_97-20039.xls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NOVIEMBRE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24: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ENERGÍA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smtClean="0">
                <a:solidFill>
                  <a:prstClr val="black"/>
                </a:solidFill>
              </a:rPr>
              <a:t>enero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18958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6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ENERGIZACIÓN RURAL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02170"/>
              </p:ext>
            </p:extLst>
          </p:nvPr>
        </p:nvGraphicFramePr>
        <p:xfrm>
          <a:off x="383176" y="1673721"/>
          <a:ext cx="829328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Hoja de cálculo" r:id="rId4" imgW="8020185" imgH="2619465" progId="Excel.Sheet.8">
                  <p:embed/>
                </p:oleObj>
              </mc:Choice>
              <mc:Fallback>
                <p:oleObj name="Hoja de cálculo" r:id="rId4" imgW="8020185" imgH="2619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73721"/>
                        <a:ext cx="829328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214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PLAN DE ACCIÓN DE EFICIENCIA ENERGÉTICA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5963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83287"/>
              </p:ext>
            </p:extLst>
          </p:nvPr>
        </p:nvGraphicFramePr>
        <p:xfrm>
          <a:off x="467544" y="1616174"/>
          <a:ext cx="8208912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16174"/>
                        <a:ext cx="8208912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07707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072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ENERGÍA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5102"/>
              </p:ext>
            </p:extLst>
          </p:nvPr>
        </p:nvGraphicFramePr>
        <p:xfrm>
          <a:off x="467544" y="1844824"/>
          <a:ext cx="8138327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Hoja de cálculo" r:id="rId4" imgW="7858057" imgH="2152560" progId="Excel.Sheet.8">
                  <p:embed/>
                </p:oleObj>
              </mc:Choice>
              <mc:Fallback>
                <p:oleObj name="Hoja de cálculo" r:id="rId4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38327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73325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CHILENA DE ENERGÍA NUCLEAR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44067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68805"/>
              </p:ext>
            </p:extLst>
          </p:nvPr>
        </p:nvGraphicFramePr>
        <p:xfrm>
          <a:off x="383176" y="1717898"/>
          <a:ext cx="8210799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Hoja de cálculo" r:id="rId4" imgW="7858057" imgH="3943350" progId="Excel.Sheet.8">
                  <p:embed/>
                </p:oleObj>
              </mc:Choice>
              <mc:Fallback>
                <p:oleObj name="Hoja de cálculo" r:id="rId4" imgW="7858057" imgH="3943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17898"/>
                        <a:ext cx="8210799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8750" y="4917801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SUPERINTENDENCIA DE ELECTRICIDAD Y COMBUSTIBLES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73712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85816"/>
              </p:ext>
            </p:extLst>
          </p:nvPr>
        </p:nvGraphicFramePr>
        <p:xfrm>
          <a:off x="467544" y="1971675"/>
          <a:ext cx="8126431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Hoja de cálculo" r:id="rId5" imgW="7858057" imgH="2914650" progId="Excel.Sheet.8">
                  <p:embed/>
                </p:oleObj>
              </mc:Choice>
              <mc:Fallback>
                <p:oleObj name="Hoja de cálculo" r:id="rId5" imgW="7858057" imgH="2914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971675"/>
                        <a:ext cx="8126431" cy="291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Energía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al mes de Noviembre alcanzó a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$160.924 millones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, que incluye un aumento de $12.163 millones, respecto a la Ley de Presupuestos, radicados principalmente en las transferencias corrientes ($1.037 millones adicionales), en las transferencias de capital ($5.042 millones adicionales) y en el Servicio de la Deuda ($3.880 millones adicionales).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del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Noviembre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ascendió a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$136.511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84%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 y 91% respecto a la ley inicial.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comparación con el mes de Noviembre de 2016, considerando los recursos aprobados en la Ley de Presupuestos, se observó un gasto mayor en 1,2 puntos porcentuales.</a:t>
            </a: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En la </a:t>
            </a:r>
            <a:r>
              <a:rPr lang="es-CL" sz="1600" b="1" dirty="0" smtClean="0">
                <a:solidFill>
                  <a:prstClr val="black"/>
                </a:solidFill>
              </a:rPr>
              <a:t>Subsecretaría de Energía </a:t>
            </a:r>
            <a:r>
              <a:rPr lang="es-CL" sz="1600" dirty="0" smtClean="0">
                <a:solidFill>
                  <a:prstClr val="black"/>
                </a:solidFill>
              </a:rPr>
              <a:t>se observó que </a:t>
            </a:r>
            <a:r>
              <a:rPr lang="es-CL" sz="1600" dirty="0">
                <a:solidFill>
                  <a:prstClr val="black"/>
                </a:solidFill>
              </a:rPr>
              <a:t>la asignación “Prospectiva y Política Energética y Desarrollo </a:t>
            </a:r>
            <a:r>
              <a:rPr lang="es-CL" sz="1600" dirty="0" smtClean="0">
                <a:solidFill>
                  <a:prstClr val="black"/>
                </a:solidFill>
              </a:rPr>
              <a:t>Sustentable”, presentó un 50% de gasto, con $472  millones y un aumento de recursos de $485 millones. La transferencia a la Empresa Nacional de Petróleo ejecutó sus recursos en un 81%.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Energía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Programa Apoyo al Desarrollo de Energías Renovables No Convencionales, con recursos aprobados por $7.341 millones, ejecutó a noviembre, un 81% de sus recursos, que se explica, en gran parte, por la transferencia consolidable a la Corporación de Fomento de la Producción por $1.641 millones y por la transferencia de capital a la Subsecretaría de Vivienda y Urbanismo por $1.069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La Aplicación </a:t>
            </a:r>
            <a:r>
              <a:rPr lang="es-CL" sz="1600" dirty="0">
                <a:solidFill>
                  <a:prstClr val="black"/>
                </a:solidFill>
              </a:rPr>
              <a:t>Programa Energización Rural y </a:t>
            </a:r>
            <a:r>
              <a:rPr lang="es-CL" sz="1600" dirty="0" smtClean="0">
                <a:solidFill>
                  <a:prstClr val="black"/>
                </a:solidFill>
              </a:rPr>
              <a:t>Social presentó un avance presupuestario de un 60%, totalizando un gasto de $660 millones. </a:t>
            </a:r>
            <a:r>
              <a:rPr lang="es-CL" sz="1600" dirty="0">
                <a:solidFill>
                  <a:prstClr val="black"/>
                </a:solidFill>
              </a:rPr>
              <a:t>La Aplicación Plan de Acción de Eficiencia </a:t>
            </a:r>
            <a:r>
              <a:rPr lang="es-CL" sz="1600" dirty="0" smtClean="0">
                <a:solidFill>
                  <a:prstClr val="black"/>
                </a:solidFill>
              </a:rPr>
              <a:t>Energética desembolsó recursos por $12.209 millones (92% de ejecución) para transferencias corrientes y $543 millones, que representan un 43% del gasto, para transferencias de capital.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Las Iniciativas de Inversión de la Comisión Chilena de Energía Nuclear, con recursos disponibles por $200 millones, presentaron una ejecución presupuestaria de un 52%.</a:t>
            </a:r>
            <a:endParaRPr lang="es-CL" sz="1600" b="1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Energía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168500"/>
            <a:ext cx="618172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Energía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15542"/>
            <a:ext cx="60658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0112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8"/>
            <a:ext cx="6989463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74219"/>
              </p:ext>
            </p:extLst>
          </p:nvPr>
        </p:nvGraphicFramePr>
        <p:xfrm>
          <a:off x="467544" y="1772816"/>
          <a:ext cx="8136904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Hoja de cálculo" r:id="rId4" imgW="7410585" imgH="2428875" progId="Excel.Sheet.8">
                  <p:embed/>
                </p:oleObj>
              </mc:Choice>
              <mc:Fallback>
                <p:oleObj name="Hoja de cálculo" r:id="rId4" imgW="7410585" imgH="24288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36904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24,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67544" y="3567931"/>
            <a:ext cx="679012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84784"/>
            <a:ext cx="6856238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59957"/>
              </p:ext>
            </p:extLst>
          </p:nvPr>
        </p:nvGraphicFramePr>
        <p:xfrm>
          <a:off x="425302" y="1844824"/>
          <a:ext cx="8251154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Hoja de cálculo" r:id="rId5" imgW="9067800" imgH="1685925" progId="Excel.Sheet.8">
                  <p:embed/>
                </p:oleObj>
              </mc:Choice>
              <mc:Fallback>
                <p:oleObj name="Hoja de cálculo" r:id="rId5" imgW="9067800" imgH="1685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302" y="1844824"/>
                        <a:ext cx="8251154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0017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ENERGÍA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21775"/>
            <a:ext cx="7328935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15410"/>
              </p:ext>
            </p:extLst>
          </p:nvPr>
        </p:nvGraphicFramePr>
        <p:xfrm>
          <a:off x="383176" y="1628800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Hoja de cálculo" r:id="rId4" imgW="7762943" imgH="4143375" progId="Excel.Sheet.8">
                  <p:embed/>
                </p:oleObj>
              </mc:Choice>
              <mc:Fallback>
                <p:oleObj name="Hoja de cálculo" r:id="rId4" imgW="7762943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28800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016203"/>
            <a:ext cx="669642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24,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APOYO AL DESARROLLO DE ENERGÍAS RENOVABLES NO CONVENCIONALES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70044"/>
            <a:ext cx="703403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8356"/>
              </p:ext>
            </p:extLst>
          </p:nvPr>
        </p:nvGraphicFramePr>
        <p:xfrm>
          <a:off x="383176" y="1958305"/>
          <a:ext cx="821079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Hoja de cálculo" r:id="rId4" imgW="7562985" imgH="3991065" progId="Excel.Sheet.8">
                  <p:embed/>
                </p:oleObj>
              </mc:Choice>
              <mc:Fallback>
                <p:oleObj name="Hoja de cálculo" r:id="rId4" imgW="7562985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958305"/>
                        <a:ext cx="821079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6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741</Words>
  <Application>Microsoft Office PowerPoint</Application>
  <PresentationFormat>Presentación en pantalla (4:3)</PresentationFormat>
  <Paragraphs>73</Paragraphs>
  <Slides>14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Imagen de mapa de bits</vt:lpstr>
      <vt:lpstr>Hoja de cálculo</vt:lpstr>
      <vt:lpstr>EJECUCIÓN PRESUPUESTARIA DE GASTOS ACUMULADA AL MES DE NOVIEMBRE DE 2017 PARTIDA 24: MINISTERIO DE ENERGÍA</vt:lpstr>
      <vt:lpstr>Ejecución Presupuestaria de Gastos Acumulada al Mes de Noviembre de 2017  Ministerio de Energía</vt:lpstr>
      <vt:lpstr>Ejecución Presupuestaria de Gastos Acumulada al Mes de Noviembre de 2017  Ministerio de Energía</vt:lpstr>
      <vt:lpstr>Ejecución Presupuestaria de Gastos Acumulada al Mes de Noviembre de 2017  Ministerio de Energía</vt:lpstr>
      <vt:lpstr>Ejecución Presupuestaria de Gastos Acumulada al Mes de Noviembre de 2017  Ministerio de Energía</vt:lpstr>
      <vt:lpstr>Ejecución Presupuestaria de Gastos Acumulada al Mes de Noviembre de 2017  Partida 24 Ministerio de Energía</vt:lpstr>
      <vt:lpstr>Ejecución Presupuestaria de Gastos Acumulada al Mes de Noviembre de 2017  Partida 24,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24: MINISTERIO DE ENERGÍA</dc:title>
  <dc:creator>Ruben Catalan</dc:creator>
  <cp:lastModifiedBy>EDIAZ</cp:lastModifiedBy>
  <cp:revision>54</cp:revision>
  <cp:lastPrinted>2016-08-01T15:51:15Z</cp:lastPrinted>
  <dcterms:created xsi:type="dcterms:W3CDTF">2016-08-01T15:22:37Z</dcterms:created>
  <dcterms:modified xsi:type="dcterms:W3CDTF">2018-01-10T21:03:26Z</dcterms:modified>
</cp:coreProperties>
</file>