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16725699912510936"/>
          <c:y val="4.629629629629629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1.3888888888888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5555555555555558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Partida'!$X$15:$AH$15</c:f>
              <c:strCache>
                <c:ptCount val="11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Partida'!$X$16:$AH$16</c:f>
              <c:numCache>
                <c:formatCode>0.0%</c:formatCode>
                <c:ptCount val="11"/>
                <c:pt idx="0">
                  <c:v>5.1970921496565889E-2</c:v>
                </c:pt>
                <c:pt idx="1">
                  <c:v>5.9793626485363259E-2</c:v>
                </c:pt>
                <c:pt idx="2">
                  <c:v>7.1319743365318433E-2</c:v>
                </c:pt>
                <c:pt idx="3">
                  <c:v>7.0179906991240826E-2</c:v>
                </c:pt>
                <c:pt idx="4">
                  <c:v>7.4287145561156287E-2</c:v>
                </c:pt>
                <c:pt idx="5">
                  <c:v>8.3681910093355488E-2</c:v>
                </c:pt>
                <c:pt idx="6">
                  <c:v>0.10011434403050466</c:v>
                </c:pt>
                <c:pt idx="7">
                  <c:v>8.552451300640046E-2</c:v>
                </c:pt>
                <c:pt idx="8">
                  <c:v>7.5218202485991578E-2</c:v>
                </c:pt>
                <c:pt idx="9">
                  <c:v>7.0948787022468277E-2</c:v>
                </c:pt>
                <c:pt idx="10">
                  <c:v>6.6621460116476558E-2</c:v>
                </c:pt>
              </c:numCache>
            </c:numRef>
          </c:val>
        </c:ser>
        <c:ser>
          <c:idx val="1"/>
          <c:order val="1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Partida'!$X$15:$AH$15</c:f>
              <c:strCache>
                <c:ptCount val="11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Partida'!$X$17:$AH$17</c:f>
              <c:numCache>
                <c:formatCode>0.0%</c:formatCode>
                <c:ptCount val="11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  <c:pt idx="8">
                  <c:v>7.4438872798373967E-2</c:v>
                </c:pt>
                <c:pt idx="9">
                  <c:v>8.1063822729892127E-2</c:v>
                </c:pt>
                <c:pt idx="10">
                  <c:v>9.0890764352356795E-2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711488"/>
        <c:axId val="105713024"/>
      </c:barChart>
      <c:catAx>
        <c:axId val="105711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5713024"/>
        <c:crosses val="autoZero"/>
        <c:auto val="1"/>
        <c:lblAlgn val="ctr"/>
        <c:lblOffset val="100"/>
        <c:noMultiLvlLbl val="0"/>
      </c:catAx>
      <c:valAx>
        <c:axId val="1057130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1057114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0988626421697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43219597550304E-2"/>
                  <c:y val="0.106481481481481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021325459317575E-2"/>
                  <c:y val="-3.70370370370370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Partida'!$AK$15:$AU$15</c:f>
              <c:strCache>
                <c:ptCount val="11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Partida'!$AK$16:$AU$16</c:f>
              <c:numCache>
                <c:formatCode>0.0%</c:formatCode>
                <c:ptCount val="11"/>
                <c:pt idx="0">
                  <c:v>5.1970921496565889E-2</c:v>
                </c:pt>
                <c:pt idx="1">
                  <c:v>0.11176454798192914</c:v>
                </c:pt>
                <c:pt idx="2">
                  <c:v>0.18308429134724757</c:v>
                </c:pt>
                <c:pt idx="3">
                  <c:v>0.2532641983384884</c:v>
                </c:pt>
                <c:pt idx="4">
                  <c:v>0.32755134389964469</c:v>
                </c:pt>
                <c:pt idx="5">
                  <c:v>0.41123325399300015</c:v>
                </c:pt>
                <c:pt idx="6">
                  <c:v>0.51134759802350482</c:v>
                </c:pt>
                <c:pt idx="7">
                  <c:v>0.59687211102990534</c:v>
                </c:pt>
                <c:pt idx="8">
                  <c:v>0.67209031351589688</c:v>
                </c:pt>
                <c:pt idx="9">
                  <c:v>0.74303910053836519</c:v>
                </c:pt>
                <c:pt idx="10">
                  <c:v>0.80966056065484171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14654418197725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313210848643918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646544181977253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414654418197725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Partida'!$AK$15:$AU$15</c:f>
              <c:strCache>
                <c:ptCount val="11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Partida'!$AK$17:$AU$17</c:f>
              <c:numCache>
                <c:formatCode>0.0%</c:formatCode>
                <c:ptCount val="11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  <c:pt idx="8">
                  <c:v>0.63506736690091536</c:v>
                </c:pt>
                <c:pt idx="9">
                  <c:v>0.71613118963080746</c:v>
                </c:pt>
                <c:pt idx="10">
                  <c:v>0.80702195398316423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4534400"/>
        <c:axId val="105115648"/>
      </c:lineChart>
      <c:catAx>
        <c:axId val="64534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05115648"/>
        <c:crosses val="autoZero"/>
        <c:auto val="1"/>
        <c:lblAlgn val="ctr"/>
        <c:lblOffset val="100"/>
        <c:noMultiLvlLbl val="0"/>
      </c:catAx>
      <c:valAx>
        <c:axId val="1051156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4534400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4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Noviembre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noviembre</a:t>
            </a:r>
            <a:r>
              <a:rPr lang="es-CL" sz="1400" dirty="0" smtClean="0"/>
              <a:t>, 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1.072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9,1</a:t>
            </a:r>
            <a:r>
              <a:rPr lang="es-CL" sz="1400" b="1" dirty="0" smtClean="0"/>
              <a:t>%, superior al </a:t>
            </a:r>
            <a:r>
              <a:rPr lang="es-CL" sz="1400" b="1" dirty="0" smtClean="0"/>
              <a:t>6,7% </a:t>
            </a:r>
            <a:r>
              <a:rPr lang="es-CL" sz="1400" b="1" dirty="0" smtClean="0"/>
              <a:t>de ejecución en el mismo mes del año anterior. Con ello, la ejecución acumulada de la Partida asciende a $</a:t>
            </a:r>
            <a:r>
              <a:rPr lang="es-CL" sz="1400" b="1" dirty="0" smtClean="0"/>
              <a:t>13.162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80,7%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presupuestos. Esta ejecución es </a:t>
            </a:r>
            <a:r>
              <a:rPr lang="es-CL" sz="1400" dirty="0" smtClean="0"/>
              <a:t>similar a la alcanzada </a:t>
            </a:r>
            <a:r>
              <a:rPr lang="es-CL" sz="1400" dirty="0" smtClean="0"/>
              <a:t>en </a:t>
            </a:r>
            <a:r>
              <a:rPr lang="es-CL" sz="1400" dirty="0" smtClean="0"/>
              <a:t>igual </a:t>
            </a:r>
            <a:r>
              <a:rPr lang="es-CL" sz="1400" dirty="0" smtClean="0"/>
              <a:t>período de 2016.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</a:t>
            </a:r>
            <a:r>
              <a:rPr lang="es-CL" sz="1400" b="1" dirty="0" smtClean="0"/>
              <a:t>92,5% </a:t>
            </a:r>
            <a:r>
              <a:rPr lang="es-CL" sz="1400" b="1" dirty="0" smtClean="0"/>
              <a:t>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</a:t>
            </a:r>
            <a:r>
              <a:rPr lang="es-CL" sz="1400" dirty="0" smtClean="0"/>
              <a:t>luego se suplementó  para llegar a $585 millones. Por otra parte, </a:t>
            </a:r>
            <a:r>
              <a:rPr lang="es-CL" sz="1400" dirty="0" smtClean="0"/>
              <a:t>en </a:t>
            </a:r>
            <a:r>
              <a:rPr lang="es-CL" sz="1400" dirty="0" smtClean="0"/>
              <a:t>el Programa de Consejo Nacional de la Infancia se rebajó, en el Subtítulo 22, Bienes y Servicios de Consumo, por la misma cantidad.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 smtClean="0"/>
              <a:t>presenta un </a:t>
            </a:r>
            <a:r>
              <a:rPr lang="es-CL" sz="1400" b="1" dirty="0" smtClean="0"/>
              <a:t>avance de 56,6%.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Modernización del Estado </a:t>
            </a:r>
            <a:r>
              <a:rPr lang="es-CL" sz="1400" dirty="0" smtClean="0"/>
              <a:t>presenta un </a:t>
            </a:r>
            <a:r>
              <a:rPr lang="es-CL" sz="1400" dirty="0" smtClean="0"/>
              <a:t>49,9% </a:t>
            </a:r>
            <a:r>
              <a:rPr lang="es-CL" sz="1400" dirty="0" smtClean="0"/>
              <a:t>de ejecución. Además, vía decretos de modificación presupuestaria del Ministerio de Hacienda, se rebajó el Gasto en Personal de Gobierno Digital en $247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84,3%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69,6%.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722564"/>
              </p:ext>
            </p:extLst>
          </p:nvPr>
        </p:nvGraphicFramePr>
        <p:xfrm>
          <a:off x="457200" y="1600200"/>
          <a:ext cx="4258816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84643"/>
              </p:ext>
            </p:extLst>
          </p:nvPr>
        </p:nvGraphicFramePr>
        <p:xfrm>
          <a:off x="4788024" y="1700808"/>
          <a:ext cx="40679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411597"/>
              </p:ext>
            </p:extLst>
          </p:nvPr>
        </p:nvGraphicFramePr>
        <p:xfrm>
          <a:off x="538163" y="2605088"/>
          <a:ext cx="80676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Hoja de cálculo" r:id="rId3" imgW="8067790" imgH="1647810" progId="Excel.Sheet.12">
                  <p:embed/>
                </p:oleObj>
              </mc:Choice>
              <mc:Fallback>
                <p:oleObj name="Hoja de cálculo" r:id="rId3" imgW="8067790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163" y="2605088"/>
                        <a:ext cx="80676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016006"/>
              </p:ext>
            </p:extLst>
          </p:nvPr>
        </p:nvGraphicFramePr>
        <p:xfrm>
          <a:off x="804863" y="2605088"/>
          <a:ext cx="75342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Hoja de cálculo" r:id="rId4" imgW="7534278" imgH="1647810" progId="Excel.Sheet.12">
                  <p:embed/>
                </p:oleObj>
              </mc:Choice>
              <mc:Fallback>
                <p:oleObj name="Hoja de cálculo" r:id="rId4" imgW="7534278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2605088"/>
                        <a:ext cx="75342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697100"/>
              </p:ext>
            </p:extLst>
          </p:nvPr>
        </p:nvGraphicFramePr>
        <p:xfrm>
          <a:off x="528760" y="2132856"/>
          <a:ext cx="798195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Hoja de cálculo" r:id="rId3" imgW="7981888" imgH="3210030" progId="Excel.Sheet.12">
                  <p:embed/>
                </p:oleObj>
              </mc:Choice>
              <mc:Fallback>
                <p:oleObj name="Hoja de cálculo" r:id="rId3" imgW="7981888" imgH="321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760" y="2132856"/>
                        <a:ext cx="7981950" cy="320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722159"/>
              </p:ext>
            </p:extLst>
          </p:nvPr>
        </p:nvGraphicFramePr>
        <p:xfrm>
          <a:off x="614363" y="2166938"/>
          <a:ext cx="79152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Hoja de cálculo" r:id="rId3" imgW="7915165" imgH="2524230" progId="Excel.Sheet.12">
                  <p:embed/>
                </p:oleObj>
              </mc:Choice>
              <mc:Fallback>
                <p:oleObj name="Hoja de cálculo" r:id="rId3" imgW="7915165" imgH="25242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4363" y="2166938"/>
                        <a:ext cx="7915275" cy="252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32402"/>
              </p:ext>
            </p:extLst>
          </p:nvPr>
        </p:nvGraphicFramePr>
        <p:xfrm>
          <a:off x="614363" y="2452688"/>
          <a:ext cx="79152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Hoja de cálculo" r:id="rId3" imgW="7915165" imgH="1952640" progId="Excel.Sheet.12">
                  <p:embed/>
                </p:oleObj>
              </mc:Choice>
              <mc:Fallback>
                <p:oleObj name="Hoja de cálculo" r:id="rId3" imgW="7915165" imgH="1952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4363" y="2452688"/>
                        <a:ext cx="7915275" cy="195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343189"/>
              </p:ext>
            </p:extLst>
          </p:nvPr>
        </p:nvGraphicFramePr>
        <p:xfrm>
          <a:off x="576263" y="2643188"/>
          <a:ext cx="799147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Hoja de cálculo" r:id="rId3" imgW="7991343" imgH="1571670" progId="Excel.Sheet.12">
                  <p:embed/>
                </p:oleObj>
              </mc:Choice>
              <mc:Fallback>
                <p:oleObj name="Hoja de cálculo" r:id="rId3" imgW="7991343" imgH="15716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6263" y="2643188"/>
                        <a:ext cx="7991475" cy="157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594</Words>
  <Application>Microsoft Office PowerPoint</Application>
  <PresentationFormat>Presentación en pantalla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Noviembre de 2017 Partida 22: MINISTERIO SECRETARÍA DE LA PRESIDENCIA</vt:lpstr>
      <vt:lpstr>Ejecución Presupuestaria de Gastos Acumulada al mes de Noviembre de 2017  Ministerio Secretaría General de la Presidencia</vt:lpstr>
      <vt:lpstr>Ejecución Presupuestaria de Gastos Acumulada al mes de Noviembre de 2017  Ministerio Secretaría General de la Presidencia</vt:lpstr>
      <vt:lpstr>Ejecución Presupuestaria de Gastos Acumulada al mes de Noviembre de 2017  Ministerio Secretaría General de la Presidencia</vt:lpstr>
      <vt:lpstr>Ejecución Presupuestaria de Gastos Acumulada al mes de Noviembre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156</cp:revision>
  <cp:lastPrinted>2017-05-05T19:52:29Z</cp:lastPrinted>
  <dcterms:created xsi:type="dcterms:W3CDTF">2016-06-23T13:38:47Z</dcterms:created>
  <dcterms:modified xsi:type="dcterms:W3CDTF">2018-01-08T19:52:32Z</dcterms:modified>
</cp:coreProperties>
</file>