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8" r:id="rId4"/>
    <p:sldId id="299" r:id="rId5"/>
    <p:sldId id="304" r:id="rId6"/>
    <p:sldId id="264" r:id="rId7"/>
    <p:sldId id="301" r:id="rId8"/>
    <p:sldId id="263" r:id="rId9"/>
    <p:sldId id="265" r:id="rId10"/>
    <p:sldId id="302" r:id="rId11"/>
    <p:sldId id="267" r:id="rId12"/>
    <p:sldId id="303" r:id="rId13"/>
    <p:sldId id="268" r:id="rId14"/>
    <p:sldId id="269" r:id="rId15"/>
    <p:sldId id="305" r:id="rId16"/>
    <p:sldId id="275" r:id="rId17"/>
    <p:sldId id="276" r:id="rId18"/>
    <p:sldId id="300" r:id="rId19"/>
    <p:sldId id="277" r:id="rId20"/>
    <p:sldId id="278" r:id="rId21"/>
    <p:sldId id="306" r:id="rId22"/>
    <p:sldId id="272" r:id="rId23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3" autoAdjust="0"/>
  </p:normalViewPr>
  <p:slideViewPr>
    <p:cSldViewPr>
      <p:cViewPr varScale="1">
        <p:scale>
          <a:sx n="103" d="100"/>
          <a:sy n="103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433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Noviembre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21: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enero 2018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4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075" y="571169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A52AE6C-A017-4178-8F5F-5B1CED2B9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155117"/>
              </p:ext>
            </p:extLst>
          </p:nvPr>
        </p:nvGraphicFramePr>
        <p:xfrm>
          <a:off x="414335" y="1916832"/>
          <a:ext cx="8201489" cy="379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Worksheet" r:id="rId3" imgW="8553489" imgH="3781350" progId="Excel.Sheet.12">
                  <p:embed/>
                </p:oleObj>
              </mc:Choice>
              <mc:Fallback>
                <p:oleObj name="Worksheet" r:id="rId3" imgW="8553489" imgH="3781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489" cy="3794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58330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B55B9E3-4AD9-4489-9A42-9EF1F187D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97951"/>
              </p:ext>
            </p:extLst>
          </p:nvPr>
        </p:nvGraphicFramePr>
        <p:xfrm>
          <a:off x="414335" y="1916832"/>
          <a:ext cx="8229600" cy="391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Worksheet" r:id="rId3" imgW="8553489" imgH="4010040" progId="Excel.Sheet.12">
                  <p:embed/>
                </p:oleObj>
              </mc:Choice>
              <mc:Fallback>
                <p:oleObj name="Worksheet" r:id="rId3" imgW="8553489" imgH="4010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29600" cy="3916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38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3661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06: SISTEMA DE PROTECCIÓN INTEGRAL A LA INFANCIA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AAD84E2-5BB0-4B26-B12F-C606EB49E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82180"/>
              </p:ext>
            </p:extLst>
          </p:nvPr>
        </p:nvGraphicFramePr>
        <p:xfrm>
          <a:off x="414335" y="1916832"/>
          <a:ext cx="8229600" cy="4219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Worksheet" r:id="rId3" imgW="8553489" imgH="4391010" progId="Excel.Sheet.12">
                  <p:embed/>
                </p:oleObj>
              </mc:Choice>
              <mc:Fallback>
                <p:oleObj name="Worksheet" r:id="rId3" imgW="8553489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29600" cy="4219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685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6366056-A3A9-45CB-B38F-7A0F8DEA3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93843"/>
              </p:ext>
            </p:extLst>
          </p:nvPr>
        </p:nvGraphicFramePr>
        <p:xfrm>
          <a:off x="414336" y="1772816"/>
          <a:ext cx="8229600" cy="343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Worksheet" r:id="rId3" imgW="8648576" imgH="3667140" progId="Excel.Sheet.12">
                  <p:embed/>
                </p:oleObj>
              </mc:Choice>
              <mc:Fallback>
                <p:oleObj name="Worksheet" r:id="rId3" imgW="8648576" imgH="3667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29600" cy="343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10163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88DF6C6-97A9-4A7B-9F9C-74A787C45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452464"/>
              </p:ext>
            </p:extLst>
          </p:nvPr>
        </p:nvGraphicFramePr>
        <p:xfrm>
          <a:off x="414336" y="1805526"/>
          <a:ext cx="8210799" cy="33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Worksheet" r:id="rId3" imgW="8648576" imgH="3362310" progId="Excel.Sheet.12">
                  <p:embed/>
                </p:oleObj>
              </mc:Choice>
              <mc:Fallback>
                <p:oleObj name="Worksheet" r:id="rId3" imgW="8648576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05526"/>
                        <a:ext cx="8210799" cy="330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07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45086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05: INSTITUTO NACIONAL DE LA JUVENTUD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D49568F-63A7-4178-9F8C-571B80CFD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268451"/>
              </p:ext>
            </p:extLst>
          </p:nvPr>
        </p:nvGraphicFramePr>
        <p:xfrm>
          <a:off x="414336" y="1724100"/>
          <a:ext cx="8210799" cy="3726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Worksheet" r:id="rId3" imgW="8648576" imgH="3857760" progId="Excel.Sheet.12">
                  <p:embed/>
                </p:oleObj>
              </mc:Choice>
              <mc:Fallback>
                <p:oleObj name="Worksheet" r:id="rId3" imgW="8648576" imgH="3857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10799" cy="3726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629426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4848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6C5B1E3-9C2D-448A-99C4-EDB7E5A4B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3555"/>
              </p:ext>
            </p:extLst>
          </p:nvPr>
        </p:nvGraphicFramePr>
        <p:xfrm>
          <a:off x="414336" y="1724100"/>
          <a:ext cx="8229600" cy="458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Worksheet" r:id="rId3" imgW="8677210" imgH="4848120" progId="Excel.Sheet.12">
                  <p:embed/>
                </p:oleObj>
              </mc:Choice>
              <mc:Fallback>
                <p:oleObj name="Worksheet" r:id="rId3" imgW="8677210" imgH="4848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29600" cy="4585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169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AFB06D6-E324-4E5E-848A-48A20D415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91589"/>
              </p:ext>
            </p:extLst>
          </p:nvPr>
        </p:nvGraphicFramePr>
        <p:xfrm>
          <a:off x="414336" y="1700808"/>
          <a:ext cx="8229600" cy="451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Worksheet" r:id="rId3" imgW="8677210" imgH="4733910" progId="Excel.Sheet.12">
                  <p:embed/>
                </p:oleObj>
              </mc:Choice>
              <mc:Fallback>
                <p:oleObj name="Worksheet" r:id="rId3" imgW="8677210" imgH="4733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29600" cy="4516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5317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07: SERVICIO NACIONAL DE LA DISCAPACIDAD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B0ED567-9183-4710-B0CB-58D5E09B6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449637"/>
              </p:ext>
            </p:extLst>
          </p:nvPr>
        </p:nvGraphicFramePr>
        <p:xfrm>
          <a:off x="414337" y="1700808"/>
          <a:ext cx="8229600" cy="465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Worksheet" r:id="rId3" imgW="8658301" imgH="5076810" progId="Excel.Sheet.12">
                  <p:embed/>
                </p:oleObj>
              </mc:Choice>
              <mc:Fallback>
                <p:oleObj name="Worksheet" r:id="rId3" imgW="8658301" imgH="5076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29600" cy="4655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63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 						… 1 de 2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FBD5CE0-027C-41CF-A643-425FA5882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456609"/>
              </p:ext>
            </p:extLst>
          </p:nvPr>
        </p:nvGraphicFramePr>
        <p:xfrm>
          <a:off x="414336" y="1772816"/>
          <a:ext cx="8229600" cy="446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Worksheet" r:id="rId3" imgW="8648576" imgH="4810050" progId="Excel.Sheet.12">
                  <p:embed/>
                </p:oleObj>
              </mc:Choice>
              <mc:Fallback>
                <p:oleObj name="Worksheet" r:id="rId3" imgW="8648576" imgH="4810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29600" cy="446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Para el año 2017 la Partida presenta un presupuesto aprobado de </a:t>
            </a:r>
            <a:r>
              <a:rPr lang="es-CL" sz="1600" b="1" dirty="0"/>
              <a:t>$621.072 millones</a:t>
            </a:r>
            <a:r>
              <a:rPr lang="es-CL" sz="1600" dirty="0"/>
              <a:t>, de los cuales un 85,6% se destina a transferencias corrientes y de capital, con una participación de un 63,9% y 21,7% respectivamente, los que al mes de noviembre registraron erogaciones del 85,7% y 67,2%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La ejecución del Ministerio, del mes de noviembre ascendió a </a:t>
            </a:r>
            <a:r>
              <a:rPr lang="es-CL" sz="1600" b="1" dirty="0"/>
              <a:t>$37.491 millones</a:t>
            </a:r>
            <a:r>
              <a:rPr lang="es-CL" sz="1600" dirty="0"/>
              <a:t>, es decir, un </a:t>
            </a:r>
            <a:r>
              <a:rPr lang="es-CL" sz="1600" b="1" dirty="0"/>
              <a:t>6%</a:t>
            </a:r>
            <a:r>
              <a:rPr lang="es-CL" sz="1600" dirty="0"/>
              <a:t> respecto de la ley inicial, lo que equivale a 3,1 punto porcentual bajo el gasto registrado a igual mes del año 2016.  Mientras que la ejecución acumulada a noviembre de 2017 ascendió a </a:t>
            </a:r>
            <a:r>
              <a:rPr lang="es-CL" sz="1600" b="1" dirty="0"/>
              <a:t>$532.494 millones</a:t>
            </a:r>
            <a:r>
              <a:rPr lang="es-CL" sz="1600" dirty="0"/>
              <a:t>, equivalente a un </a:t>
            </a:r>
            <a:r>
              <a:rPr lang="es-CL" sz="1600" b="1" dirty="0"/>
              <a:t>82,3%</a:t>
            </a:r>
            <a:r>
              <a:rPr lang="es-CL" sz="1600" dirty="0"/>
              <a:t> del presupuesto vigente y un </a:t>
            </a:r>
            <a:r>
              <a:rPr lang="es-CL" sz="1600" b="1" dirty="0"/>
              <a:t>85,7%</a:t>
            </a:r>
            <a:r>
              <a:rPr lang="es-CL" sz="1600" dirty="0"/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noviembre un incremento consolidado de </a:t>
            </a:r>
            <a:r>
              <a:rPr lang="es-CL" sz="1600" b="1" dirty="0"/>
              <a:t>$26.163 millones</a:t>
            </a:r>
            <a:r>
              <a:rPr lang="es-CL" sz="1600" dirty="0"/>
              <a:t>.  Afectando la mayoría de los subtítulos, destacando por su monto “servicio de la deuda”, “saldo final de caja” y “bienes y servicios de consumo” que presentan aumentos de $23.869 millones; $1.358 millones; y, $1.509 millones respectivamente. Asimismo, el subtítulo 24 “transferencias corrientes” y 33 “transferencias de capital”, experimentan una disminución por un monto de $608 millones y $2.618 millones respectivamente. 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89059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B880A00-44C6-4053-B7B0-A9968848A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976933"/>
              </p:ext>
            </p:extLst>
          </p:nvPr>
        </p:nvGraphicFramePr>
        <p:xfrm>
          <a:off x="414336" y="1766701"/>
          <a:ext cx="8201488" cy="212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Worksheet" r:id="rId3" imgW="8648576" imgH="2219400" progId="Excel.Sheet.12">
                  <p:embed/>
                </p:oleObj>
              </mc:Choice>
              <mc:Fallback>
                <p:oleObj name="Worksheet" r:id="rId3" imgW="8648576" imgH="22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6701"/>
                        <a:ext cx="8201488" cy="2123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83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6551" y="61737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09: SUBSECRETARÍA DE EVALUACIÓN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3778" y="127895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74AA258-0F30-4BBF-AA23-9E3171039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888508"/>
              </p:ext>
            </p:extLst>
          </p:nvPr>
        </p:nvGraphicFramePr>
        <p:xfrm>
          <a:off x="413778" y="1734295"/>
          <a:ext cx="8229600" cy="443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Worksheet" r:id="rId3" imgW="8648576" imgH="4505220" progId="Excel.Sheet.12">
                  <p:embed/>
                </p:oleObj>
              </mc:Choice>
              <mc:Fallback>
                <p:oleObj name="Worksheet" r:id="rId3" imgW="8648576" imgH="4505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778" y="1734295"/>
                        <a:ext cx="8229600" cy="443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</a:t>
            </a:r>
            <a:r>
              <a:rPr lang="es-CL" sz="1800" dirty="0"/>
              <a:t>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Los subtítulo que presentan el mayor nivel de gasto por su incidencia en la ejecución total de la Partida con un 80,3%, son: </a:t>
            </a:r>
            <a:r>
              <a:rPr lang="es-CL" sz="1600" b="1" dirty="0"/>
              <a:t>“transferencias corrientes” y “transferencias de capital”, </a:t>
            </a:r>
            <a:r>
              <a:rPr lang="es-CL" sz="1600" dirty="0"/>
              <a:t>con erogaciones de </a:t>
            </a:r>
            <a:r>
              <a:rPr lang="es-CL" sz="1600" b="1" dirty="0"/>
              <a:t>85,7% y 67,2% </a:t>
            </a:r>
            <a:r>
              <a:rPr lang="es-CL" sz="1600" dirty="0"/>
              <a:t>respectivamente.</a:t>
            </a:r>
          </a:p>
          <a:p>
            <a:pPr marL="360363"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/>
              <a:t>En el caso de las </a:t>
            </a:r>
            <a:r>
              <a:rPr lang="es-CL" sz="1600" b="1" dirty="0"/>
              <a:t>transferencias corrientes </a:t>
            </a:r>
            <a:r>
              <a:rPr lang="es-CL" sz="1600" dirty="0"/>
              <a:t>el gasto se explica por las transferencias al gobierno central realizadas por la Subsecretaría de Servicios Sociales (programa Ingreso Ético Familiar y Sistema Chile Solidario) a través de las asignaciones 24.03.021 “Subsidio Empleo a la Mujer, Ley N°20.595 – SENCE” y 24.03.010 “Programa bonificación Ley N°20.595” las que alcanzan una ejecución del 100% y 99,4% respectivamente, representando a su vez el 36% del gasto total del subtítulo.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En cuanto a los programas, el 72% del presupuesto inicial, se concentró en el programa Ingreso Ético Familiar y Sistema Chile Solidario (39%), Fondo de Solidaridad e Inversión Social (13%) y la Corporación Nacional de Desarrollo Indígena (20%), los que al mes de noviembre alcanzaron niveles de ejecución de 86,7%, 93,4% y 65,5% respectivamente, calculados respecto al presupuesto vigente.</a:t>
            </a:r>
            <a:endParaRPr lang="es-CL" sz="1600" b="1" i="1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El programa Fondo de Solidaridad e Inversión Social es el que presenta el mayor avance con un 93,4%, mientras que la Corporación Nacional de Desarrollo Indígena es la que presenta la ejecución menor con un 65,5%, explicado éste último por el bajo nivel de gasto de los subtítulos 24 transparencias corrientes y 33 transferencias de capital, que alcanzan gastos de 80,7 % y 56,2% respectivamente, representando a su vez al 84% del programa.</a:t>
            </a:r>
          </a:p>
        </p:txBody>
      </p:sp>
    </p:spTree>
    <p:extLst>
      <p:ext uri="{BB962C8B-B14F-4D97-AF65-F5344CB8AC3E}">
        <p14:creationId xmlns:p14="http://schemas.microsoft.com/office/powerpoint/2010/main" val="323311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4542" y="43651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7F13385-701A-416C-9C03-A22F8FC60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775582"/>
              </p:ext>
            </p:extLst>
          </p:nvPr>
        </p:nvGraphicFramePr>
        <p:xfrm>
          <a:off x="413676" y="1724101"/>
          <a:ext cx="8262779" cy="2641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Worksheet" r:id="rId3" imgW="8105879" imgH="2790720" progId="Excel.Sheet.12">
                  <p:embed/>
                </p:oleObj>
              </mc:Choice>
              <mc:Fallback>
                <p:oleObj name="Worksheet" r:id="rId3" imgW="8105879" imgH="279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676" y="1724101"/>
                        <a:ext cx="8262779" cy="2641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044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7" y="1426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83E64F5-2643-4A17-905F-01277DE7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882093"/>
            <a:ext cx="4085657" cy="25222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E4383C-4AD6-497D-9C76-D38D1301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882093"/>
            <a:ext cx="4053137" cy="25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7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21,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2108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E66841C-E023-416D-88CB-D18766F00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75975"/>
              </p:ext>
            </p:extLst>
          </p:nvPr>
        </p:nvGraphicFramePr>
        <p:xfrm>
          <a:off x="414336" y="1705441"/>
          <a:ext cx="8229600" cy="251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Worksheet" r:id="rId4" imgW="8448678" imgH="2409750" progId="Excel.Sheet.12">
                  <p:embed/>
                </p:oleObj>
              </mc:Choice>
              <mc:Fallback>
                <p:oleObj name="Worksheet" r:id="rId4" imgW="8448678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5441"/>
                        <a:ext cx="8229600" cy="2515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63331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98603A3-F804-4EEF-A096-3EC48AB05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40360"/>
              </p:ext>
            </p:extLst>
          </p:nvPr>
        </p:nvGraphicFramePr>
        <p:xfrm>
          <a:off x="414335" y="1772816"/>
          <a:ext cx="8210799" cy="456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Worksheet" r:id="rId3" imgW="8553489" imgH="4695840" progId="Excel.Sheet.12">
                  <p:embed/>
                </p:oleObj>
              </mc:Choice>
              <mc:Fallback>
                <p:oleObj name="Worksheet" r:id="rId3" imgW="8553489" imgH="4695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4560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034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19675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1FBB01D-8F7A-41BC-8A63-347F5AC15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280646"/>
              </p:ext>
            </p:extLst>
          </p:nvPr>
        </p:nvGraphicFramePr>
        <p:xfrm>
          <a:off x="414336" y="1652092"/>
          <a:ext cx="8210800" cy="2451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Worksheet" r:id="rId3" imgW="8553489" imgH="2409750" progId="Excel.Sheet.12">
                  <p:embed/>
                </p:oleObj>
              </mc:Choice>
              <mc:Fallback>
                <p:oleObj name="Worksheet" r:id="rId3" imgW="8553489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2092"/>
                        <a:ext cx="8210800" cy="2451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110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1156</Words>
  <Application>Microsoft Office PowerPoint</Application>
  <PresentationFormat>Presentación en pantalla (4:3)</PresentationFormat>
  <Paragraphs>96</Paragraphs>
  <Slides>21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Hoja de cálculo de Microsoft Excel</vt:lpstr>
      <vt:lpstr>EJECUCIÓN PRESUPUESTARIA DE GASTOS ACUMULADA al mes de Noviembre de 2017 Partida 21: MINISTERIO DE DESARROLLO SOCIAL</vt:lpstr>
      <vt:lpstr>Ejecución Presupuestaria de Gastos Acumulada al mes de Noviembre de 2017  Ministerio de Desarrollo Social</vt:lpstr>
      <vt:lpstr>Ejecución Presupuestaria de Gastos Acumulada al mes de Noviembre de 2017  Ministerio de Desarrollo Social</vt:lpstr>
      <vt:lpstr>Ejecución Presupuestaria de Gastos Acumulada al mes de Noviembre de 2017  Ministerio de Desarrollo Social</vt:lpstr>
      <vt:lpstr>Ejecución Presupuestaria de Gastos Acumulada al mes de Noviembre de 2017  Ministerio de Desarrollo Social</vt:lpstr>
      <vt:lpstr>Ejecución Presupuestaria de Gastos Acumulada al mes de Noviembre de 2017  Ministerio de Desarrollo Social</vt:lpstr>
      <vt:lpstr>Ejecución Presupuestaria de Gastos Acumulada al mes de Noviembre de 2017  Partida 21,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192</cp:revision>
  <cp:lastPrinted>2017-06-15T16:55:12Z</cp:lastPrinted>
  <dcterms:created xsi:type="dcterms:W3CDTF">2016-06-23T13:38:47Z</dcterms:created>
  <dcterms:modified xsi:type="dcterms:W3CDTF">2018-01-08T14:47:43Z</dcterms:modified>
</cp:coreProperties>
</file>