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8" r:id="rId4"/>
    <p:sldId id="264" r:id="rId5"/>
    <p:sldId id="299" r:id="rId6"/>
    <p:sldId id="263" r:id="rId7"/>
    <p:sldId id="265" r:id="rId8"/>
    <p:sldId id="267" r:id="rId9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08-01-2018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08-01-2018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08-01-2018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08-01-2018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08-01-2018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08-01-2018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Noviembre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20: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SECRETARÍA GENERAL DE GOBIERNO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enero 2018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13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La Ejecución de la Partida del mes de noviembre ascendió a $2.515 millones, es decir, un 8,7% respecto de la ley inicial.  Con ello, la ejecución acumulada del año 2017 ascendió a </a:t>
            </a:r>
            <a:r>
              <a:rPr lang="es-CL" sz="1600" b="1" dirty="0"/>
              <a:t>$29.698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102,2% </a:t>
            </a:r>
            <a:r>
              <a:rPr lang="es-CL" sz="1600" dirty="0"/>
              <a:t>del presupuesto inicial, siendo 13,3 puntos porcentuales superior respecto a igual periodo del año 2016.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En cuanto a los programas, el 62% del presupuesto vigente, se concentra en la </a:t>
            </a:r>
            <a:r>
              <a:rPr lang="es-CL" sz="1600" b="1" dirty="0"/>
              <a:t>Secretaría General de Gobierno</a:t>
            </a:r>
            <a:r>
              <a:rPr lang="es-CL" sz="1600" dirty="0"/>
              <a:t> que al mes de noviembre alcanzó un nivel de ejecución de </a:t>
            </a:r>
            <a:r>
              <a:rPr lang="es-CL" sz="1600" b="1" dirty="0"/>
              <a:t>82,6%.  </a:t>
            </a:r>
            <a:r>
              <a:rPr lang="es-CL" sz="1600" dirty="0"/>
              <a:t>Ejecución afectada por</a:t>
            </a:r>
            <a:r>
              <a:rPr lang="es-CL" sz="1600" b="1" dirty="0"/>
              <a:t> </a:t>
            </a:r>
            <a:r>
              <a:rPr lang="es-CL" sz="1600" dirty="0"/>
              <a:t>el nivel de ejecución del subtítulo </a:t>
            </a:r>
            <a:r>
              <a:rPr lang="es-CL" sz="1600" b="1" dirty="0"/>
              <a:t>bienes y servicios de consumo </a:t>
            </a:r>
            <a:r>
              <a:rPr lang="es-CL" sz="1600" dirty="0"/>
              <a:t>que alcanzó una erogación de </a:t>
            </a:r>
            <a:r>
              <a:rPr lang="es-CL" sz="1600" b="1" dirty="0"/>
              <a:t>61,1%</a:t>
            </a:r>
            <a:r>
              <a:rPr lang="es-CL" sz="1600" dirty="0"/>
              <a:t> y una participación dentro de la Secretaría del  21,5%.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El programa </a:t>
            </a:r>
            <a:r>
              <a:rPr lang="es-CL" sz="1600" b="1" dirty="0"/>
              <a:t>Consejo Nacional de Televisión </a:t>
            </a:r>
            <a:r>
              <a:rPr lang="es-CL" sz="1600" dirty="0"/>
              <a:t>presentó un </a:t>
            </a:r>
            <a:r>
              <a:rPr lang="es-CL" sz="1600" b="1" dirty="0"/>
              <a:t>avance de 93,2%</a:t>
            </a:r>
            <a:r>
              <a:rPr lang="es-CL" sz="1600" dirty="0"/>
              <a:t>, donde los niveles de gasto más bajos se registran en la asignación relativa al “Programa de Televisión Cultural y Educativa CNTV Infantil  (ex  </a:t>
            </a:r>
            <a:r>
              <a:rPr lang="es-CL" sz="1600" dirty="0" err="1"/>
              <a:t>Novasur</a:t>
            </a:r>
            <a:r>
              <a:rPr lang="es-CL" sz="1600" dirty="0"/>
              <a:t>)” que  presenta una erogación del 70,5%.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s-CL" sz="1600" dirty="0"/>
              <a:t>A nivel agregado, los subtítulos que presentan la mayor erogación, son </a:t>
            </a:r>
            <a:r>
              <a:rPr lang="es-CL" sz="1600" b="1" dirty="0"/>
              <a:t>servicio de la deuda, </a:t>
            </a:r>
            <a:r>
              <a:rPr lang="es-CL" sz="1600" dirty="0"/>
              <a:t>con un </a:t>
            </a:r>
            <a:r>
              <a:rPr lang="es-CL" sz="1600" b="1" dirty="0"/>
              <a:t>99,2%, transferencias corrientes</a:t>
            </a:r>
            <a:r>
              <a:rPr lang="es-CL" sz="1600" dirty="0"/>
              <a:t>, con un </a:t>
            </a:r>
            <a:r>
              <a:rPr lang="es-CL" sz="1600" b="1" dirty="0"/>
              <a:t>91,6% y gastos en personal, </a:t>
            </a:r>
            <a:r>
              <a:rPr lang="es-CL" sz="1600" dirty="0"/>
              <a:t>con desembolsos que alcanza un </a:t>
            </a:r>
            <a:r>
              <a:rPr lang="es-CL" sz="1600" b="1" dirty="0"/>
              <a:t>88,5%</a:t>
            </a:r>
            <a:r>
              <a:rPr lang="es-CL" sz="1600" dirty="0"/>
              <a:t>, que a su vez representa el 87,3% de los recursos ejecutados a la fecha.</a:t>
            </a: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29828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03FAA1CC-7DB6-46C0-96A9-6CFB519808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1175571"/>
              </p:ext>
            </p:extLst>
          </p:nvPr>
        </p:nvGraphicFramePr>
        <p:xfrm>
          <a:off x="486346" y="1724101"/>
          <a:ext cx="8118102" cy="157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Worksheet" r:id="rId3" imgW="8105879" imgH="1838430" progId="Excel.Sheet.12">
                  <p:embed/>
                </p:oleObj>
              </mc:Choice>
              <mc:Fallback>
                <p:oleObj name="Worksheet" r:id="rId3" imgW="8105879" imgH="18384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6346" y="1724101"/>
                        <a:ext cx="8118102" cy="157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50193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Secretaría General de Gobierno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C7CC96BB-F5E8-4FD8-9B24-44A7001C33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24" y="2133011"/>
            <a:ext cx="4114800" cy="236891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E93B3C1C-F6E3-4E03-8D2A-49CE1F775E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7402" y="2133007"/>
            <a:ext cx="3998422" cy="2368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137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Noviembre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20,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09935" y="299760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3" name="Objeto 2">
            <a:extLst>
              <a:ext uri="{FF2B5EF4-FFF2-40B4-BE49-F238E27FC236}">
                <a16:creationId xmlns:a16="http://schemas.microsoft.com/office/drawing/2014/main" id="{809F4799-6861-42A4-9AF4-488C2D59C7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345144"/>
              </p:ext>
            </p:extLst>
          </p:nvPr>
        </p:nvGraphicFramePr>
        <p:xfrm>
          <a:off x="409934" y="1724100"/>
          <a:ext cx="8276865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Worksheet" r:id="rId4" imgW="8420044" imgH="1266840" progId="Excel.Sheet.12">
                  <p:embed/>
                </p:oleObj>
              </mc:Choice>
              <mc:Fallback>
                <p:oleObj name="Worksheet" r:id="rId4" imgW="8420044" imgH="12668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9934" y="1724100"/>
                        <a:ext cx="8276865" cy="1266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86224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693636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01, Programa 01: SECRETARÍA GENERAL DE GOBIERNO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3462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59D963FC-BD47-44E9-8B3C-BA87BA5F4B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057435"/>
              </p:ext>
            </p:extLst>
          </p:nvPr>
        </p:nvGraphicFramePr>
        <p:xfrm>
          <a:off x="414336" y="1700808"/>
          <a:ext cx="8201488" cy="4747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Worksheet" r:id="rId3" imgW="8648576" imgH="5191020" progId="Excel.Sheet.12">
                  <p:embed/>
                </p:oleObj>
              </mc:Choice>
              <mc:Fallback>
                <p:oleObj name="Worksheet" r:id="rId3" imgW="8648576" imgH="51910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00808"/>
                        <a:ext cx="8201488" cy="47474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66124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Noviembre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20, Capítulo 02, Programa 01: CONSEJO NACIONAL DE TELEVISIÓN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graphicFrame>
        <p:nvGraphicFramePr>
          <p:cNvPr id="2" name="Objeto 1">
            <a:extLst>
              <a:ext uri="{FF2B5EF4-FFF2-40B4-BE49-F238E27FC236}">
                <a16:creationId xmlns:a16="http://schemas.microsoft.com/office/drawing/2014/main" id="{D63D1CB1-AEA1-4BF9-A2CD-7A69E329D6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009342"/>
              </p:ext>
            </p:extLst>
          </p:nvPr>
        </p:nvGraphicFramePr>
        <p:xfrm>
          <a:off x="414336" y="1796108"/>
          <a:ext cx="8201488" cy="3865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Worksheet" r:id="rId3" imgW="8648576" imgH="3895830" progId="Excel.Sheet.12">
                  <p:embed/>
                </p:oleObj>
              </mc:Choice>
              <mc:Fallback>
                <p:oleObj name="Worksheet" r:id="rId3" imgW="8648576" imgH="389583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4336" y="1796108"/>
                        <a:ext cx="8201488" cy="3865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2799</TotalTime>
  <Words>431</Words>
  <Application>Microsoft Office PowerPoint</Application>
  <PresentationFormat>Presentación en pantalla (4:3)</PresentationFormat>
  <Paragraphs>32</Paragraphs>
  <Slides>7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16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Hoja de cálculo de Microsoft Excel</vt:lpstr>
      <vt:lpstr>EJECUCIÓN PRESUPUESTARIA DE GASTOS ACUMULADA al mes de Noviembre de 2017 Partida 20: MINISTERIO SECRETARÍA GENERAL DE GOBIERNO</vt:lpstr>
      <vt:lpstr>Ejecución Presupuestaria de Gastos Acumulada al mes de Noviembre de 2017  Ministerio Secretaría General de Gobierno</vt:lpstr>
      <vt:lpstr>Ejecución Presupuestaria de Gastos Acumulada al mes de Noviembre de 2017  Ministerio Secretaría General de Gobierno</vt:lpstr>
      <vt:lpstr>Presentación de PowerPoint</vt:lpstr>
      <vt:lpstr>Ejecución Presupuestaria de Gastos Acumulada al mes de Noviembre de 2017  Partida 20, Resumen por Capítulos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160</cp:revision>
  <cp:lastPrinted>2016-10-11T11:56:42Z</cp:lastPrinted>
  <dcterms:created xsi:type="dcterms:W3CDTF">2016-06-23T13:38:47Z</dcterms:created>
  <dcterms:modified xsi:type="dcterms:W3CDTF">2018-01-08T17:23:34Z</dcterms:modified>
</cp:coreProperties>
</file>