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Noviembre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noviembre ascendió a $2.515 millones, es decir, un 8,7% respecto de la ley inicial.  Con ello, la ejecución acumulada del año 2017 ascendió a </a:t>
            </a:r>
            <a:r>
              <a:rPr lang="es-CL" sz="1600" b="1" dirty="0"/>
              <a:t>$29.698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102,2% </a:t>
            </a:r>
            <a:r>
              <a:rPr lang="es-CL" sz="1600" dirty="0"/>
              <a:t>del presupuesto inicial, siendo 13,3 puntos porcentuales superior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noviembre alcanzó un nivel de ejecución de </a:t>
            </a:r>
            <a:r>
              <a:rPr lang="es-CL" sz="1600" b="1" dirty="0"/>
              <a:t>82,6%.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del subtítulo </a:t>
            </a:r>
            <a:r>
              <a:rPr lang="es-CL" sz="1600" b="1" dirty="0"/>
              <a:t>bienes y servicios de consumo </a:t>
            </a:r>
            <a:r>
              <a:rPr lang="es-CL" sz="1600" dirty="0"/>
              <a:t>que alcanzó una erogación de </a:t>
            </a:r>
            <a:r>
              <a:rPr lang="es-CL" sz="1600" b="1" dirty="0"/>
              <a:t>61,1%</a:t>
            </a:r>
            <a:r>
              <a:rPr lang="es-CL" sz="1600" dirty="0"/>
              <a:t> y una participación dentro de la Secretaría del  21,5%.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93,2%</a:t>
            </a:r>
            <a:r>
              <a:rPr lang="es-CL" sz="1600" dirty="0"/>
              <a:t>, donde los niveles de gasto más bajos se registran en la asignación relativa al “Programa de Televisión Cultural y Educativa CNTV Infantil  (ex  </a:t>
            </a:r>
            <a:r>
              <a:rPr lang="es-CL" sz="1600" dirty="0" err="1"/>
              <a:t>Novasur</a:t>
            </a:r>
            <a:r>
              <a:rPr lang="es-CL" sz="1600" dirty="0"/>
              <a:t>)” que  presenta una erogación del 70,5%.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A nivel agregado, los subtítulos que presentan la mayor erogación, son </a:t>
            </a:r>
            <a:r>
              <a:rPr lang="es-CL" sz="1600" b="1" dirty="0"/>
              <a:t>servicio de la deuda, </a:t>
            </a:r>
            <a:r>
              <a:rPr lang="es-CL" sz="1600" dirty="0"/>
              <a:t>con un </a:t>
            </a:r>
            <a:r>
              <a:rPr lang="es-CL" sz="1600" b="1" dirty="0"/>
              <a:t>99,2%, transferencias corrientes</a:t>
            </a:r>
            <a:r>
              <a:rPr lang="es-CL" sz="1600" dirty="0"/>
              <a:t>, con un </a:t>
            </a:r>
            <a:r>
              <a:rPr lang="es-CL" sz="1600" b="1" dirty="0"/>
              <a:t>91,6% y gastos en personal, </a:t>
            </a:r>
            <a:r>
              <a:rPr lang="es-CL" sz="1600" dirty="0"/>
              <a:t>con desembolsos que alcanza un </a:t>
            </a:r>
            <a:r>
              <a:rPr lang="es-CL" sz="1600" b="1" dirty="0"/>
              <a:t>88,5%</a:t>
            </a:r>
            <a:r>
              <a:rPr lang="es-CL" sz="1600" dirty="0"/>
              <a:t>, que a su vez representa el 87,3% de los recursos ejecutados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982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3FAA1CC-7DB6-46C0-96A9-6CFB519808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175571"/>
              </p:ext>
            </p:extLst>
          </p:nvPr>
        </p:nvGraphicFramePr>
        <p:xfrm>
          <a:off x="486346" y="1724101"/>
          <a:ext cx="8118102" cy="157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346" y="1724101"/>
                        <a:ext cx="8118102" cy="157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7CC96BB-F5E8-4FD8-9B24-44A7001C3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1"/>
            <a:ext cx="4114800" cy="236891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93B3C1C-F6E3-4E03-8D2A-49CE1F775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2" y="2133007"/>
            <a:ext cx="3998422" cy="23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9935" y="299760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09F4799-6861-42A4-9AF4-488C2D59C7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345144"/>
              </p:ext>
            </p:extLst>
          </p:nvPr>
        </p:nvGraphicFramePr>
        <p:xfrm>
          <a:off x="409934" y="1724100"/>
          <a:ext cx="827686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9934" y="1724100"/>
                        <a:ext cx="8276865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9D963FC-BD47-44E9-8B3C-BA87BA5F4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057435"/>
              </p:ext>
            </p:extLst>
          </p:nvPr>
        </p:nvGraphicFramePr>
        <p:xfrm>
          <a:off x="414336" y="1700808"/>
          <a:ext cx="8201488" cy="4747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201488" cy="4747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63D1CB1-AEA1-4BF9-A2CD-7A69E329D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009342"/>
              </p:ext>
            </p:extLst>
          </p:nvPr>
        </p:nvGraphicFramePr>
        <p:xfrm>
          <a:off x="414336" y="1796108"/>
          <a:ext cx="8201488" cy="386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01488" cy="3865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2799</TotalTime>
  <Words>431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Noviembre de 2017 Partida 20: MINISTERIO SECRETARÍA GENERAL DE GOBIERNO</vt:lpstr>
      <vt:lpstr>Ejecución Presupuestaria de Gastos Acumulada al mes de Noviembre de 2017  Ministerio Secretaría General de Gobierno</vt:lpstr>
      <vt:lpstr>Ejecución Presupuestaria de Gastos Acumulada al mes de Noviembre de 2017  Ministerio Secretaría General de Gobierno</vt:lpstr>
      <vt:lpstr>Presentación de PowerPoint</vt:lpstr>
      <vt:lpstr>Ejecución Presupuestaria de Gastos Acumulada al mes de Noviembre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160</cp:revision>
  <cp:lastPrinted>2016-10-11T11:56:42Z</cp:lastPrinted>
  <dcterms:created xsi:type="dcterms:W3CDTF">2016-06-23T13:38:47Z</dcterms:created>
  <dcterms:modified xsi:type="dcterms:W3CDTF">2018-01-08T17:23:34Z</dcterms:modified>
</cp:coreProperties>
</file>