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300" r:id="rId5"/>
    <p:sldId id="264" r:id="rId6"/>
    <p:sldId id="301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0" d="100"/>
          <a:sy n="110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Noviembre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19: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01317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04: Unidad Operativa de Control de Tránsito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5BC4ABD-1B9B-49BD-B957-4A5876E71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850627"/>
              </p:ext>
            </p:extLst>
          </p:nvPr>
        </p:nvGraphicFramePr>
        <p:xfrm>
          <a:off x="428624" y="1656668"/>
          <a:ext cx="8196511" cy="335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4" y="1656668"/>
                        <a:ext cx="8196511" cy="3356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05: Fiscalización y Control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1A5A2CD-0C91-40E6-B27F-5AAD721AF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80998"/>
              </p:ext>
            </p:extLst>
          </p:nvPr>
        </p:nvGraphicFramePr>
        <p:xfrm>
          <a:off x="428625" y="1695724"/>
          <a:ext cx="8187200" cy="310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Worksheet" r:id="rId3" imgW="8725024" imgH="3362310" progId="Excel.Sheet.12">
                  <p:embed/>
                </p:oleObj>
              </mc:Choice>
              <mc:Fallback>
                <p:oleObj name="Worksheet" r:id="rId3" imgW="8725024" imgH="3362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695724"/>
                        <a:ext cx="8187200" cy="310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06: Subsidio Nacional al Transporte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956DFE3-FE3E-43DD-BEC3-08471BA44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386321"/>
              </p:ext>
            </p:extLst>
          </p:nvPr>
        </p:nvGraphicFramePr>
        <p:xfrm>
          <a:off x="428625" y="1700808"/>
          <a:ext cx="8196509" cy="474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Worksheet" r:id="rId3" imgW="8725024" imgH="5648400" progId="Excel.Sheet.12">
                  <p:embed/>
                </p:oleObj>
              </mc:Choice>
              <mc:Fallback>
                <p:oleObj name="Worksheet" r:id="rId3" imgW="8725024" imgH="5648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700808"/>
                        <a:ext cx="8196509" cy="474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4062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07: Programa de Desarrollo Logístico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0928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F86BE91-F38E-4278-8D06-71A2CB721F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97700"/>
              </p:ext>
            </p:extLst>
          </p:nvPr>
        </p:nvGraphicFramePr>
        <p:xfrm>
          <a:off x="414336" y="1656669"/>
          <a:ext cx="8206192" cy="3083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6669"/>
                        <a:ext cx="8206192" cy="3083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8908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08: Programa de Vialidad y Transporte Urbano: SECTRA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4180" y="1406319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87A41B1-F0F4-4DAF-82D7-29D69D61B6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60177"/>
              </p:ext>
            </p:extLst>
          </p:nvPr>
        </p:nvGraphicFramePr>
        <p:xfrm>
          <a:off x="528315" y="1861659"/>
          <a:ext cx="8085466" cy="293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315" y="1861659"/>
                        <a:ext cx="8085466" cy="2935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9469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02, Programa 01: Subsecretaría de Telecomunicaciones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E0D4F20-2791-4FC1-BCCF-B883CB330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166413"/>
              </p:ext>
            </p:extLst>
          </p:nvPr>
        </p:nvGraphicFramePr>
        <p:xfrm>
          <a:off x="414336" y="1656668"/>
          <a:ext cx="8210799" cy="4538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Worksheet" r:id="rId3" imgW="8686935" imgH="5267430" progId="Excel.Sheet.12">
                  <p:embed/>
                </p:oleObj>
              </mc:Choice>
              <mc:Fallback>
                <p:oleObj name="Worksheet" r:id="rId3" imgW="8686935" imgH="5267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6668"/>
                        <a:ext cx="8210799" cy="4538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03, Programa 01: Junta de Aeronáutica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2963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0B8A3BA-3963-4519-AF23-DE9205D15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062107"/>
              </p:ext>
            </p:extLst>
          </p:nvPr>
        </p:nvGraphicFramePr>
        <p:xfrm>
          <a:off x="428625" y="1656669"/>
          <a:ext cx="8196510" cy="291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Worksheet" r:id="rId3" imgW="8401134" imgH="3171960" progId="Excel.Sheet.12">
                  <p:embed/>
                </p:oleObj>
              </mc:Choice>
              <mc:Fallback>
                <p:oleObj name="Worksheet" r:id="rId3" imgW="840113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656669"/>
                        <a:ext cx="8196510" cy="2919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2017 la Partida presenta un presupuesto aprobado de </a:t>
            </a:r>
            <a:r>
              <a:rPr lang="es-CL" sz="1600" b="1" dirty="0">
                <a:latin typeface="+mn-lt"/>
              </a:rPr>
              <a:t>$1.021.304 millones</a:t>
            </a:r>
            <a:r>
              <a:rPr lang="es-CL" sz="1600" dirty="0">
                <a:latin typeface="+mn-lt"/>
              </a:rPr>
              <a:t>, de los cuales un 79% se destina a transferencias corrientes y transferencias de capital, con una participación de un 64% y 15% respectivamente, recursos que al mes de noviembre de 2017 registraron erogaciones del 81,2% y 59,5% respectivamente sobre el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del mes de noviembre ascendió a </a:t>
            </a:r>
            <a:r>
              <a:rPr lang="es-CL" sz="1600" b="1" dirty="0">
                <a:latin typeface="+mn-lt"/>
              </a:rPr>
              <a:t>$76.304 millones</a:t>
            </a:r>
            <a:r>
              <a:rPr lang="es-CL" sz="1600" dirty="0">
                <a:latin typeface="+mn-lt"/>
              </a:rPr>
              <a:t>, es decir, un </a:t>
            </a:r>
            <a:r>
              <a:rPr lang="es-CL" sz="1600" b="1" dirty="0">
                <a:latin typeface="+mn-lt"/>
              </a:rPr>
              <a:t>7,5%</a:t>
            </a:r>
            <a:r>
              <a:rPr lang="es-CL" sz="1600" dirty="0">
                <a:latin typeface="+mn-lt"/>
              </a:rPr>
              <a:t> respecto de la ley inicial, inferior en 7,8 punto porcentual al registrado en igual mes del año 2016.  Con ello, la ejecución acumulada </a:t>
            </a:r>
            <a:r>
              <a:rPr lang="es-CL" sz="1600" dirty="0"/>
              <a:t>a la fecha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>
                <a:latin typeface="+mn-lt"/>
              </a:rPr>
              <a:t>$789.252 millones</a:t>
            </a:r>
            <a:r>
              <a:rPr lang="es-CL" sz="1600" dirty="0">
                <a:latin typeface="+mn-lt"/>
              </a:rPr>
              <a:t>, equivalente a un </a:t>
            </a:r>
            <a:r>
              <a:rPr lang="es-CL" sz="1600" b="1" dirty="0">
                <a:latin typeface="+mn-lt"/>
              </a:rPr>
              <a:t>75,7%</a:t>
            </a:r>
            <a:r>
              <a:rPr lang="es-CL" sz="1600" dirty="0">
                <a:latin typeface="+mn-lt"/>
              </a:rPr>
              <a:t> del presupuesto vigente y un </a:t>
            </a:r>
            <a:r>
              <a:rPr lang="es-CL" sz="1600" b="1" dirty="0">
                <a:latin typeface="+mn-lt"/>
              </a:rPr>
              <a:t>77,3%</a:t>
            </a:r>
            <a:r>
              <a:rPr lang="es-CL" sz="1600" dirty="0">
                <a:latin typeface="+mn-lt"/>
              </a:rPr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noviembre un aumento consolidado de </a:t>
            </a:r>
            <a:r>
              <a:rPr lang="es-CL" sz="1600" b="1" dirty="0"/>
              <a:t>$21.371 millones</a:t>
            </a:r>
            <a:r>
              <a:rPr lang="es-CL" sz="1600" dirty="0"/>
              <a:t>.  Destacando por su monto el incremento del subtítulo 34 “servicio de la deuda”, por un monto de $11.639 millones; seguida por el subtítulo 24 “transferencias corrientes”, con $5.151 millones; y, por el subtítulo 35 “saldo final de caja”, con $2.949 millones.  Asimismo, “iniciativas de inversión” presenta una disminución de $2.572 millones.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</a:t>
            </a:r>
            <a:r>
              <a:rPr lang="es-CL" sz="1600" b="1" dirty="0"/>
              <a:t>el 97% </a:t>
            </a:r>
            <a:r>
              <a:rPr lang="es-CL" sz="1600" dirty="0"/>
              <a:t>del presupuesto inicial, se concentra en la </a:t>
            </a:r>
            <a:r>
              <a:rPr lang="es-CL" sz="1600" b="1" dirty="0"/>
              <a:t>Secretaría y Administración General de Transportes, </a:t>
            </a:r>
            <a:r>
              <a:rPr lang="es-CL" sz="1600" dirty="0"/>
              <a:t>destacando a su vez, la participación del </a:t>
            </a:r>
            <a:r>
              <a:rPr lang="es-CL" sz="1600" b="1" dirty="0"/>
              <a:t>Subsidio Nacional al Transporte Público</a:t>
            </a:r>
            <a:r>
              <a:rPr lang="es-CL" sz="1600" dirty="0"/>
              <a:t> que representan el 71% de la Partida, el que al mes de noviembre alcanzó una ejecución de </a:t>
            </a:r>
            <a:r>
              <a:rPr lang="es-CL" sz="1600" b="1" dirty="0"/>
              <a:t>81,6%</a:t>
            </a:r>
            <a:r>
              <a:rPr lang="es-CL" sz="1600" dirty="0"/>
              <a:t> 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La </a:t>
            </a:r>
            <a:r>
              <a:rPr lang="es-CL" sz="1600" b="1" dirty="0"/>
              <a:t>Junta de Aeronáutica Civil </a:t>
            </a:r>
            <a:r>
              <a:rPr lang="es-CL" sz="1600" dirty="0"/>
              <a:t>es la que presenta el </a:t>
            </a:r>
            <a:r>
              <a:rPr lang="es-CL" sz="1600" b="1" dirty="0"/>
              <a:t>mayor avance con un 88,7%</a:t>
            </a:r>
            <a:r>
              <a:rPr lang="es-CL" sz="1600" dirty="0"/>
              <a:t>, explicado por el nivel de ejecución de gasto en personal que asciende al 91,7%, representando a su vez un 82,4% de las erogaciones registradas en el programa.  Mientras que el Programa </a:t>
            </a:r>
            <a:r>
              <a:rPr lang="es-CL" sz="1600" b="1" dirty="0"/>
              <a:t>Transantiago </a:t>
            </a:r>
            <a:r>
              <a:rPr lang="es-CL" sz="1600" dirty="0"/>
              <a:t>es el que presenta la </a:t>
            </a:r>
            <a:r>
              <a:rPr lang="es-CL" sz="1600" b="1" dirty="0"/>
              <a:t>ejecución menor con un 56,6%</a:t>
            </a:r>
            <a:r>
              <a:rPr lang="es-CL" sz="1600" dirty="0"/>
              <a:t>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Finalmente, se registró una sobre-ejecución de </a:t>
            </a:r>
            <a:r>
              <a:rPr lang="es-CL" sz="1600" b="1" dirty="0"/>
              <a:t>$2.212 millones, </a:t>
            </a:r>
            <a:r>
              <a:rPr lang="es-CL" sz="1600" dirty="0"/>
              <a:t>en el subtítulo 34 Servicio de la Deuda, específicamente en las asignación Deuda Flotante, recursos que a la fecha no presentan los decretos presupuestarios respectivos.  De dicha situación, la más relevante se registra en la Subsecretaría de Telecomunicaciones que dispone gastos por $2.246 millones sin decretar.</a:t>
            </a:r>
            <a:endParaRPr lang="es-CL" sz="1600" b="1" u="sng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4937" y="414921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04937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A410DF8-002B-41C9-B907-B2AF4B2E5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552557"/>
              </p:ext>
            </p:extLst>
          </p:nvPr>
        </p:nvGraphicFramePr>
        <p:xfrm>
          <a:off x="457200" y="1656669"/>
          <a:ext cx="8125073" cy="24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Worksheet" r:id="rId3" imgW="8315232" imgH="2600370" progId="Excel.Sheet.12">
                  <p:embed/>
                </p:oleObj>
              </mc:Choice>
              <mc:Fallback>
                <p:oleObj name="Worksheet" r:id="rId3" imgW="8315232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56669"/>
                        <a:ext cx="8125073" cy="249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594283-8AFD-4A4D-B151-802D8EA74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12" y="1998769"/>
            <a:ext cx="4085658" cy="25103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DF1634E-9676-441C-944D-A57C1A1EB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998769"/>
            <a:ext cx="3981128" cy="25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19,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86224" y="463330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E6F292E-8FEC-4933-AD97-C2AE0BD824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415959"/>
              </p:ext>
            </p:extLst>
          </p:nvPr>
        </p:nvGraphicFramePr>
        <p:xfrm>
          <a:off x="539552" y="1652092"/>
          <a:ext cx="7992888" cy="298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Worksheet" r:id="rId4" imgW="10344201" imgH="2600370" progId="Excel.Sheet.12">
                  <p:embed/>
                </p:oleObj>
              </mc:Choice>
              <mc:Fallback>
                <p:oleObj name="Worksheet" r:id="rId4" imgW="10344201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52092"/>
                        <a:ext cx="7992888" cy="298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625" y="558924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00188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01: Secretaría y Administración General de Transporte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7F63A07-65B1-4C71-B289-04C065591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347143"/>
              </p:ext>
            </p:extLst>
          </p:nvPr>
        </p:nvGraphicFramePr>
        <p:xfrm>
          <a:off x="414336" y="1916832"/>
          <a:ext cx="8201488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01488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075" y="5138519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02: Empresa de los Ferrocarriles del Estado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DDDA27A-5676-4B7D-A21B-E0FF6F9200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815107"/>
              </p:ext>
            </p:extLst>
          </p:nvPr>
        </p:nvGraphicFramePr>
        <p:xfrm>
          <a:off x="428624" y="1652093"/>
          <a:ext cx="8196511" cy="35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4" y="1652093"/>
                        <a:ext cx="8196511" cy="35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Noviembre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03: Transantiago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2742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AFF75FD-112A-484D-92CC-A01729D92E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68172"/>
              </p:ext>
            </p:extLst>
          </p:nvPr>
        </p:nvGraphicFramePr>
        <p:xfrm>
          <a:off x="414336" y="1729617"/>
          <a:ext cx="8210799" cy="335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9617"/>
                        <a:ext cx="8210799" cy="3355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879</Words>
  <Application>Microsoft Office PowerPoint</Application>
  <PresentationFormat>Presentación en pantalla (4:3)</PresentationFormat>
  <Paragraphs>69</Paragraphs>
  <Slides>16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Hoja de cálculo de Microsoft Excel</vt:lpstr>
      <vt:lpstr>EJECUCIÓN PRESUPUESTARIA DE GASTOS ACUMULADA al mes de Noviembre de 2017 Partida 19: MINISTERIO DE TRANSPORTES Y TELECOMUNICACIONES</vt:lpstr>
      <vt:lpstr>Ejecución Presupuestaria de Gastos Acumulada al Mes de Noviembre de 2017  Ministerio de Transportes y Telecomunicaciones</vt:lpstr>
      <vt:lpstr>Ejecución Presupuestaria de Gastos Acumulada al Mes de Noviembre de 2017  Ministerio de Transportes y Telecomunicaciones</vt:lpstr>
      <vt:lpstr>Ejecución Presupuestaria de Gastos Acumulada al Mes de Noviembre de 2017  Ministerio de Transportes y Telecomunicaciones</vt:lpstr>
      <vt:lpstr>Ejecución Presupuestaria de Gastos Acumulada al Mes de Noviembre de 2017  Ministerio de Transportes y Telecomunicaciones</vt:lpstr>
      <vt:lpstr>Ejecución Presupuestaria de Gastos Acumulada al mes de Noviembre de 2017  Partida 19,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188</cp:revision>
  <cp:lastPrinted>2017-10-03T19:07:15Z</cp:lastPrinted>
  <dcterms:created xsi:type="dcterms:W3CDTF">2016-06-23T13:38:47Z</dcterms:created>
  <dcterms:modified xsi:type="dcterms:W3CDTF">2018-01-08T20:21:09Z</dcterms:modified>
</cp:coreProperties>
</file>