
<file path=[Content_Types].xml><?xml version="1.0" encoding="utf-8"?>
<Types xmlns="http://schemas.openxmlformats.org/package/2006/content-types">
  <Default Extension="png" ContentType="image/png"/>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 id="2147483648" r:id="rId2"/>
  </p:sldMasterIdLst>
  <p:notesMasterIdLst>
    <p:notesMasterId r:id="rId28"/>
  </p:notesMasterIdLst>
  <p:handoutMasterIdLst>
    <p:handoutMasterId r:id="rId29"/>
  </p:handoutMasterIdLst>
  <p:sldIdLst>
    <p:sldId id="256" r:id="rId3"/>
    <p:sldId id="298" r:id="rId4"/>
    <p:sldId id="317" r:id="rId5"/>
    <p:sldId id="264" r:id="rId6"/>
    <p:sldId id="318" r:id="rId7"/>
    <p:sldId id="263" r:id="rId8"/>
    <p:sldId id="265" r:id="rId9"/>
    <p:sldId id="299" r:id="rId10"/>
    <p:sldId id="300" r:id="rId11"/>
    <p:sldId id="301" r:id="rId12"/>
    <p:sldId id="302" r:id="rId13"/>
    <p:sldId id="303" r:id="rId14"/>
    <p:sldId id="304" r:id="rId15"/>
    <p:sldId id="305" r:id="rId16"/>
    <p:sldId id="306" r:id="rId17"/>
    <p:sldId id="307" r:id="rId18"/>
    <p:sldId id="308" r:id="rId19"/>
    <p:sldId id="309" r:id="rId20"/>
    <p:sldId id="310" r:id="rId21"/>
    <p:sldId id="311" r:id="rId22"/>
    <p:sldId id="312" r:id="rId23"/>
    <p:sldId id="313" r:id="rId24"/>
    <p:sldId id="314" r:id="rId25"/>
    <p:sldId id="315" r:id="rId26"/>
    <p:sldId id="316" r:id="rId27"/>
  </p:sldIdLst>
  <p:sldSz cx="9144000" cy="6858000" type="screen4x3"/>
  <p:notesSz cx="7010400" cy="9236075"/>
  <p:defaultText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F5E91"/>
    <a:srgbClr val="173351"/>
    <a:srgbClr val="3B6285"/>
    <a:srgbClr val="26548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84" autoAdjust="0"/>
    <p:restoredTop sz="94660"/>
  </p:normalViewPr>
  <p:slideViewPr>
    <p:cSldViewPr>
      <p:cViewPr>
        <p:scale>
          <a:sx n="100" d="100"/>
          <a:sy n="100" d="100"/>
        </p:scale>
        <p:origin x="-283" y="144"/>
      </p:cViewPr>
      <p:guideLst>
        <p:guide orient="horz" pos="2160"/>
        <p:guide pos="2880"/>
      </p:guideLst>
    </p:cSldViewPr>
  </p:slideViewPr>
  <p:notesTextViewPr>
    <p:cViewPr>
      <p:scale>
        <a:sx n="1" d="1"/>
        <a:sy n="1" d="1"/>
      </p:scale>
      <p:origin x="0" y="0"/>
    </p:cViewPr>
  </p:notesTextViewPr>
  <p:notesViewPr>
    <p:cSldViewPr>
      <p:cViewPr varScale="1">
        <p:scale>
          <a:sx n="53" d="100"/>
          <a:sy n="53" d="100"/>
        </p:scale>
        <p:origin x="-2850" y="-90"/>
      </p:cViewPr>
      <p:guideLst>
        <p:guide orient="horz" pos="2909"/>
        <p:guide pos="2208"/>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png"/></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png"/></Relationships>
</file>

<file path=ppt/drawings/_rels/vmlDrawing3.vml.rels><?xml version="1.0" encoding="UTF-8" standalone="yes"?>
<Relationships xmlns="http://schemas.openxmlformats.org/package/2006/relationships"><Relationship Id="rId1" Type="http://schemas.openxmlformats.org/officeDocument/2006/relationships/image" Target="../media/image1.png"/></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5" y="0"/>
            <a:ext cx="3037841" cy="461803"/>
          </a:xfrm>
          <a:prstGeom prst="rect">
            <a:avLst/>
          </a:prstGeom>
        </p:spPr>
        <p:txBody>
          <a:bodyPr vert="horz" lIns="92416" tIns="46208" rIns="92416" bIns="46208" rtlCol="0"/>
          <a:lstStyle>
            <a:lvl1pPr algn="l">
              <a:defRPr sz="1200"/>
            </a:lvl1pPr>
          </a:lstStyle>
          <a:p>
            <a:endParaRPr lang="es-CL"/>
          </a:p>
        </p:txBody>
      </p:sp>
      <p:sp>
        <p:nvSpPr>
          <p:cNvPr id="3" name="2 Marcador de fecha"/>
          <p:cNvSpPr>
            <a:spLocks noGrp="1"/>
          </p:cNvSpPr>
          <p:nvPr>
            <p:ph type="dt" sz="quarter" idx="1"/>
          </p:nvPr>
        </p:nvSpPr>
        <p:spPr>
          <a:xfrm>
            <a:off x="3970943" y="0"/>
            <a:ext cx="3037841" cy="461803"/>
          </a:xfrm>
          <a:prstGeom prst="rect">
            <a:avLst/>
          </a:prstGeom>
        </p:spPr>
        <p:txBody>
          <a:bodyPr vert="horz" lIns="92416" tIns="46208" rIns="92416" bIns="46208" rtlCol="0"/>
          <a:lstStyle>
            <a:lvl1pPr algn="r">
              <a:defRPr sz="1200"/>
            </a:lvl1pPr>
          </a:lstStyle>
          <a:p>
            <a:fld id="{616FA1BA-8A8E-4023-9C91-FC56F051C6FA}" type="datetimeFigureOut">
              <a:rPr lang="es-CL" smtClean="0"/>
              <a:t>10-01-2018</a:t>
            </a:fld>
            <a:endParaRPr lang="es-CL"/>
          </a:p>
        </p:txBody>
      </p:sp>
      <p:sp>
        <p:nvSpPr>
          <p:cNvPr id="4" name="3 Marcador de pie de página"/>
          <p:cNvSpPr>
            <a:spLocks noGrp="1"/>
          </p:cNvSpPr>
          <p:nvPr>
            <p:ph type="ftr" sz="quarter" idx="2"/>
          </p:nvPr>
        </p:nvSpPr>
        <p:spPr>
          <a:xfrm>
            <a:off x="5" y="8772669"/>
            <a:ext cx="3037841" cy="461803"/>
          </a:xfrm>
          <a:prstGeom prst="rect">
            <a:avLst/>
          </a:prstGeom>
        </p:spPr>
        <p:txBody>
          <a:bodyPr vert="horz" lIns="92416" tIns="46208" rIns="92416" bIns="46208" rtlCol="0" anchor="b"/>
          <a:lstStyle>
            <a:lvl1pPr algn="l">
              <a:defRPr sz="1200"/>
            </a:lvl1pPr>
          </a:lstStyle>
          <a:p>
            <a:endParaRPr lang="es-CL"/>
          </a:p>
        </p:txBody>
      </p:sp>
      <p:sp>
        <p:nvSpPr>
          <p:cNvPr id="5" name="4 Marcador de número de diapositiva"/>
          <p:cNvSpPr>
            <a:spLocks noGrp="1"/>
          </p:cNvSpPr>
          <p:nvPr>
            <p:ph type="sldNum" sz="quarter" idx="3"/>
          </p:nvPr>
        </p:nvSpPr>
        <p:spPr>
          <a:xfrm>
            <a:off x="3970943" y="8772669"/>
            <a:ext cx="3037841" cy="461803"/>
          </a:xfrm>
          <a:prstGeom prst="rect">
            <a:avLst/>
          </a:prstGeom>
        </p:spPr>
        <p:txBody>
          <a:bodyPr vert="horz" lIns="92416" tIns="46208" rIns="92416" bIns="46208" rtlCol="0" anchor="b"/>
          <a:lstStyle>
            <a:lvl1pPr algn="r">
              <a:defRPr sz="1200"/>
            </a:lvl1pPr>
          </a:lstStyle>
          <a:p>
            <a:fld id="{5B2478F1-BD0C-402D-A16D-7669D4371A65}" type="slidenum">
              <a:rPr lang="es-CL" smtClean="0"/>
              <a:t>‹Nº›</a:t>
            </a:fld>
            <a:endParaRPr lang="es-CL"/>
          </a:p>
        </p:txBody>
      </p:sp>
    </p:spTree>
    <p:extLst>
      <p:ext uri="{BB962C8B-B14F-4D97-AF65-F5344CB8AC3E}">
        <p14:creationId xmlns:p14="http://schemas.microsoft.com/office/powerpoint/2010/main" val="17397176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5" y="0"/>
            <a:ext cx="3037841" cy="461803"/>
          </a:xfrm>
          <a:prstGeom prst="rect">
            <a:avLst/>
          </a:prstGeom>
        </p:spPr>
        <p:txBody>
          <a:bodyPr vert="horz" lIns="92416" tIns="46208" rIns="92416" bIns="46208" rtlCol="0"/>
          <a:lstStyle>
            <a:lvl1pPr algn="l">
              <a:defRPr sz="1200"/>
            </a:lvl1pPr>
          </a:lstStyle>
          <a:p>
            <a:endParaRPr lang="es-CL"/>
          </a:p>
        </p:txBody>
      </p:sp>
      <p:sp>
        <p:nvSpPr>
          <p:cNvPr id="3" name="2 Marcador de fecha"/>
          <p:cNvSpPr>
            <a:spLocks noGrp="1"/>
          </p:cNvSpPr>
          <p:nvPr>
            <p:ph type="dt" idx="1"/>
          </p:nvPr>
        </p:nvSpPr>
        <p:spPr>
          <a:xfrm>
            <a:off x="3970943" y="0"/>
            <a:ext cx="3037841" cy="461803"/>
          </a:xfrm>
          <a:prstGeom prst="rect">
            <a:avLst/>
          </a:prstGeom>
        </p:spPr>
        <p:txBody>
          <a:bodyPr vert="horz" lIns="92416" tIns="46208" rIns="92416" bIns="46208" rtlCol="0"/>
          <a:lstStyle>
            <a:lvl1pPr algn="r">
              <a:defRPr sz="1200"/>
            </a:lvl1pPr>
          </a:lstStyle>
          <a:p>
            <a:fld id="{E2B5B10E-871D-42A9-AFA9-7078BA467708}" type="datetimeFigureOut">
              <a:rPr lang="es-CL" smtClean="0"/>
              <a:t>10-01-2018</a:t>
            </a:fld>
            <a:endParaRPr lang="es-CL"/>
          </a:p>
        </p:txBody>
      </p:sp>
      <p:sp>
        <p:nvSpPr>
          <p:cNvPr id="4" name="3 Marcador de imagen de diapositiva"/>
          <p:cNvSpPr>
            <a:spLocks noGrp="1" noRot="1" noChangeAspect="1"/>
          </p:cNvSpPr>
          <p:nvPr>
            <p:ph type="sldImg" idx="2"/>
          </p:nvPr>
        </p:nvSpPr>
        <p:spPr>
          <a:xfrm>
            <a:off x="1195388" y="692150"/>
            <a:ext cx="4619625" cy="3463925"/>
          </a:xfrm>
          <a:prstGeom prst="rect">
            <a:avLst/>
          </a:prstGeom>
          <a:noFill/>
          <a:ln w="12700">
            <a:solidFill>
              <a:prstClr val="black"/>
            </a:solidFill>
          </a:ln>
        </p:spPr>
        <p:txBody>
          <a:bodyPr vert="horz" lIns="92416" tIns="46208" rIns="92416" bIns="46208" rtlCol="0" anchor="ctr"/>
          <a:lstStyle/>
          <a:p>
            <a:endParaRPr lang="es-CL"/>
          </a:p>
        </p:txBody>
      </p:sp>
      <p:sp>
        <p:nvSpPr>
          <p:cNvPr id="5" name="4 Marcador de notas"/>
          <p:cNvSpPr>
            <a:spLocks noGrp="1"/>
          </p:cNvSpPr>
          <p:nvPr>
            <p:ph type="body" sz="quarter" idx="3"/>
          </p:nvPr>
        </p:nvSpPr>
        <p:spPr>
          <a:xfrm>
            <a:off x="701040" y="4387137"/>
            <a:ext cx="5608320" cy="4156233"/>
          </a:xfrm>
          <a:prstGeom prst="rect">
            <a:avLst/>
          </a:prstGeom>
        </p:spPr>
        <p:txBody>
          <a:bodyPr vert="horz" lIns="92416" tIns="46208" rIns="92416" bIns="46208" rtlCol="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6" name="5 Marcador de pie de página"/>
          <p:cNvSpPr>
            <a:spLocks noGrp="1"/>
          </p:cNvSpPr>
          <p:nvPr>
            <p:ph type="ftr" sz="quarter" idx="4"/>
          </p:nvPr>
        </p:nvSpPr>
        <p:spPr>
          <a:xfrm>
            <a:off x="5" y="8772669"/>
            <a:ext cx="3037841" cy="461803"/>
          </a:xfrm>
          <a:prstGeom prst="rect">
            <a:avLst/>
          </a:prstGeom>
        </p:spPr>
        <p:txBody>
          <a:bodyPr vert="horz" lIns="92416" tIns="46208" rIns="92416" bIns="46208" rtlCol="0" anchor="b"/>
          <a:lstStyle>
            <a:lvl1pPr algn="l">
              <a:defRPr sz="1200"/>
            </a:lvl1pPr>
          </a:lstStyle>
          <a:p>
            <a:endParaRPr lang="es-CL"/>
          </a:p>
        </p:txBody>
      </p:sp>
      <p:sp>
        <p:nvSpPr>
          <p:cNvPr id="7" name="6 Marcador de número de diapositiva"/>
          <p:cNvSpPr>
            <a:spLocks noGrp="1"/>
          </p:cNvSpPr>
          <p:nvPr>
            <p:ph type="sldNum" sz="quarter" idx="5"/>
          </p:nvPr>
        </p:nvSpPr>
        <p:spPr>
          <a:xfrm>
            <a:off x="3970943" y="8772669"/>
            <a:ext cx="3037841" cy="461803"/>
          </a:xfrm>
          <a:prstGeom prst="rect">
            <a:avLst/>
          </a:prstGeom>
        </p:spPr>
        <p:txBody>
          <a:bodyPr vert="horz" lIns="92416" tIns="46208" rIns="92416" bIns="46208" rtlCol="0" anchor="b"/>
          <a:lstStyle>
            <a:lvl1pPr algn="r">
              <a:defRPr sz="1200"/>
            </a:lvl1pPr>
          </a:lstStyle>
          <a:p>
            <a:fld id="{15CC87D2-554F-43C8-B789-DB86F48C67F4}" type="slidenum">
              <a:rPr lang="es-CL" smtClean="0"/>
              <a:t>‹Nº›</a:t>
            </a:fld>
            <a:endParaRPr lang="es-CL"/>
          </a:p>
        </p:txBody>
      </p:sp>
    </p:spTree>
    <p:extLst>
      <p:ext uri="{BB962C8B-B14F-4D97-AF65-F5344CB8AC3E}">
        <p14:creationId xmlns:p14="http://schemas.microsoft.com/office/powerpoint/2010/main" val="42303390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CL" dirty="0"/>
          </a:p>
        </p:txBody>
      </p:sp>
      <p:sp>
        <p:nvSpPr>
          <p:cNvPr id="4" name="3 Marcador de número de diapositiva"/>
          <p:cNvSpPr>
            <a:spLocks noGrp="1"/>
          </p:cNvSpPr>
          <p:nvPr>
            <p:ph type="sldNum" sz="quarter" idx="10"/>
          </p:nvPr>
        </p:nvSpPr>
        <p:spPr/>
        <p:txBody>
          <a:bodyPr/>
          <a:lstStyle/>
          <a:p>
            <a:fld id="{15CC87D2-554F-43C8-B789-DB86F48C67F4}" type="slidenum">
              <a:rPr lang="es-CL" smtClean="0"/>
              <a:t>6</a:t>
            </a:fld>
            <a:endParaRPr lang="es-CL"/>
          </a:p>
        </p:txBody>
      </p:sp>
    </p:spTree>
    <p:extLst>
      <p:ext uri="{BB962C8B-B14F-4D97-AF65-F5344CB8AC3E}">
        <p14:creationId xmlns:p14="http://schemas.microsoft.com/office/powerpoint/2010/main" val="29129732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3568" y="2204864"/>
            <a:ext cx="7772400" cy="1470025"/>
          </a:xfrm>
          <a:prstGeom prst="rect">
            <a:avLst/>
          </a:prstGeom>
        </p:spPr>
        <p:txBody>
          <a:bodyPr/>
          <a:lstStyle/>
          <a:p>
            <a:r>
              <a:rPr lang="es-ES" smtClean="0"/>
              <a:t>Haga clic para modificar el estilo de título del patrón</a:t>
            </a:r>
            <a:endParaRPr lang="es-CL"/>
          </a:p>
        </p:txBody>
      </p:sp>
      <p:sp>
        <p:nvSpPr>
          <p:cNvPr id="4" name="3 Marcador de fecha"/>
          <p:cNvSpPr>
            <a:spLocks noGrp="1"/>
          </p:cNvSpPr>
          <p:nvPr>
            <p:ph type="dt" sz="half" idx="10"/>
          </p:nvPr>
        </p:nvSpPr>
        <p:spPr/>
        <p:txBody>
          <a:bodyPr/>
          <a:lstStyle/>
          <a:p>
            <a:fld id="{36CB32A8-ACCF-408E-AE69-3B995A8F0BFF}" type="datetime1">
              <a:rPr lang="es-CL" smtClean="0"/>
              <a:t>10-01-2018</a:t>
            </a:fld>
            <a:endParaRPr lang="es-CL"/>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6" name="5 Marcador de número de diapositiva"/>
          <p:cNvSpPr>
            <a:spLocks noGrp="1"/>
          </p:cNvSpPr>
          <p:nvPr>
            <p:ph type="sldNum" sz="quarter" idx="12"/>
          </p:nvPr>
        </p:nvSpPr>
        <p:spPr/>
        <p:txBody>
          <a:bodyPr/>
          <a:lstStyle/>
          <a:p>
            <a:fld id="{66452F03-F775-4AB4-A3E9-A5A78C748C69}" type="slidenum">
              <a:rPr lang="es-CL" smtClean="0"/>
              <a:t>‹Nº›</a:t>
            </a:fld>
            <a:endParaRPr lang="es-CL" dirty="0"/>
          </a:p>
        </p:txBody>
      </p:sp>
    </p:spTree>
    <p:extLst>
      <p:ext uri="{BB962C8B-B14F-4D97-AF65-F5344CB8AC3E}">
        <p14:creationId xmlns:p14="http://schemas.microsoft.com/office/powerpoint/2010/main" val="40933408"/>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smtClean="0"/>
              <a:t>Haga clic para modificar el estilo de título del patrón</a:t>
            </a:r>
            <a:endParaRPr lang="es-CL"/>
          </a:p>
        </p:txBody>
      </p:sp>
      <p:sp>
        <p:nvSpPr>
          <p:cNvPr id="3" name="2 Marcador de texto vertical"/>
          <p:cNvSpPr>
            <a:spLocks noGrp="1"/>
          </p:cNvSpPr>
          <p:nvPr>
            <p:ph type="body" orient="vert" idx="1"/>
          </p:nvPr>
        </p:nvSpPr>
        <p:spPr>
          <a:xfrm>
            <a:off x="457200" y="1600200"/>
            <a:ext cx="8229600" cy="4525963"/>
          </a:xfrm>
          <a:prstGeom prst="rect">
            <a:avLst/>
          </a:prstGeo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10"/>
          </p:nvPr>
        </p:nvSpPr>
        <p:spPr/>
        <p:txBody>
          <a:bodyPr/>
          <a:lstStyle/>
          <a:p>
            <a:fld id="{09A67D08-3D11-4B0F-A15F-9F52EB68D63D}" type="datetime1">
              <a:rPr lang="es-CL" smtClean="0"/>
              <a:t>10-01-2018</a:t>
            </a:fld>
            <a:endParaRPr lang="es-CL"/>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6" name="5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40248819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a:prstGeom prst="rect">
            <a:avLst/>
          </a:prstGeom>
        </p:spPr>
        <p:txBody>
          <a:bodyPr vert="eaVert"/>
          <a:lstStyle/>
          <a:p>
            <a:r>
              <a:rPr lang="es-ES" smtClean="0"/>
              <a:t>Haga clic para modificar el estilo de título del patrón</a:t>
            </a:r>
            <a:endParaRPr lang="es-CL"/>
          </a:p>
        </p:txBody>
      </p:sp>
      <p:sp>
        <p:nvSpPr>
          <p:cNvPr id="3" name="2 Marcador de texto vertical"/>
          <p:cNvSpPr>
            <a:spLocks noGrp="1"/>
          </p:cNvSpPr>
          <p:nvPr>
            <p:ph type="body" orient="vert" idx="1"/>
          </p:nvPr>
        </p:nvSpPr>
        <p:spPr>
          <a:xfrm>
            <a:off x="457200" y="274638"/>
            <a:ext cx="6019800" cy="5851525"/>
          </a:xfrm>
          <a:prstGeom prst="rect">
            <a:avLst/>
          </a:prstGeo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10"/>
          </p:nvPr>
        </p:nvSpPr>
        <p:spPr/>
        <p:txBody>
          <a:bodyPr/>
          <a:lstStyle/>
          <a:p>
            <a:fld id="{9B78813F-3287-4428-A15C-12A23CF4CFA4}" type="datetime1">
              <a:rPr lang="es-CL" smtClean="0"/>
              <a:t>10-01-2018</a:t>
            </a:fld>
            <a:endParaRPr lang="es-CL"/>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6" name="5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166649564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3568" y="2204864"/>
            <a:ext cx="7772400" cy="1470025"/>
          </a:xfrm>
          <a:prstGeom prst="rect">
            <a:avLst/>
          </a:prstGeom>
        </p:spPr>
        <p:txBody>
          <a:bodyPr/>
          <a:lstStyle/>
          <a:p>
            <a:r>
              <a:rPr lang="es-ES" smtClean="0"/>
              <a:t>Haga clic para modificar el estilo de título del patrón</a:t>
            </a:r>
            <a:endParaRPr lang="es-CL"/>
          </a:p>
        </p:txBody>
      </p:sp>
      <p:sp>
        <p:nvSpPr>
          <p:cNvPr id="4" name="3 Marcador de fecha"/>
          <p:cNvSpPr>
            <a:spLocks noGrp="1"/>
          </p:cNvSpPr>
          <p:nvPr>
            <p:ph type="dt" sz="half" idx="10"/>
          </p:nvPr>
        </p:nvSpPr>
        <p:spPr/>
        <p:txBody>
          <a:bodyPr/>
          <a:lstStyle/>
          <a:p>
            <a:fld id="{36CB32A8-ACCF-408E-AE69-3B995A8F0BFF}" type="datetime1">
              <a:rPr lang="es-CL" smtClean="0"/>
              <a:t>10-01-2018</a:t>
            </a:fld>
            <a:endParaRPr lang="es-CL"/>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6" name="5 Marcador de número de diapositiva"/>
          <p:cNvSpPr>
            <a:spLocks noGrp="1"/>
          </p:cNvSpPr>
          <p:nvPr>
            <p:ph type="sldNum" sz="quarter" idx="12"/>
          </p:nvPr>
        </p:nvSpPr>
        <p:spPr/>
        <p:txBody>
          <a:bodyPr/>
          <a:lstStyle/>
          <a:p>
            <a:fld id="{66452F03-F775-4AB4-A3E9-A5A78C748C69}" type="slidenum">
              <a:rPr lang="es-CL" smtClean="0"/>
              <a:t>‹Nº›</a:t>
            </a:fld>
            <a:endParaRPr lang="es-CL" dirty="0"/>
          </a:p>
        </p:txBody>
      </p:sp>
    </p:spTree>
    <p:extLst>
      <p:ext uri="{BB962C8B-B14F-4D97-AF65-F5344CB8AC3E}">
        <p14:creationId xmlns:p14="http://schemas.microsoft.com/office/powerpoint/2010/main" val="2082520462"/>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dirty="0" smtClean="0"/>
              <a:t>Haga clic para modificar el estilo de título del patrón</a:t>
            </a:r>
            <a:endParaRPr lang="es-CL" dirty="0"/>
          </a:p>
        </p:txBody>
      </p:sp>
      <p:sp>
        <p:nvSpPr>
          <p:cNvPr id="3" name="2 Marcador de contenido"/>
          <p:cNvSpPr>
            <a:spLocks noGrp="1"/>
          </p:cNvSpPr>
          <p:nvPr>
            <p:ph idx="1"/>
          </p:nvPr>
        </p:nvSpPr>
        <p:spPr>
          <a:xfrm>
            <a:off x="457200" y="1600200"/>
            <a:ext cx="8229600" cy="4525963"/>
          </a:xfrm>
          <a:prstGeom prst="rect">
            <a:avLst/>
          </a:prstGeo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10"/>
          </p:nvPr>
        </p:nvSpPr>
        <p:spPr/>
        <p:txBody>
          <a:bodyPr/>
          <a:lstStyle/>
          <a:p>
            <a:fld id="{70E02360-A21A-4CCD-BCB0-8531ABD610AB}" type="datetime1">
              <a:rPr lang="es-CL" smtClean="0"/>
              <a:t>10-01-2018</a:t>
            </a:fld>
            <a:endParaRPr lang="es-CL"/>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6" name="5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31054676"/>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s-ES" smtClean="0"/>
              <a:t>Haga clic para modificar el estilo de título del patrón</a:t>
            </a:r>
            <a:endParaRPr lang="es-CL"/>
          </a:p>
        </p:txBody>
      </p:sp>
      <p:sp>
        <p:nvSpPr>
          <p:cNvPr id="3" name="2 Marcador de texto"/>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7BC7CA73-43A2-4A16-A5CB-3D4B44330E0D}" type="datetime1">
              <a:rPr lang="es-CL" smtClean="0"/>
              <a:t>10-01-2018</a:t>
            </a:fld>
            <a:endParaRPr lang="es-CL"/>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6" name="5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3789085344"/>
      </p:ext>
    </p:extLst>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smtClean="0"/>
              <a:t>Haga clic para modificar el estilo de título del patrón</a:t>
            </a:r>
            <a:endParaRPr lang="es-CL"/>
          </a:p>
        </p:txBody>
      </p:sp>
      <p:sp>
        <p:nvSpPr>
          <p:cNvPr id="3" name="2 Marcador de contenido"/>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contenido"/>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5" name="4 Marcador de fecha"/>
          <p:cNvSpPr>
            <a:spLocks noGrp="1"/>
          </p:cNvSpPr>
          <p:nvPr>
            <p:ph type="dt" sz="half" idx="10"/>
          </p:nvPr>
        </p:nvSpPr>
        <p:spPr/>
        <p:txBody>
          <a:bodyPr/>
          <a:lstStyle/>
          <a:p>
            <a:fld id="{9EBAF36A-EDE5-4FA8-84EC-3AA788C97240}" type="datetime1">
              <a:rPr lang="es-CL" smtClean="0"/>
              <a:t>10-01-2018</a:t>
            </a:fld>
            <a:endParaRPr lang="es-CL"/>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7" name="6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298883964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lvl1pPr>
              <a:defRPr/>
            </a:lvl1pPr>
          </a:lstStyle>
          <a:p>
            <a:r>
              <a:rPr lang="es-ES" smtClean="0"/>
              <a:t>Haga clic para modificar el estilo de título del patrón</a:t>
            </a:r>
            <a:endParaRPr lang="es-CL"/>
          </a:p>
        </p:txBody>
      </p:sp>
      <p:sp>
        <p:nvSpPr>
          <p:cNvPr id="3" name="2 Marcador de texto"/>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5" name="4 Marcador de texto"/>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7" name="6 Marcador de fecha"/>
          <p:cNvSpPr>
            <a:spLocks noGrp="1"/>
          </p:cNvSpPr>
          <p:nvPr>
            <p:ph type="dt" sz="half" idx="10"/>
          </p:nvPr>
        </p:nvSpPr>
        <p:spPr/>
        <p:txBody>
          <a:bodyPr/>
          <a:lstStyle/>
          <a:p>
            <a:fld id="{622D39C1-1D08-4F24-AE34-397A80400841}" type="datetime1">
              <a:rPr lang="es-CL" smtClean="0"/>
              <a:t>10-01-2018</a:t>
            </a:fld>
            <a:endParaRPr lang="es-CL"/>
          </a:p>
        </p:txBody>
      </p:sp>
      <p:sp>
        <p:nvSpPr>
          <p:cNvPr id="8" name="7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9" name="8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409691954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smtClean="0"/>
              <a:t>Haga clic para modificar el estilo de título del patrón</a:t>
            </a:r>
            <a:endParaRPr lang="es-CL"/>
          </a:p>
        </p:txBody>
      </p:sp>
      <p:sp>
        <p:nvSpPr>
          <p:cNvPr id="3" name="2 Marcador de fecha"/>
          <p:cNvSpPr>
            <a:spLocks noGrp="1"/>
          </p:cNvSpPr>
          <p:nvPr>
            <p:ph type="dt" sz="half" idx="10"/>
          </p:nvPr>
        </p:nvSpPr>
        <p:spPr/>
        <p:txBody>
          <a:bodyPr/>
          <a:lstStyle/>
          <a:p>
            <a:fld id="{28A55497-5A8F-46E9-977B-DA4B0E8E00C9}" type="datetime1">
              <a:rPr lang="es-CL" smtClean="0"/>
              <a:t>10-01-2018</a:t>
            </a:fld>
            <a:endParaRPr lang="es-CL"/>
          </a:p>
        </p:txBody>
      </p:sp>
      <p:sp>
        <p:nvSpPr>
          <p:cNvPr id="4" name="3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5" name="4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382097187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8A9ED8E3-6EAB-4093-9165-930AB8B37E7F}" type="datetime1">
              <a:rPr lang="es-CL" smtClean="0"/>
              <a:t>10-01-2018</a:t>
            </a:fld>
            <a:endParaRPr lang="es-CL"/>
          </a:p>
        </p:txBody>
      </p:sp>
      <p:sp>
        <p:nvSpPr>
          <p:cNvPr id="3" name="2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4" name="3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157064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a:prstGeom prst="rect">
            <a:avLst/>
          </a:prstGeom>
        </p:spPr>
        <p:txBody>
          <a:bodyPr anchor="b"/>
          <a:lstStyle>
            <a:lvl1pPr algn="l">
              <a:defRPr sz="2000" b="1"/>
            </a:lvl1pPr>
          </a:lstStyle>
          <a:p>
            <a:r>
              <a:rPr lang="es-ES" smtClean="0"/>
              <a:t>Haga clic para modificar el estilo de título del patrón</a:t>
            </a:r>
            <a:endParaRPr lang="es-CL"/>
          </a:p>
        </p:txBody>
      </p:sp>
      <p:sp>
        <p:nvSpPr>
          <p:cNvPr id="3" name="2 Marcador de contenido"/>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texto"/>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C0437570-0FE3-4267-B1AE-9E8F529BA4FA}" type="datetime1">
              <a:rPr lang="es-CL" smtClean="0"/>
              <a:t>10-01-2018</a:t>
            </a:fld>
            <a:endParaRPr lang="es-CL"/>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7" name="6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34227487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smtClean="0"/>
              <a:t>Haga clic para modificar el estilo de título del patrón</a:t>
            </a:r>
            <a:endParaRPr lang="es-CL"/>
          </a:p>
        </p:txBody>
      </p:sp>
      <p:sp>
        <p:nvSpPr>
          <p:cNvPr id="3" name="2 Marcador de contenido"/>
          <p:cNvSpPr>
            <a:spLocks noGrp="1"/>
          </p:cNvSpPr>
          <p:nvPr>
            <p:ph idx="1"/>
          </p:nvPr>
        </p:nvSpPr>
        <p:spPr>
          <a:xfrm>
            <a:off x="457200" y="1600200"/>
            <a:ext cx="8229600" cy="4525963"/>
          </a:xfrm>
          <a:prstGeom prst="rect">
            <a:avLst/>
          </a:prstGeo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10"/>
          </p:nvPr>
        </p:nvSpPr>
        <p:spPr/>
        <p:txBody>
          <a:bodyPr/>
          <a:lstStyle/>
          <a:p>
            <a:fld id="{70E02360-A21A-4CCD-BCB0-8531ABD610AB}" type="datetime1">
              <a:rPr lang="es-CL" smtClean="0"/>
              <a:t>10-01-2018</a:t>
            </a:fld>
            <a:endParaRPr lang="es-CL"/>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6" name="5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3018474263"/>
      </p:ext>
    </p:extLst>
  </p:cSld>
  <p:clrMapOvr>
    <a:masterClrMapping/>
  </p:clrMapOvr>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a:prstGeom prst="rect">
            <a:avLst/>
          </a:prstGeom>
        </p:spPr>
        <p:txBody>
          <a:bodyPr anchor="b"/>
          <a:lstStyle>
            <a:lvl1pPr algn="l">
              <a:defRPr sz="2000" b="1"/>
            </a:lvl1pPr>
          </a:lstStyle>
          <a:p>
            <a:r>
              <a:rPr lang="es-ES" smtClean="0"/>
              <a:t>Haga clic para modificar el estilo de título del patrón</a:t>
            </a:r>
            <a:endParaRPr lang="es-CL"/>
          </a:p>
        </p:txBody>
      </p:sp>
      <p:sp>
        <p:nvSpPr>
          <p:cNvPr id="3" name="2 Marcador de posición de imagen"/>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L"/>
          </a:p>
        </p:txBody>
      </p:sp>
      <p:sp>
        <p:nvSpPr>
          <p:cNvPr id="4" name="3 Marcador de texto"/>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0659995C-6C5E-4774-930D-FE8EA32FE7EF}" type="datetime1">
              <a:rPr lang="es-CL" smtClean="0"/>
              <a:t>10-01-2018</a:t>
            </a:fld>
            <a:endParaRPr lang="es-CL"/>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7" name="6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398529586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smtClean="0"/>
              <a:t>Haga clic para modificar el estilo de título del patrón</a:t>
            </a:r>
            <a:endParaRPr lang="es-CL"/>
          </a:p>
        </p:txBody>
      </p:sp>
      <p:sp>
        <p:nvSpPr>
          <p:cNvPr id="3" name="2 Marcador de texto vertical"/>
          <p:cNvSpPr>
            <a:spLocks noGrp="1"/>
          </p:cNvSpPr>
          <p:nvPr>
            <p:ph type="body" orient="vert" idx="1"/>
          </p:nvPr>
        </p:nvSpPr>
        <p:spPr>
          <a:xfrm>
            <a:off x="457200" y="1600200"/>
            <a:ext cx="8229600" cy="4525963"/>
          </a:xfrm>
          <a:prstGeom prst="rect">
            <a:avLst/>
          </a:prstGeo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10"/>
          </p:nvPr>
        </p:nvSpPr>
        <p:spPr/>
        <p:txBody>
          <a:bodyPr/>
          <a:lstStyle/>
          <a:p>
            <a:fld id="{09A67D08-3D11-4B0F-A15F-9F52EB68D63D}" type="datetime1">
              <a:rPr lang="es-CL" smtClean="0"/>
              <a:t>10-01-2018</a:t>
            </a:fld>
            <a:endParaRPr lang="es-CL"/>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6" name="5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15913542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a:prstGeom prst="rect">
            <a:avLst/>
          </a:prstGeom>
        </p:spPr>
        <p:txBody>
          <a:bodyPr vert="eaVert"/>
          <a:lstStyle/>
          <a:p>
            <a:r>
              <a:rPr lang="es-ES" smtClean="0"/>
              <a:t>Haga clic para modificar el estilo de título del patrón</a:t>
            </a:r>
            <a:endParaRPr lang="es-CL"/>
          </a:p>
        </p:txBody>
      </p:sp>
      <p:sp>
        <p:nvSpPr>
          <p:cNvPr id="3" name="2 Marcador de texto vertical"/>
          <p:cNvSpPr>
            <a:spLocks noGrp="1"/>
          </p:cNvSpPr>
          <p:nvPr>
            <p:ph type="body" orient="vert" idx="1"/>
          </p:nvPr>
        </p:nvSpPr>
        <p:spPr>
          <a:xfrm>
            <a:off x="457200" y="274638"/>
            <a:ext cx="6019800" cy="5851525"/>
          </a:xfrm>
          <a:prstGeom prst="rect">
            <a:avLst/>
          </a:prstGeo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10"/>
          </p:nvPr>
        </p:nvSpPr>
        <p:spPr/>
        <p:txBody>
          <a:bodyPr/>
          <a:lstStyle/>
          <a:p>
            <a:fld id="{9B78813F-3287-4428-A15C-12A23CF4CFA4}" type="datetime1">
              <a:rPr lang="es-CL" smtClean="0"/>
              <a:t>10-01-2018</a:t>
            </a:fld>
            <a:endParaRPr lang="es-CL"/>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6" name="5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39605268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s-ES" smtClean="0"/>
              <a:t>Haga clic para modificar el estilo de título del patrón</a:t>
            </a:r>
            <a:endParaRPr lang="es-CL"/>
          </a:p>
        </p:txBody>
      </p:sp>
      <p:sp>
        <p:nvSpPr>
          <p:cNvPr id="3" name="2 Marcador de texto"/>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7BC7CA73-43A2-4A16-A5CB-3D4B44330E0D}" type="datetime1">
              <a:rPr lang="es-CL" smtClean="0"/>
              <a:t>10-01-2018</a:t>
            </a:fld>
            <a:endParaRPr lang="es-CL"/>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6" name="5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1325310543"/>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smtClean="0"/>
              <a:t>Haga clic para modificar el estilo de título del patrón</a:t>
            </a:r>
            <a:endParaRPr lang="es-CL"/>
          </a:p>
        </p:txBody>
      </p:sp>
      <p:sp>
        <p:nvSpPr>
          <p:cNvPr id="3" name="2 Marcador de contenido"/>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contenido"/>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5" name="4 Marcador de fecha"/>
          <p:cNvSpPr>
            <a:spLocks noGrp="1"/>
          </p:cNvSpPr>
          <p:nvPr>
            <p:ph type="dt" sz="half" idx="10"/>
          </p:nvPr>
        </p:nvSpPr>
        <p:spPr/>
        <p:txBody>
          <a:bodyPr/>
          <a:lstStyle/>
          <a:p>
            <a:fld id="{9EBAF36A-EDE5-4FA8-84EC-3AA788C97240}" type="datetime1">
              <a:rPr lang="es-CL" smtClean="0"/>
              <a:t>10-01-2018</a:t>
            </a:fld>
            <a:endParaRPr lang="es-CL"/>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7" name="6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10123680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lvl1pPr>
              <a:defRPr/>
            </a:lvl1pPr>
          </a:lstStyle>
          <a:p>
            <a:r>
              <a:rPr lang="es-ES" smtClean="0"/>
              <a:t>Haga clic para modificar el estilo de título del patrón</a:t>
            </a:r>
            <a:endParaRPr lang="es-CL"/>
          </a:p>
        </p:txBody>
      </p:sp>
      <p:sp>
        <p:nvSpPr>
          <p:cNvPr id="3" name="2 Marcador de texto"/>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5" name="4 Marcador de texto"/>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7" name="6 Marcador de fecha"/>
          <p:cNvSpPr>
            <a:spLocks noGrp="1"/>
          </p:cNvSpPr>
          <p:nvPr>
            <p:ph type="dt" sz="half" idx="10"/>
          </p:nvPr>
        </p:nvSpPr>
        <p:spPr/>
        <p:txBody>
          <a:bodyPr/>
          <a:lstStyle/>
          <a:p>
            <a:fld id="{622D39C1-1D08-4F24-AE34-397A80400841}" type="datetime1">
              <a:rPr lang="es-CL" smtClean="0"/>
              <a:t>10-01-2018</a:t>
            </a:fld>
            <a:endParaRPr lang="es-CL"/>
          </a:p>
        </p:txBody>
      </p:sp>
      <p:sp>
        <p:nvSpPr>
          <p:cNvPr id="8" name="7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9" name="8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10508556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smtClean="0"/>
              <a:t>Haga clic para modificar el estilo de título del patrón</a:t>
            </a:r>
            <a:endParaRPr lang="es-CL"/>
          </a:p>
        </p:txBody>
      </p:sp>
      <p:sp>
        <p:nvSpPr>
          <p:cNvPr id="3" name="2 Marcador de fecha"/>
          <p:cNvSpPr>
            <a:spLocks noGrp="1"/>
          </p:cNvSpPr>
          <p:nvPr>
            <p:ph type="dt" sz="half" idx="10"/>
          </p:nvPr>
        </p:nvSpPr>
        <p:spPr/>
        <p:txBody>
          <a:bodyPr/>
          <a:lstStyle/>
          <a:p>
            <a:fld id="{28A55497-5A8F-46E9-977B-DA4B0E8E00C9}" type="datetime1">
              <a:rPr lang="es-CL" smtClean="0"/>
              <a:t>10-01-2018</a:t>
            </a:fld>
            <a:endParaRPr lang="es-CL"/>
          </a:p>
        </p:txBody>
      </p:sp>
      <p:sp>
        <p:nvSpPr>
          <p:cNvPr id="4" name="3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5" name="4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10515228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8A9ED8E3-6EAB-4093-9165-930AB8B37E7F}" type="datetime1">
              <a:rPr lang="es-CL" smtClean="0"/>
              <a:t>10-01-2018</a:t>
            </a:fld>
            <a:endParaRPr lang="es-CL"/>
          </a:p>
        </p:txBody>
      </p:sp>
      <p:sp>
        <p:nvSpPr>
          <p:cNvPr id="3" name="2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4" name="3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30193922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a:prstGeom prst="rect">
            <a:avLst/>
          </a:prstGeom>
        </p:spPr>
        <p:txBody>
          <a:bodyPr anchor="b"/>
          <a:lstStyle>
            <a:lvl1pPr algn="l">
              <a:defRPr sz="2000" b="1"/>
            </a:lvl1pPr>
          </a:lstStyle>
          <a:p>
            <a:r>
              <a:rPr lang="es-ES" smtClean="0"/>
              <a:t>Haga clic para modificar el estilo de título del patrón</a:t>
            </a:r>
            <a:endParaRPr lang="es-CL"/>
          </a:p>
        </p:txBody>
      </p:sp>
      <p:sp>
        <p:nvSpPr>
          <p:cNvPr id="3" name="2 Marcador de contenido"/>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texto"/>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C0437570-0FE3-4267-B1AE-9E8F529BA4FA}" type="datetime1">
              <a:rPr lang="es-CL" smtClean="0"/>
              <a:t>10-01-2018</a:t>
            </a:fld>
            <a:endParaRPr lang="es-CL"/>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7" name="6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7751235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a:prstGeom prst="rect">
            <a:avLst/>
          </a:prstGeom>
        </p:spPr>
        <p:txBody>
          <a:bodyPr anchor="b"/>
          <a:lstStyle>
            <a:lvl1pPr algn="l">
              <a:defRPr sz="2000" b="1"/>
            </a:lvl1pPr>
          </a:lstStyle>
          <a:p>
            <a:r>
              <a:rPr lang="es-ES" smtClean="0"/>
              <a:t>Haga clic para modificar el estilo de título del patrón</a:t>
            </a:r>
            <a:endParaRPr lang="es-CL"/>
          </a:p>
        </p:txBody>
      </p:sp>
      <p:sp>
        <p:nvSpPr>
          <p:cNvPr id="3" name="2 Marcador de posición de imagen"/>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L"/>
          </a:p>
        </p:txBody>
      </p:sp>
      <p:sp>
        <p:nvSpPr>
          <p:cNvPr id="4" name="3 Marcador de texto"/>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0659995C-6C5E-4774-930D-FE8EA32FE7EF}" type="datetime1">
              <a:rPr lang="es-CL" smtClean="0"/>
              <a:t>10-01-2018</a:t>
            </a:fld>
            <a:endParaRPr lang="es-CL"/>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7" name="6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22244991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vmlDrawing" Target="../drawings/vmlDrawing1.v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oleObject" Target="../embeddings/oleObject1.bin"/></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vmlDrawing" Target="../drawings/vmlDrawing2.v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image" Target="../media/image1.png"/><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oleObject" Target="../embeddings/oleObject2.bin"/></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BC81B57-98A3-47CA-AF2F-CC564015EFD3}" type="datetime1">
              <a:rPr lang="es-CL" smtClean="0"/>
              <a:t>10-01-2018</a:t>
            </a:fld>
            <a:endParaRPr lang="es-CL"/>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6452F03-F775-4AB4-A3E9-A5A78C748C69}" type="slidenum">
              <a:rPr lang="es-CL" smtClean="0"/>
              <a:t>‹Nº›</a:t>
            </a:fld>
            <a:endParaRPr lang="es-CL"/>
          </a:p>
        </p:txBody>
      </p:sp>
      <p:sp>
        <p:nvSpPr>
          <p:cNvPr id="10" name="4 CuadroTexto"/>
          <p:cNvSpPr txBox="1"/>
          <p:nvPr userDrawn="1"/>
        </p:nvSpPr>
        <p:spPr>
          <a:xfrm>
            <a:off x="6630719" y="260648"/>
            <a:ext cx="2189753" cy="163464"/>
          </a:xfrm>
          <a:prstGeom prst="rect">
            <a:avLst/>
          </a:prstGeom>
          <a:noFill/>
        </p:spPr>
        <p:txBody>
          <a:bodyPr wrap="square" rtlCol="0">
            <a:noAutofit/>
          </a:bodyPr>
          <a:lstStyle/>
          <a:p>
            <a:pPr>
              <a:spcAft>
                <a:spcPts val="0"/>
              </a:spcAft>
            </a:pPr>
            <a:r>
              <a:rPr lang="es-CL" sz="700" b="1" kern="1200" dirty="0" smtClean="0">
                <a:solidFill>
                  <a:srgbClr val="22519E"/>
                </a:solidFill>
                <a:effectLst>
                  <a:outerShdw blurRad="63500" dist="50800" dir="13500000" sx="0" sy="0">
                    <a:srgbClr val="000000">
                      <a:alpha val="50000"/>
                    </a:srgbClr>
                  </a:outerShdw>
                </a:effectLst>
                <a:latin typeface="Andalus"/>
                <a:ea typeface="Times New Roman"/>
              </a:rPr>
              <a:t>    </a:t>
            </a:r>
            <a:r>
              <a:rPr lang="es-CL" sz="700" b="1" kern="1200" dirty="0" smtClean="0">
                <a:solidFill>
                  <a:srgbClr val="3B6285"/>
                </a:solidFill>
                <a:effectLst>
                  <a:outerShdw blurRad="63500" dist="50800" dir="13500000" sx="0" sy="0">
                    <a:srgbClr val="000000">
                      <a:alpha val="50000"/>
                    </a:srgbClr>
                  </a:outerShdw>
                </a:effectLst>
                <a:latin typeface="Andalus"/>
                <a:ea typeface="Times New Roman"/>
              </a:rPr>
              <a:t>SENADO </a:t>
            </a:r>
            <a:r>
              <a:rPr lang="es-CL" sz="700" b="1" kern="1200" dirty="0">
                <a:solidFill>
                  <a:srgbClr val="3B6285"/>
                </a:solidFill>
                <a:effectLst>
                  <a:outerShdw blurRad="63500" dist="50800" dir="13500000" sx="0" sy="0">
                    <a:srgbClr val="000000">
                      <a:alpha val="50000"/>
                    </a:srgbClr>
                  </a:outerShdw>
                </a:effectLst>
                <a:latin typeface="Andalus"/>
                <a:ea typeface="Times New Roman"/>
              </a:rPr>
              <a:t>DE LA REPÚBLICA DE </a:t>
            </a:r>
            <a:r>
              <a:rPr lang="es-CL" sz="700" b="1" kern="1200" dirty="0" smtClean="0">
                <a:solidFill>
                  <a:srgbClr val="3B6285"/>
                </a:solidFill>
                <a:effectLst>
                  <a:outerShdw blurRad="63500" dist="50800" dir="13500000" sx="0" sy="0">
                    <a:srgbClr val="000000">
                      <a:alpha val="50000"/>
                    </a:srgbClr>
                  </a:outerShdw>
                </a:effectLst>
                <a:latin typeface="Andalus"/>
                <a:ea typeface="Times New Roman"/>
              </a:rPr>
              <a:t>CHILE</a:t>
            </a:r>
            <a:endParaRPr lang="es-CL" sz="1100" dirty="0">
              <a:solidFill>
                <a:srgbClr val="3B6285"/>
              </a:solidFill>
              <a:effectLst/>
              <a:latin typeface="Times New Roman"/>
              <a:ea typeface="Times New Roman"/>
            </a:endParaRPr>
          </a:p>
        </p:txBody>
      </p:sp>
      <p:graphicFrame>
        <p:nvGraphicFramePr>
          <p:cNvPr id="3" name="2 Objeto"/>
          <p:cNvGraphicFramePr>
            <a:graphicFrameLocks noChangeAspect="1"/>
          </p:cNvGraphicFramePr>
          <p:nvPr userDrawn="1">
            <p:extLst>
              <p:ext uri="{D42A27DB-BD31-4B8C-83A1-F6EECF244321}">
                <p14:modId xmlns:p14="http://schemas.microsoft.com/office/powerpoint/2010/main" val="2114182832"/>
              </p:ext>
            </p:extLst>
          </p:nvPr>
        </p:nvGraphicFramePr>
        <p:xfrm>
          <a:off x="5940152" y="203419"/>
          <a:ext cx="565001" cy="417269"/>
        </p:xfrm>
        <a:graphic>
          <a:graphicData uri="http://schemas.openxmlformats.org/presentationml/2006/ole">
            <mc:AlternateContent xmlns:mc="http://schemas.openxmlformats.org/markup-compatibility/2006">
              <mc:Choice xmlns:v="urn:schemas-microsoft-com:vml" Requires="v">
                <p:oleObj spid="_x0000_s6308" name="Imagen de mapa de bits" r:id="rId14" imgW="743054" imgH="523810" progId="PBrush">
                  <p:embed/>
                </p:oleObj>
              </mc:Choice>
              <mc:Fallback>
                <p:oleObj name="Imagen de mapa de bits" r:id="rId14" imgW="743054" imgH="523810" progId="PBrush">
                  <p:embed/>
                  <p:pic>
                    <p:nvPicPr>
                      <p:cNvPr id="0" name=""/>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5940152" y="203419"/>
                        <a:ext cx="565001" cy="417269"/>
                      </a:xfrm>
                      <a:prstGeom prst="rect">
                        <a:avLst/>
                      </a:prstGeom>
                      <a:noFill/>
                      <a:ln>
                        <a:noFill/>
                      </a:ln>
                      <a:extLst/>
                    </p:spPr>
                  </p:pic>
                </p:oleObj>
              </mc:Fallback>
            </mc:AlternateContent>
          </a:graphicData>
        </a:graphic>
      </p:graphicFrame>
      <p:sp>
        <p:nvSpPr>
          <p:cNvPr id="5" name="4 Rectángulo"/>
          <p:cNvSpPr/>
          <p:nvPr userDrawn="1"/>
        </p:nvSpPr>
        <p:spPr>
          <a:xfrm>
            <a:off x="6444208" y="231031"/>
            <a:ext cx="2592288" cy="461665"/>
          </a:xfrm>
          <a:prstGeom prst="rect">
            <a:avLst/>
          </a:prstGeom>
        </p:spPr>
        <p:txBody>
          <a:bodyPr wrap="square">
            <a:spAutoFit/>
          </a:bodyPr>
          <a:lstStyle/>
          <a:p>
            <a:pPr marL="0" marR="0" indent="0" algn="l" defTabSz="914400" rtl="0" eaLnBrk="1" fontAlgn="auto" latinLnBrk="0" hangingPunct="1">
              <a:lnSpc>
                <a:spcPct val="100000"/>
              </a:lnSpc>
              <a:spcBef>
                <a:spcPts val="0"/>
              </a:spcBef>
              <a:spcAft>
                <a:spcPts val="0"/>
              </a:spcAft>
              <a:buClrTx/>
              <a:buSzTx/>
              <a:buFontTx/>
              <a:buNone/>
              <a:tabLst>
                <a:tab pos="2806065" algn="ctr"/>
                <a:tab pos="5612130" algn="r"/>
              </a:tabLst>
              <a:defRPr/>
            </a:pPr>
            <a:r>
              <a:rPr lang="es-CL" sz="2400" b="1" kern="1200" dirty="0" smtClean="0">
                <a:solidFill>
                  <a:srgbClr val="943634"/>
                </a:solidFill>
                <a:effectLst>
                  <a:outerShdw blurRad="50800" dist="38100" dir="10800000" algn="r">
                    <a:srgbClr val="000000">
                      <a:alpha val="40000"/>
                    </a:srgbClr>
                  </a:outerShdw>
                </a:effectLst>
                <a:latin typeface="Andalus" pitchFamily="18" charset="-78"/>
                <a:ea typeface="Times New Roman"/>
                <a:cs typeface="Andalus" pitchFamily="18" charset="-78"/>
              </a:rPr>
              <a:t>U</a:t>
            </a:r>
            <a:r>
              <a:rPr lang="es-CL" sz="1050" b="1" kern="1200" dirty="0" smtClean="0">
                <a:solidFill>
                  <a:srgbClr val="943634"/>
                </a:solidFill>
                <a:effectLst>
                  <a:outerShdw blurRad="50800" dist="38100" dir="10800000" algn="r">
                    <a:srgbClr val="000000">
                      <a:alpha val="40000"/>
                    </a:srgbClr>
                  </a:outerShdw>
                </a:effectLst>
                <a:latin typeface="Andalus" pitchFamily="18" charset="-78"/>
                <a:ea typeface="Times New Roman"/>
                <a:cs typeface="Andalus" pitchFamily="18" charset="-78"/>
              </a:rPr>
              <a:t>NIDAD DE ASESORÍA PRESUPUESTARIA</a:t>
            </a:r>
            <a:endParaRPr lang="es-CL" sz="1000" dirty="0" smtClean="0">
              <a:effectLst/>
              <a:latin typeface="Andalus" pitchFamily="18" charset="-78"/>
              <a:ea typeface="Times New Roman"/>
              <a:cs typeface="Andalus" pitchFamily="18" charset="-78"/>
            </a:endParaRPr>
          </a:p>
        </p:txBody>
      </p:sp>
    </p:spTree>
    <p:extLst>
      <p:ext uri="{BB962C8B-B14F-4D97-AF65-F5344CB8AC3E}">
        <p14:creationId xmlns:p14="http://schemas.microsoft.com/office/powerpoint/2010/main" val="335791999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iming>
    <p:tnLst>
      <p:par>
        <p:cTn id="1" dur="indefinite" restart="never" nodeType="tmRoot"/>
      </p:par>
    </p:tnLst>
  </p:timing>
  <p:hf hdr="0" dt="0"/>
  <p:txStyles>
    <p:titleStyle>
      <a:lvl1pPr algn="l"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BC81B57-98A3-47CA-AF2F-CC564015EFD3}" type="datetime1">
              <a:rPr lang="es-CL" smtClean="0"/>
              <a:t>10-01-2018</a:t>
            </a:fld>
            <a:endParaRPr lang="es-CL"/>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6452F03-F775-4AB4-A3E9-A5A78C748C69}" type="slidenum">
              <a:rPr lang="es-CL" smtClean="0"/>
              <a:t>‹Nº›</a:t>
            </a:fld>
            <a:endParaRPr lang="es-CL"/>
          </a:p>
        </p:txBody>
      </p:sp>
      <p:sp>
        <p:nvSpPr>
          <p:cNvPr id="10" name="4 CuadroTexto"/>
          <p:cNvSpPr txBox="1"/>
          <p:nvPr userDrawn="1"/>
        </p:nvSpPr>
        <p:spPr>
          <a:xfrm>
            <a:off x="6702727" y="82405"/>
            <a:ext cx="2189753" cy="163464"/>
          </a:xfrm>
          <a:prstGeom prst="rect">
            <a:avLst/>
          </a:prstGeom>
          <a:noFill/>
        </p:spPr>
        <p:txBody>
          <a:bodyPr wrap="square" rtlCol="0">
            <a:noAutofit/>
          </a:bodyPr>
          <a:lstStyle/>
          <a:p>
            <a:pPr>
              <a:spcAft>
                <a:spcPts val="0"/>
              </a:spcAft>
            </a:pPr>
            <a:r>
              <a:rPr lang="es-CL" sz="700" b="1" kern="1200" dirty="0" smtClean="0">
                <a:solidFill>
                  <a:srgbClr val="22519E"/>
                </a:solidFill>
                <a:effectLst>
                  <a:outerShdw blurRad="63500" dist="50800" dir="13500000" sx="0" sy="0">
                    <a:srgbClr val="000000">
                      <a:alpha val="50000"/>
                    </a:srgbClr>
                  </a:outerShdw>
                </a:effectLst>
                <a:latin typeface="Andalus"/>
                <a:ea typeface="Times New Roman"/>
              </a:rPr>
              <a:t>    </a:t>
            </a:r>
            <a:r>
              <a:rPr lang="es-CL" sz="700" b="1" kern="1200" dirty="0" smtClean="0">
                <a:solidFill>
                  <a:srgbClr val="3B6285"/>
                </a:solidFill>
                <a:effectLst>
                  <a:outerShdw blurRad="63500" dist="50800" dir="13500000" sx="0" sy="0">
                    <a:srgbClr val="000000">
                      <a:alpha val="50000"/>
                    </a:srgbClr>
                  </a:outerShdw>
                </a:effectLst>
                <a:latin typeface="Andalus"/>
                <a:ea typeface="Times New Roman"/>
              </a:rPr>
              <a:t>SENADO </a:t>
            </a:r>
            <a:r>
              <a:rPr lang="es-CL" sz="700" b="1" kern="1200" dirty="0">
                <a:solidFill>
                  <a:srgbClr val="3B6285"/>
                </a:solidFill>
                <a:effectLst>
                  <a:outerShdw blurRad="63500" dist="50800" dir="13500000" sx="0" sy="0">
                    <a:srgbClr val="000000">
                      <a:alpha val="50000"/>
                    </a:srgbClr>
                  </a:outerShdw>
                </a:effectLst>
                <a:latin typeface="Andalus"/>
                <a:ea typeface="Times New Roman"/>
              </a:rPr>
              <a:t>DE LA REPÚBLICA DE </a:t>
            </a:r>
            <a:r>
              <a:rPr lang="es-CL" sz="700" b="1" kern="1200" dirty="0" smtClean="0">
                <a:solidFill>
                  <a:srgbClr val="3B6285"/>
                </a:solidFill>
                <a:effectLst>
                  <a:outerShdw blurRad="63500" dist="50800" dir="13500000" sx="0" sy="0">
                    <a:srgbClr val="000000">
                      <a:alpha val="50000"/>
                    </a:srgbClr>
                  </a:outerShdw>
                </a:effectLst>
                <a:latin typeface="Andalus"/>
                <a:ea typeface="Times New Roman"/>
              </a:rPr>
              <a:t>CHILE</a:t>
            </a:r>
            <a:endParaRPr lang="es-CL" sz="1100" dirty="0">
              <a:solidFill>
                <a:srgbClr val="3B6285"/>
              </a:solidFill>
              <a:effectLst/>
              <a:latin typeface="Times New Roman"/>
              <a:ea typeface="Times New Roman"/>
            </a:endParaRPr>
          </a:p>
        </p:txBody>
      </p:sp>
      <p:graphicFrame>
        <p:nvGraphicFramePr>
          <p:cNvPr id="3" name="2 Objeto"/>
          <p:cNvGraphicFramePr>
            <a:graphicFrameLocks noChangeAspect="1"/>
          </p:cNvGraphicFramePr>
          <p:nvPr userDrawn="1">
            <p:extLst>
              <p:ext uri="{D42A27DB-BD31-4B8C-83A1-F6EECF244321}">
                <p14:modId xmlns:p14="http://schemas.microsoft.com/office/powerpoint/2010/main" val="596557328"/>
              </p:ext>
            </p:extLst>
          </p:nvPr>
        </p:nvGraphicFramePr>
        <p:xfrm>
          <a:off x="6012160" y="44624"/>
          <a:ext cx="565001" cy="417269"/>
        </p:xfrm>
        <a:graphic>
          <a:graphicData uri="http://schemas.openxmlformats.org/presentationml/2006/ole">
            <mc:AlternateContent xmlns:mc="http://schemas.openxmlformats.org/markup-compatibility/2006">
              <mc:Choice xmlns:v="urn:schemas-microsoft-com:vml" Requires="v">
                <p:oleObj spid="_x0000_s2241" name="Imagen de mapa de bits" r:id="rId14" imgW="743054" imgH="523810" progId="PBrush">
                  <p:embed/>
                </p:oleObj>
              </mc:Choice>
              <mc:Fallback>
                <p:oleObj name="Imagen de mapa de bits" r:id="rId14" imgW="743054" imgH="523810" progId="PBrush">
                  <p:embed/>
                  <p:pic>
                    <p:nvPicPr>
                      <p:cNvPr id="0" name="11 Objeto"/>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6012160" y="44624"/>
                        <a:ext cx="565001" cy="417269"/>
                      </a:xfrm>
                      <a:prstGeom prst="rect">
                        <a:avLst/>
                      </a:prstGeom>
                      <a:noFill/>
                      <a:ln>
                        <a:noFill/>
                      </a:ln>
                      <a:extLst/>
                    </p:spPr>
                  </p:pic>
                </p:oleObj>
              </mc:Fallback>
            </mc:AlternateContent>
          </a:graphicData>
        </a:graphic>
      </p:graphicFrame>
      <p:sp>
        <p:nvSpPr>
          <p:cNvPr id="5" name="4 Rectángulo"/>
          <p:cNvSpPr/>
          <p:nvPr userDrawn="1"/>
        </p:nvSpPr>
        <p:spPr>
          <a:xfrm>
            <a:off x="6516216" y="44624"/>
            <a:ext cx="2592288" cy="461665"/>
          </a:xfrm>
          <a:prstGeom prst="rect">
            <a:avLst/>
          </a:prstGeom>
        </p:spPr>
        <p:txBody>
          <a:bodyPr wrap="square">
            <a:spAutoFit/>
          </a:bodyPr>
          <a:lstStyle/>
          <a:p>
            <a:pPr marL="0" marR="0" indent="0" algn="l" defTabSz="914400" rtl="0" eaLnBrk="1" fontAlgn="auto" latinLnBrk="0" hangingPunct="1">
              <a:lnSpc>
                <a:spcPct val="100000"/>
              </a:lnSpc>
              <a:spcBef>
                <a:spcPts val="0"/>
              </a:spcBef>
              <a:spcAft>
                <a:spcPts val="0"/>
              </a:spcAft>
              <a:buClrTx/>
              <a:buSzTx/>
              <a:buFontTx/>
              <a:buNone/>
              <a:tabLst>
                <a:tab pos="2806065" algn="ctr"/>
                <a:tab pos="5612130" algn="r"/>
              </a:tabLst>
              <a:defRPr/>
            </a:pPr>
            <a:r>
              <a:rPr lang="es-CL" sz="2400" b="1" kern="1200" dirty="0" smtClean="0">
                <a:solidFill>
                  <a:srgbClr val="943634"/>
                </a:solidFill>
                <a:effectLst>
                  <a:outerShdw blurRad="50800" dist="38100" dir="10800000" algn="r">
                    <a:srgbClr val="000000">
                      <a:alpha val="40000"/>
                    </a:srgbClr>
                  </a:outerShdw>
                </a:effectLst>
                <a:latin typeface="Andalus" pitchFamily="18" charset="-78"/>
                <a:ea typeface="Times New Roman"/>
                <a:cs typeface="Andalus" pitchFamily="18" charset="-78"/>
              </a:rPr>
              <a:t>U</a:t>
            </a:r>
            <a:r>
              <a:rPr lang="es-CL" sz="1050" b="1" kern="1200" dirty="0" smtClean="0">
                <a:solidFill>
                  <a:srgbClr val="943634"/>
                </a:solidFill>
                <a:effectLst>
                  <a:outerShdw blurRad="50800" dist="38100" dir="10800000" algn="r">
                    <a:srgbClr val="000000">
                      <a:alpha val="40000"/>
                    </a:srgbClr>
                  </a:outerShdw>
                </a:effectLst>
                <a:latin typeface="Andalus" pitchFamily="18" charset="-78"/>
                <a:ea typeface="Times New Roman"/>
                <a:cs typeface="Andalus" pitchFamily="18" charset="-78"/>
              </a:rPr>
              <a:t>NIDAD DE ASESORÍA PRESUPUESTARIA</a:t>
            </a:r>
            <a:endParaRPr lang="es-CL" sz="1000" dirty="0" smtClean="0">
              <a:effectLst/>
              <a:latin typeface="Andalus" pitchFamily="18" charset="-78"/>
              <a:ea typeface="Times New Roman"/>
              <a:cs typeface="Andalus" pitchFamily="18" charset="-78"/>
            </a:endParaRPr>
          </a:p>
        </p:txBody>
      </p:sp>
    </p:spTree>
    <p:extLst>
      <p:ext uri="{BB962C8B-B14F-4D97-AF65-F5344CB8AC3E}">
        <p14:creationId xmlns:p14="http://schemas.microsoft.com/office/powerpoint/2010/main" val="292357665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dt="0"/>
  <p:txStyles>
    <p:titleStyle>
      <a:lvl1pPr algn="l"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12.xml"/><Relationship Id="rId1" Type="http://schemas.openxmlformats.org/officeDocument/2006/relationships/vmlDrawing" Target="../drawings/vmlDrawing3.vml"/><Relationship Id="rId4" Type="http://schemas.openxmlformats.org/officeDocument/2006/relationships/image" Target="../media/image1.png"/></Relationships>
</file>

<file path=ppt/slides/_rels/slide10.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2" Type="http://schemas.openxmlformats.org/officeDocument/2006/relationships/image" Target="../media/image10.emf"/><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2" Type="http://schemas.openxmlformats.org/officeDocument/2006/relationships/image" Target="../media/image11.emf"/><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2" Type="http://schemas.openxmlformats.org/officeDocument/2006/relationships/image" Target="../media/image12.emf"/><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2" Type="http://schemas.openxmlformats.org/officeDocument/2006/relationships/image" Target="../media/image13.emf"/><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2" Type="http://schemas.openxmlformats.org/officeDocument/2006/relationships/image" Target="../media/image14.emf"/><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2" Type="http://schemas.openxmlformats.org/officeDocument/2006/relationships/image" Target="../media/image15.emf"/><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2" Type="http://schemas.openxmlformats.org/officeDocument/2006/relationships/image" Target="../media/image16.emf"/><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2" Type="http://schemas.openxmlformats.org/officeDocument/2006/relationships/image" Target="../media/image17.emf"/><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2" Type="http://schemas.openxmlformats.org/officeDocument/2006/relationships/image" Target="../media/image18.emf"/><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2" Type="http://schemas.openxmlformats.org/officeDocument/2006/relationships/image" Target="../media/image19.emf"/><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2" Type="http://schemas.openxmlformats.org/officeDocument/2006/relationships/image" Target="../media/image20.emf"/><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2" Type="http://schemas.openxmlformats.org/officeDocument/2006/relationships/image" Target="../media/image21.emf"/><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2" Type="http://schemas.openxmlformats.org/officeDocument/2006/relationships/image" Target="../media/image22.emf"/><Relationship Id="rId1" Type="http://schemas.openxmlformats.org/officeDocument/2006/relationships/slideLayout" Target="../slideLayouts/slideLayout13.xml"/></Relationships>
</file>

<file path=ppt/slides/_rels/slide24.xml.rels><?xml version="1.0" encoding="UTF-8" standalone="yes"?>
<Relationships xmlns="http://schemas.openxmlformats.org/package/2006/relationships"><Relationship Id="rId2" Type="http://schemas.openxmlformats.org/officeDocument/2006/relationships/image" Target="../media/image23.emf"/><Relationship Id="rId1" Type="http://schemas.openxmlformats.org/officeDocument/2006/relationships/slideLayout" Target="../slideLayouts/slideLayout13.xml"/></Relationships>
</file>

<file path=ppt/slides/_rels/slide25.xml.rels><?xml version="1.0" encoding="UTF-8" standalone="yes"?>
<Relationships xmlns="http://schemas.openxmlformats.org/package/2006/relationships"><Relationship Id="rId2" Type="http://schemas.openxmlformats.org/officeDocument/2006/relationships/image" Target="../media/image24.emf"/><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1 Título"/>
          <p:cNvSpPr>
            <a:spLocks noGrp="1"/>
          </p:cNvSpPr>
          <p:nvPr>
            <p:ph type="ctrTitle"/>
          </p:nvPr>
        </p:nvSpPr>
        <p:spPr>
          <a:xfrm>
            <a:off x="395536" y="2276872"/>
            <a:ext cx="8280920" cy="2016224"/>
          </a:xfrm>
          <a:solidFill>
            <a:schemeClr val="bg1"/>
          </a:solidFill>
          <a:ln>
            <a:solidFill>
              <a:schemeClr val="bg1">
                <a:lumMod val="95000"/>
              </a:schemeClr>
            </a:solidFill>
            <a:miter lim="800000"/>
          </a:ln>
          <a:effectLst>
            <a:outerShdw blurRad="50800" dist="38100" dir="2700000" algn="tl" rotWithShape="0">
              <a:prstClr val="black">
                <a:alpha val="40000"/>
              </a:prstClr>
            </a:outerShdw>
          </a:effectLst>
          <a:scene3d>
            <a:camera prst="orthographicFront"/>
            <a:lightRig rig="threePt" dir="t">
              <a:rot lat="0" lon="0" rev="1200000"/>
            </a:lightRig>
          </a:scene3d>
          <a:sp3d>
            <a:bevelT/>
          </a:sp3d>
        </p:spPr>
        <p:txBody>
          <a:bodyPr/>
          <a:lstStyle/>
          <a:p>
            <a:pPr algn="ctr"/>
            <a:r>
              <a:rPr lang="es-CL" sz="2400" b="1" dirty="0" smtClean="0">
                <a:latin typeface="+mn-lt"/>
              </a:rPr>
              <a:t>EJECUCIÓN PRESUPUESTARIA DE GASTOS ACUMULADA</a:t>
            </a:r>
            <a:br>
              <a:rPr lang="es-CL" sz="2400" b="1" dirty="0" smtClean="0">
                <a:latin typeface="+mn-lt"/>
              </a:rPr>
            </a:br>
            <a:r>
              <a:rPr lang="es-CL" sz="2400" b="1" dirty="0" smtClean="0">
                <a:latin typeface="+mn-lt"/>
              </a:rPr>
              <a:t>A NOVIEMBRE DE 2017</a:t>
            </a:r>
            <a:br>
              <a:rPr lang="es-CL" sz="2400" b="1" dirty="0" smtClean="0">
                <a:latin typeface="+mn-lt"/>
              </a:rPr>
            </a:br>
            <a:r>
              <a:rPr lang="es-CL" sz="2400" b="1" dirty="0" smtClean="0">
                <a:latin typeface="+mn-lt"/>
              </a:rPr>
              <a:t>PARTIDA 18:</a:t>
            </a:r>
            <a:br>
              <a:rPr lang="es-CL" sz="2400" b="1" dirty="0" smtClean="0">
                <a:latin typeface="+mn-lt"/>
              </a:rPr>
            </a:br>
            <a:r>
              <a:rPr lang="es-CL" sz="2400" b="1" dirty="0" smtClean="0">
                <a:latin typeface="+mn-lt"/>
              </a:rPr>
              <a:t>MINISTERIO DE VIVIENDA Y URBANISMO</a:t>
            </a:r>
            <a:endParaRPr lang="es-CL" sz="2400" b="1" dirty="0">
              <a:latin typeface="+mn-lt"/>
            </a:endParaRPr>
          </a:p>
        </p:txBody>
      </p:sp>
      <p:sp>
        <p:nvSpPr>
          <p:cNvPr id="7" name="6 CuadroTexto"/>
          <p:cNvSpPr txBox="1"/>
          <p:nvPr/>
        </p:nvSpPr>
        <p:spPr>
          <a:xfrm>
            <a:off x="3923928" y="5661248"/>
            <a:ext cx="4536504" cy="369332"/>
          </a:xfrm>
          <a:prstGeom prst="rect">
            <a:avLst/>
          </a:prstGeom>
          <a:noFill/>
        </p:spPr>
        <p:txBody>
          <a:bodyPr wrap="square" rtlCol="0">
            <a:spAutoFit/>
          </a:bodyPr>
          <a:lstStyle/>
          <a:p>
            <a:pPr algn="r"/>
            <a:r>
              <a:rPr lang="es-CL" b="1" dirty="0" smtClean="0">
                <a:effectLst>
                  <a:outerShdw blurRad="38100" dist="38100" dir="2700000" algn="tl">
                    <a:srgbClr val="000000">
                      <a:alpha val="43137"/>
                    </a:srgbClr>
                  </a:outerShdw>
                </a:effectLst>
              </a:rPr>
              <a:t>VALPARAÍSO, ENERO 2018</a:t>
            </a:r>
            <a:endParaRPr lang="es-CL" b="1" dirty="0">
              <a:effectLst>
                <a:outerShdw blurRad="38100" dist="38100" dir="2700000" algn="tl">
                  <a:srgbClr val="000000">
                    <a:alpha val="43137"/>
                  </a:srgbClr>
                </a:outerShdw>
              </a:effectLst>
            </a:endParaRPr>
          </a:p>
        </p:txBody>
      </p:sp>
      <p:sp>
        <p:nvSpPr>
          <p:cNvPr id="3" name="2 Rectángulo"/>
          <p:cNvSpPr/>
          <p:nvPr/>
        </p:nvSpPr>
        <p:spPr>
          <a:xfrm>
            <a:off x="5292080" y="0"/>
            <a:ext cx="3851920" cy="5486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L"/>
          </a:p>
        </p:txBody>
      </p:sp>
      <p:sp>
        <p:nvSpPr>
          <p:cNvPr id="5" name="4 CuadroTexto"/>
          <p:cNvSpPr txBox="1"/>
          <p:nvPr/>
        </p:nvSpPr>
        <p:spPr>
          <a:xfrm>
            <a:off x="1844875" y="1064930"/>
            <a:ext cx="3771241" cy="349955"/>
          </a:xfrm>
          <a:prstGeom prst="rect">
            <a:avLst/>
          </a:prstGeom>
          <a:noFill/>
        </p:spPr>
        <p:txBody>
          <a:bodyPr wrap="square" rtlCol="0">
            <a:noAutofit/>
          </a:bodyPr>
          <a:lstStyle/>
          <a:p>
            <a:pPr>
              <a:spcAft>
                <a:spcPts val="0"/>
              </a:spcAft>
            </a:pPr>
            <a:r>
              <a:rPr lang="es-CL" sz="1200" b="1" kern="1200" dirty="0" smtClean="0">
                <a:solidFill>
                  <a:srgbClr val="22519E"/>
                </a:solidFill>
                <a:effectLst>
                  <a:outerShdw blurRad="63500" dist="50800" dir="13500000" sx="0" sy="0">
                    <a:srgbClr val="000000">
                      <a:alpha val="50000"/>
                    </a:srgbClr>
                  </a:outerShdw>
                </a:effectLst>
                <a:latin typeface="Andalus"/>
                <a:ea typeface="Times New Roman"/>
              </a:rPr>
              <a:t>    </a:t>
            </a:r>
            <a:r>
              <a:rPr lang="es-CL" sz="1200" b="1" kern="1200" dirty="0" smtClean="0">
                <a:solidFill>
                  <a:srgbClr val="3B6285"/>
                </a:solidFill>
                <a:effectLst>
                  <a:outerShdw blurRad="63500" dist="50800" dir="13500000" sx="0" sy="0">
                    <a:srgbClr val="000000">
                      <a:alpha val="50000"/>
                    </a:srgbClr>
                  </a:outerShdw>
                </a:effectLst>
                <a:latin typeface="Andalus"/>
                <a:ea typeface="Times New Roman"/>
              </a:rPr>
              <a:t>SENADO </a:t>
            </a:r>
            <a:r>
              <a:rPr lang="es-CL" sz="1200" b="1" kern="1200" dirty="0">
                <a:solidFill>
                  <a:srgbClr val="3B6285"/>
                </a:solidFill>
                <a:effectLst>
                  <a:outerShdw blurRad="63500" dist="50800" dir="13500000" sx="0" sy="0">
                    <a:srgbClr val="000000">
                      <a:alpha val="50000"/>
                    </a:srgbClr>
                  </a:outerShdw>
                </a:effectLst>
                <a:latin typeface="Andalus"/>
                <a:ea typeface="Times New Roman"/>
              </a:rPr>
              <a:t>DE LA REPÚBLICA DE </a:t>
            </a:r>
            <a:r>
              <a:rPr lang="es-CL" sz="1200" b="1" kern="1200" dirty="0" smtClean="0">
                <a:solidFill>
                  <a:srgbClr val="3B6285"/>
                </a:solidFill>
                <a:effectLst>
                  <a:outerShdw blurRad="63500" dist="50800" dir="13500000" sx="0" sy="0">
                    <a:srgbClr val="000000">
                      <a:alpha val="50000"/>
                    </a:srgbClr>
                  </a:outerShdw>
                </a:effectLst>
                <a:latin typeface="Andalus"/>
                <a:ea typeface="Times New Roman"/>
              </a:rPr>
              <a:t>CHILE</a:t>
            </a:r>
            <a:endParaRPr lang="es-CL" sz="2400" dirty="0">
              <a:solidFill>
                <a:srgbClr val="3B6285"/>
              </a:solidFill>
              <a:effectLst/>
              <a:latin typeface="Times New Roman"/>
              <a:ea typeface="Times New Roman"/>
            </a:endParaRPr>
          </a:p>
        </p:txBody>
      </p:sp>
      <p:graphicFrame>
        <p:nvGraphicFramePr>
          <p:cNvPr id="6" name="5 Objeto"/>
          <p:cNvGraphicFramePr>
            <a:graphicFrameLocks noChangeAspect="1"/>
          </p:cNvGraphicFramePr>
          <p:nvPr>
            <p:extLst>
              <p:ext uri="{D42A27DB-BD31-4B8C-83A1-F6EECF244321}">
                <p14:modId xmlns:p14="http://schemas.microsoft.com/office/powerpoint/2010/main" val="2596421450"/>
              </p:ext>
            </p:extLst>
          </p:nvPr>
        </p:nvGraphicFramePr>
        <p:xfrm>
          <a:off x="410078" y="836712"/>
          <a:ext cx="1209594" cy="893319"/>
        </p:xfrm>
        <a:graphic>
          <a:graphicData uri="http://schemas.openxmlformats.org/presentationml/2006/ole">
            <mc:AlternateContent xmlns:mc="http://schemas.openxmlformats.org/markup-compatibility/2006">
              <mc:Choice xmlns:v="urn:schemas-microsoft-com:vml" Requires="v">
                <p:oleObj spid="_x0000_s7331" name="Imagen de mapa de bits" r:id="rId3" imgW="743054" imgH="523810" progId="PBrush">
                  <p:embed/>
                </p:oleObj>
              </mc:Choice>
              <mc:Fallback>
                <p:oleObj name="Imagen de mapa de bits" r:id="rId3" imgW="743054" imgH="523810" progId="PBrush">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10078" y="836712"/>
                        <a:ext cx="1209594" cy="893319"/>
                      </a:xfrm>
                      <a:prstGeom prst="rect">
                        <a:avLst/>
                      </a:prstGeom>
                      <a:noFill/>
                      <a:ln>
                        <a:noFill/>
                      </a:ln>
                      <a:extLst/>
                    </p:spPr>
                  </p:pic>
                </p:oleObj>
              </mc:Fallback>
            </mc:AlternateContent>
          </a:graphicData>
        </a:graphic>
      </p:graphicFrame>
      <p:sp>
        <p:nvSpPr>
          <p:cNvPr id="8" name="7 Rectángulo"/>
          <p:cNvSpPr/>
          <p:nvPr/>
        </p:nvSpPr>
        <p:spPr>
          <a:xfrm>
            <a:off x="1547664" y="992922"/>
            <a:ext cx="4464496" cy="707886"/>
          </a:xfrm>
          <a:prstGeom prst="rect">
            <a:avLst/>
          </a:prstGeom>
        </p:spPr>
        <p:txBody>
          <a:bodyPr wrap="square">
            <a:spAutoFit/>
          </a:bodyPr>
          <a:lstStyle/>
          <a:p>
            <a:pPr marL="0" marR="0" indent="0" algn="l" defTabSz="914400" rtl="0" eaLnBrk="1" fontAlgn="auto" latinLnBrk="0" hangingPunct="1">
              <a:lnSpc>
                <a:spcPct val="100000"/>
              </a:lnSpc>
              <a:spcBef>
                <a:spcPts val="0"/>
              </a:spcBef>
              <a:spcAft>
                <a:spcPts val="0"/>
              </a:spcAft>
              <a:buClrTx/>
              <a:buSzTx/>
              <a:buFontTx/>
              <a:buNone/>
              <a:tabLst>
                <a:tab pos="2806065" algn="ctr"/>
                <a:tab pos="5612130" algn="r"/>
              </a:tabLst>
              <a:defRPr/>
            </a:pPr>
            <a:r>
              <a:rPr lang="es-CL" sz="4000" b="1" kern="1200" dirty="0" smtClean="0">
                <a:solidFill>
                  <a:srgbClr val="943634"/>
                </a:solidFill>
                <a:latin typeface="Andalus" pitchFamily="18" charset="-78"/>
                <a:ea typeface="Times New Roman"/>
                <a:cs typeface="Andalus" pitchFamily="18" charset="-78"/>
              </a:rPr>
              <a:t>U</a:t>
            </a:r>
            <a:r>
              <a:rPr lang="es-CL" sz="1600" b="1" kern="1200" dirty="0" smtClean="0">
                <a:solidFill>
                  <a:srgbClr val="943634"/>
                </a:solidFill>
                <a:latin typeface="Andalus" pitchFamily="18" charset="-78"/>
                <a:ea typeface="Times New Roman"/>
                <a:cs typeface="Andalus" pitchFamily="18" charset="-78"/>
              </a:rPr>
              <a:t>NIDAD DE ASESORÍA PRESUPUESTARIA</a:t>
            </a:r>
            <a:endParaRPr lang="es-CL" sz="1400" dirty="0" smtClean="0">
              <a:latin typeface="Andalus" pitchFamily="18" charset="-78"/>
              <a:ea typeface="Times New Roman"/>
              <a:cs typeface="Andalus" pitchFamily="18" charset="-78"/>
            </a:endParaRPr>
          </a:p>
        </p:txBody>
      </p:sp>
    </p:spTree>
    <p:extLst>
      <p:ext uri="{BB962C8B-B14F-4D97-AF65-F5344CB8AC3E}">
        <p14:creationId xmlns:p14="http://schemas.microsoft.com/office/powerpoint/2010/main" val="370528296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11"/>
          </p:nvPr>
        </p:nvSpPr>
        <p:spPr>
          <a:xfrm>
            <a:off x="297956" y="6453336"/>
            <a:ext cx="8406135" cy="365125"/>
          </a:xfrm>
        </p:spPr>
        <p:txBody>
          <a:bodyPr/>
          <a:lstStyle/>
          <a:p>
            <a:r>
              <a:rPr lang="es-CL" sz="1050" b="1" dirty="0"/>
              <a:t>Fuente</a:t>
            </a:r>
            <a:r>
              <a:rPr lang="es-CL" sz="1050" dirty="0"/>
              <a:t>: Elaboración </a:t>
            </a:r>
            <a:r>
              <a:rPr lang="es-CL" sz="1050" dirty="0" smtClean="0"/>
              <a:t>propia en </a:t>
            </a:r>
            <a:r>
              <a:rPr lang="es-CL" sz="1050" dirty="0"/>
              <a:t>base </a:t>
            </a:r>
            <a:r>
              <a:rPr lang="es-CL" sz="1050" dirty="0" smtClean="0"/>
              <a:t> a Informes de </a:t>
            </a:r>
            <a:r>
              <a:rPr lang="es-CL" sz="1050" dirty="0"/>
              <a:t>e</a:t>
            </a:r>
            <a:r>
              <a:rPr lang="es-CL" sz="1050" dirty="0" smtClean="0"/>
              <a:t>jecución </a:t>
            </a:r>
            <a:r>
              <a:rPr lang="es-CL" sz="1050" dirty="0"/>
              <a:t>p</a:t>
            </a:r>
            <a:r>
              <a:rPr lang="es-CL" sz="1050" dirty="0" smtClean="0"/>
              <a:t>resupuestaria mensual de DIPRES</a:t>
            </a:r>
            <a:endParaRPr lang="es-CL" sz="1050" dirty="0"/>
          </a:p>
        </p:txBody>
      </p:sp>
      <p:sp>
        <p:nvSpPr>
          <p:cNvPr id="5" name="4 Marcador de número de diapositiva"/>
          <p:cNvSpPr>
            <a:spLocks noGrp="1"/>
          </p:cNvSpPr>
          <p:nvPr>
            <p:ph type="sldNum" sz="quarter" idx="12"/>
          </p:nvPr>
        </p:nvSpPr>
        <p:spPr/>
        <p:txBody>
          <a:bodyPr/>
          <a:lstStyle/>
          <a:p>
            <a:fld id="{66452F03-F775-4AB4-A3E9-A5A78C748C69}" type="slidenum">
              <a:rPr lang="es-CL" smtClean="0"/>
              <a:t>10</a:t>
            </a:fld>
            <a:endParaRPr lang="es-CL"/>
          </a:p>
        </p:txBody>
      </p:sp>
      <p:sp>
        <p:nvSpPr>
          <p:cNvPr id="7" name="1 Título"/>
          <p:cNvSpPr txBox="1">
            <a:spLocks/>
          </p:cNvSpPr>
          <p:nvPr/>
        </p:nvSpPr>
        <p:spPr>
          <a:xfrm>
            <a:off x="414336" y="548679"/>
            <a:ext cx="8210799" cy="652648"/>
          </a:xfrm>
          <a:prstGeom prst="rect">
            <a:avLst/>
          </a:prstGeo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lvl1pPr algn="l"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defTabSz="733425" fontAlgn="base">
              <a:spcAft>
                <a:spcPct val="0"/>
              </a:spcAft>
            </a:pPr>
            <a:r>
              <a:rPr lang="es-CL" sz="1800" b="1" dirty="0" smtClean="0">
                <a:solidFill>
                  <a:schemeClr val="tx1"/>
                </a:solidFill>
                <a:ea typeface="Verdana" pitchFamily="34" charset="0"/>
                <a:cs typeface="Verdana" pitchFamily="34" charset="0"/>
              </a:rPr>
              <a:t>EJECUCIÓN PRESUPUESTARIA DE GASTOS ACUMULADA A NOVIEMBRE DE 2017 </a:t>
            </a:r>
            <a:br>
              <a:rPr lang="es-CL" sz="1800" b="1" dirty="0" smtClean="0">
                <a:solidFill>
                  <a:schemeClr val="tx1"/>
                </a:solidFill>
                <a:ea typeface="Verdana" pitchFamily="34" charset="0"/>
                <a:cs typeface="Verdana" pitchFamily="34" charset="0"/>
              </a:rPr>
            </a:br>
            <a:r>
              <a:rPr lang="es-CL" sz="1800" b="1" dirty="0" smtClean="0">
                <a:solidFill>
                  <a:schemeClr val="tx1"/>
                </a:solidFill>
                <a:ea typeface="Verdana" pitchFamily="34" charset="0"/>
                <a:cs typeface="Verdana" pitchFamily="34" charset="0"/>
              </a:rPr>
              <a:t>PARTIDA 18. CAPÍTULO 02. PROGRAMA 01: PARQUE METROPOLITANO       </a:t>
            </a:r>
            <a:endParaRPr lang="es-CL" sz="1800" b="1" dirty="0">
              <a:solidFill>
                <a:schemeClr val="tx1"/>
              </a:solidFill>
              <a:ea typeface="Verdana" pitchFamily="34" charset="0"/>
              <a:cs typeface="Verdana" pitchFamily="34" charset="0"/>
            </a:endParaRPr>
          </a:p>
        </p:txBody>
      </p:sp>
      <p:sp>
        <p:nvSpPr>
          <p:cNvPr id="8" name="1 Título"/>
          <p:cNvSpPr txBox="1">
            <a:spLocks/>
          </p:cNvSpPr>
          <p:nvPr/>
        </p:nvSpPr>
        <p:spPr>
          <a:xfrm>
            <a:off x="386224" y="1173460"/>
            <a:ext cx="8229600" cy="455340"/>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pPr lvl="0">
              <a:spcBef>
                <a:spcPts val="0"/>
              </a:spcBef>
            </a:pPr>
            <a:r>
              <a:rPr lang="es-CL" sz="1600" b="1" dirty="0">
                <a:solidFill>
                  <a:prstClr val="black"/>
                </a:solidFill>
                <a:ea typeface="Verdana" pitchFamily="34" charset="0"/>
                <a:cs typeface="Verdana" pitchFamily="34" charset="0"/>
              </a:rPr>
              <a:t>en miles de pesos de </a:t>
            </a:r>
            <a:r>
              <a:rPr lang="es-CL" sz="1600" b="1" dirty="0" smtClean="0">
                <a:solidFill>
                  <a:prstClr val="black"/>
                </a:solidFill>
                <a:ea typeface="Verdana" pitchFamily="34" charset="0"/>
                <a:cs typeface="Verdana" pitchFamily="34" charset="0"/>
              </a:rPr>
              <a:t>2017</a:t>
            </a:r>
            <a:endParaRPr lang="es-CL" sz="1600" b="1" dirty="0">
              <a:solidFill>
                <a:prstClr val="black"/>
              </a:solidFill>
              <a:ea typeface="Verdana" pitchFamily="34" charset="0"/>
              <a:cs typeface="Verdana" pitchFamily="34" charset="0"/>
            </a:endParaRPr>
          </a:p>
        </p:txBody>
      </p:sp>
      <p:pic>
        <p:nvPicPr>
          <p:cNvPr id="1229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22325" y="1470024"/>
            <a:ext cx="7497763" cy="39751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34260485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11"/>
          </p:nvPr>
        </p:nvSpPr>
        <p:spPr>
          <a:xfrm>
            <a:off x="297956" y="6453336"/>
            <a:ext cx="8406135" cy="365125"/>
          </a:xfrm>
        </p:spPr>
        <p:txBody>
          <a:bodyPr/>
          <a:lstStyle/>
          <a:p>
            <a:r>
              <a:rPr lang="es-CL" sz="1050" b="1" dirty="0"/>
              <a:t>Fuente</a:t>
            </a:r>
            <a:r>
              <a:rPr lang="es-CL" sz="1050" dirty="0"/>
              <a:t>: Elaboración </a:t>
            </a:r>
            <a:r>
              <a:rPr lang="es-CL" sz="1050" dirty="0" smtClean="0"/>
              <a:t>propia en </a:t>
            </a:r>
            <a:r>
              <a:rPr lang="es-CL" sz="1050" dirty="0"/>
              <a:t>base </a:t>
            </a:r>
            <a:r>
              <a:rPr lang="es-CL" sz="1050" dirty="0" smtClean="0"/>
              <a:t> a Informes de </a:t>
            </a:r>
            <a:r>
              <a:rPr lang="es-CL" sz="1050" dirty="0"/>
              <a:t>e</a:t>
            </a:r>
            <a:r>
              <a:rPr lang="es-CL" sz="1050" dirty="0" smtClean="0"/>
              <a:t>jecución </a:t>
            </a:r>
            <a:r>
              <a:rPr lang="es-CL" sz="1050" dirty="0"/>
              <a:t>p</a:t>
            </a:r>
            <a:r>
              <a:rPr lang="es-CL" sz="1050" dirty="0" smtClean="0"/>
              <a:t>resupuestaria mensual de DIPRES</a:t>
            </a:r>
            <a:endParaRPr lang="es-CL" sz="1050" dirty="0"/>
          </a:p>
        </p:txBody>
      </p:sp>
      <p:sp>
        <p:nvSpPr>
          <p:cNvPr id="5" name="4 Marcador de número de diapositiva"/>
          <p:cNvSpPr>
            <a:spLocks noGrp="1"/>
          </p:cNvSpPr>
          <p:nvPr>
            <p:ph type="sldNum" sz="quarter" idx="12"/>
          </p:nvPr>
        </p:nvSpPr>
        <p:spPr/>
        <p:txBody>
          <a:bodyPr/>
          <a:lstStyle/>
          <a:p>
            <a:fld id="{66452F03-F775-4AB4-A3E9-A5A78C748C69}" type="slidenum">
              <a:rPr lang="es-CL" smtClean="0"/>
              <a:t>11</a:t>
            </a:fld>
            <a:endParaRPr lang="es-CL"/>
          </a:p>
        </p:txBody>
      </p:sp>
      <p:sp>
        <p:nvSpPr>
          <p:cNvPr id="7" name="1 Título"/>
          <p:cNvSpPr txBox="1">
            <a:spLocks/>
          </p:cNvSpPr>
          <p:nvPr/>
        </p:nvSpPr>
        <p:spPr>
          <a:xfrm>
            <a:off x="414336" y="548679"/>
            <a:ext cx="8210799" cy="652648"/>
          </a:xfrm>
          <a:prstGeom prst="rect">
            <a:avLst/>
          </a:prstGeo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lvl1pPr algn="l"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defTabSz="733425" fontAlgn="base">
              <a:spcAft>
                <a:spcPct val="0"/>
              </a:spcAft>
            </a:pPr>
            <a:r>
              <a:rPr lang="es-CL" sz="1800" b="1" dirty="0" smtClean="0">
                <a:solidFill>
                  <a:schemeClr val="tx1"/>
                </a:solidFill>
                <a:ea typeface="Verdana" pitchFamily="34" charset="0"/>
                <a:cs typeface="Verdana" pitchFamily="34" charset="0"/>
              </a:rPr>
              <a:t>EJECUCIÓN PRESUPUESTARIA DE GASTOS ACUMULADA A NOVIEMBRE DE 2017 </a:t>
            </a:r>
            <a:br>
              <a:rPr lang="es-CL" sz="1800" b="1" dirty="0" smtClean="0">
                <a:solidFill>
                  <a:schemeClr val="tx1"/>
                </a:solidFill>
                <a:ea typeface="Verdana" pitchFamily="34" charset="0"/>
                <a:cs typeface="Verdana" pitchFamily="34" charset="0"/>
              </a:rPr>
            </a:br>
            <a:r>
              <a:rPr lang="es-CL" sz="1800" b="1" dirty="0" smtClean="0">
                <a:solidFill>
                  <a:schemeClr val="tx1"/>
                </a:solidFill>
                <a:ea typeface="Verdana" pitchFamily="34" charset="0"/>
                <a:cs typeface="Verdana" pitchFamily="34" charset="0"/>
              </a:rPr>
              <a:t>PARTIDA 18. CAPÍTULO 21. PROGRAMA 01: SERVIU I</a:t>
            </a:r>
            <a:endParaRPr lang="es-CL" sz="1800" b="1" dirty="0">
              <a:solidFill>
                <a:schemeClr val="tx1"/>
              </a:solidFill>
              <a:ea typeface="Verdana" pitchFamily="34" charset="0"/>
              <a:cs typeface="Verdana" pitchFamily="34" charset="0"/>
            </a:endParaRPr>
          </a:p>
        </p:txBody>
      </p:sp>
      <p:sp>
        <p:nvSpPr>
          <p:cNvPr id="8" name="1 Título"/>
          <p:cNvSpPr txBox="1">
            <a:spLocks/>
          </p:cNvSpPr>
          <p:nvPr/>
        </p:nvSpPr>
        <p:spPr>
          <a:xfrm>
            <a:off x="386224" y="1173460"/>
            <a:ext cx="8229600" cy="455340"/>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pPr lvl="0">
              <a:spcBef>
                <a:spcPts val="0"/>
              </a:spcBef>
            </a:pPr>
            <a:r>
              <a:rPr lang="es-CL" sz="1600" b="1" dirty="0">
                <a:solidFill>
                  <a:prstClr val="black"/>
                </a:solidFill>
                <a:ea typeface="Verdana" pitchFamily="34" charset="0"/>
                <a:cs typeface="Verdana" pitchFamily="34" charset="0"/>
              </a:rPr>
              <a:t>en miles de pesos de </a:t>
            </a:r>
            <a:r>
              <a:rPr lang="es-CL" sz="1600" b="1" dirty="0" smtClean="0">
                <a:solidFill>
                  <a:prstClr val="black"/>
                </a:solidFill>
                <a:ea typeface="Verdana" pitchFamily="34" charset="0"/>
                <a:cs typeface="Verdana" pitchFamily="34" charset="0"/>
              </a:rPr>
              <a:t>2017</a:t>
            </a:r>
            <a:endParaRPr lang="es-CL" sz="1600" b="1" dirty="0">
              <a:solidFill>
                <a:prstClr val="black"/>
              </a:solidFill>
              <a:ea typeface="Verdana" pitchFamily="34" charset="0"/>
              <a:cs typeface="Verdana" pitchFamily="34" charset="0"/>
            </a:endParaRPr>
          </a:p>
        </p:txBody>
      </p:sp>
      <p:pic>
        <p:nvPicPr>
          <p:cNvPr id="1331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1663" y="1556792"/>
            <a:ext cx="7940675" cy="46503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93859282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11"/>
          </p:nvPr>
        </p:nvSpPr>
        <p:spPr>
          <a:xfrm>
            <a:off x="297956" y="6453336"/>
            <a:ext cx="8406135" cy="365125"/>
          </a:xfrm>
        </p:spPr>
        <p:txBody>
          <a:bodyPr/>
          <a:lstStyle/>
          <a:p>
            <a:r>
              <a:rPr lang="es-CL" sz="1050" b="1" dirty="0"/>
              <a:t>Fuente</a:t>
            </a:r>
            <a:r>
              <a:rPr lang="es-CL" sz="1050" dirty="0"/>
              <a:t>: Elaboración </a:t>
            </a:r>
            <a:r>
              <a:rPr lang="es-CL" sz="1050" dirty="0" smtClean="0"/>
              <a:t>propia en </a:t>
            </a:r>
            <a:r>
              <a:rPr lang="es-CL" sz="1050" dirty="0"/>
              <a:t>base </a:t>
            </a:r>
            <a:r>
              <a:rPr lang="es-CL" sz="1050" dirty="0" smtClean="0"/>
              <a:t> a Informes de </a:t>
            </a:r>
            <a:r>
              <a:rPr lang="es-CL" sz="1050" dirty="0"/>
              <a:t>e</a:t>
            </a:r>
            <a:r>
              <a:rPr lang="es-CL" sz="1050" dirty="0" smtClean="0"/>
              <a:t>jecución </a:t>
            </a:r>
            <a:r>
              <a:rPr lang="es-CL" sz="1050" dirty="0"/>
              <a:t>p</a:t>
            </a:r>
            <a:r>
              <a:rPr lang="es-CL" sz="1050" dirty="0" smtClean="0"/>
              <a:t>resupuestaria mensual de DIPRES</a:t>
            </a:r>
            <a:endParaRPr lang="es-CL" sz="1050" dirty="0"/>
          </a:p>
        </p:txBody>
      </p:sp>
      <p:sp>
        <p:nvSpPr>
          <p:cNvPr id="5" name="4 Marcador de número de diapositiva"/>
          <p:cNvSpPr>
            <a:spLocks noGrp="1"/>
          </p:cNvSpPr>
          <p:nvPr>
            <p:ph type="sldNum" sz="quarter" idx="12"/>
          </p:nvPr>
        </p:nvSpPr>
        <p:spPr/>
        <p:txBody>
          <a:bodyPr/>
          <a:lstStyle/>
          <a:p>
            <a:fld id="{66452F03-F775-4AB4-A3E9-A5A78C748C69}" type="slidenum">
              <a:rPr lang="es-CL" smtClean="0"/>
              <a:t>12</a:t>
            </a:fld>
            <a:endParaRPr lang="es-CL"/>
          </a:p>
        </p:txBody>
      </p:sp>
      <p:sp>
        <p:nvSpPr>
          <p:cNvPr id="7" name="1 Título"/>
          <p:cNvSpPr txBox="1">
            <a:spLocks/>
          </p:cNvSpPr>
          <p:nvPr/>
        </p:nvSpPr>
        <p:spPr>
          <a:xfrm>
            <a:off x="414336" y="548679"/>
            <a:ext cx="8210799" cy="652648"/>
          </a:xfrm>
          <a:prstGeom prst="rect">
            <a:avLst/>
          </a:prstGeo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lvl1pPr algn="l"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defTabSz="733425" fontAlgn="base">
              <a:spcAft>
                <a:spcPct val="0"/>
              </a:spcAft>
            </a:pPr>
            <a:r>
              <a:rPr lang="es-CL" sz="1800" b="1" dirty="0" smtClean="0">
                <a:solidFill>
                  <a:schemeClr val="tx1"/>
                </a:solidFill>
                <a:ea typeface="Verdana" pitchFamily="34" charset="0"/>
                <a:cs typeface="Verdana" pitchFamily="34" charset="0"/>
              </a:rPr>
              <a:t>EJECUCIÓN PRESUPUESTARIA DE GASTOS ACUMULADA A NOVIEMBRE DE 2017 </a:t>
            </a:r>
            <a:br>
              <a:rPr lang="es-CL" sz="1800" b="1" dirty="0" smtClean="0">
                <a:solidFill>
                  <a:schemeClr val="tx1"/>
                </a:solidFill>
                <a:ea typeface="Verdana" pitchFamily="34" charset="0"/>
                <a:cs typeface="Verdana" pitchFamily="34" charset="0"/>
              </a:rPr>
            </a:br>
            <a:r>
              <a:rPr lang="es-CL" sz="1800" b="1" dirty="0" smtClean="0">
                <a:solidFill>
                  <a:schemeClr val="tx1"/>
                </a:solidFill>
                <a:ea typeface="Verdana" pitchFamily="34" charset="0"/>
                <a:cs typeface="Verdana" pitchFamily="34" charset="0"/>
              </a:rPr>
              <a:t>PARTIDA 18. CAPÍTULO 22. PROGRAMA 01: SERVIU II</a:t>
            </a:r>
            <a:endParaRPr lang="es-CL" sz="1800" b="1" dirty="0">
              <a:solidFill>
                <a:schemeClr val="tx1"/>
              </a:solidFill>
              <a:ea typeface="Verdana" pitchFamily="34" charset="0"/>
              <a:cs typeface="Verdana" pitchFamily="34" charset="0"/>
            </a:endParaRPr>
          </a:p>
        </p:txBody>
      </p:sp>
      <p:sp>
        <p:nvSpPr>
          <p:cNvPr id="8" name="1 Título"/>
          <p:cNvSpPr txBox="1">
            <a:spLocks/>
          </p:cNvSpPr>
          <p:nvPr/>
        </p:nvSpPr>
        <p:spPr>
          <a:xfrm>
            <a:off x="386224" y="1173460"/>
            <a:ext cx="8229600" cy="455340"/>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pPr lvl="0">
              <a:spcBef>
                <a:spcPts val="0"/>
              </a:spcBef>
            </a:pPr>
            <a:r>
              <a:rPr lang="es-CL" sz="1600" b="1" dirty="0">
                <a:solidFill>
                  <a:prstClr val="black"/>
                </a:solidFill>
                <a:ea typeface="Verdana" pitchFamily="34" charset="0"/>
                <a:cs typeface="Verdana" pitchFamily="34" charset="0"/>
              </a:rPr>
              <a:t>en miles de pesos de </a:t>
            </a:r>
            <a:r>
              <a:rPr lang="es-CL" sz="1600" b="1" dirty="0" smtClean="0">
                <a:solidFill>
                  <a:prstClr val="black"/>
                </a:solidFill>
                <a:ea typeface="Verdana" pitchFamily="34" charset="0"/>
                <a:cs typeface="Verdana" pitchFamily="34" charset="0"/>
              </a:rPr>
              <a:t>2017</a:t>
            </a:r>
            <a:endParaRPr lang="es-CL" sz="1600" b="1" dirty="0">
              <a:solidFill>
                <a:prstClr val="black"/>
              </a:solidFill>
              <a:ea typeface="Verdana" pitchFamily="34" charset="0"/>
              <a:cs typeface="Verdana" pitchFamily="34" charset="0"/>
            </a:endParaRPr>
          </a:p>
        </p:txBody>
      </p:sp>
      <p:pic>
        <p:nvPicPr>
          <p:cNvPr id="1433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3400" y="1484784"/>
            <a:ext cx="8077200" cy="47525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17549596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11"/>
          </p:nvPr>
        </p:nvSpPr>
        <p:spPr>
          <a:xfrm>
            <a:off x="297956" y="6453336"/>
            <a:ext cx="8406135" cy="365125"/>
          </a:xfrm>
        </p:spPr>
        <p:txBody>
          <a:bodyPr/>
          <a:lstStyle/>
          <a:p>
            <a:r>
              <a:rPr lang="es-CL" sz="1050" b="1" dirty="0"/>
              <a:t>Fuente</a:t>
            </a:r>
            <a:r>
              <a:rPr lang="es-CL" sz="1050" dirty="0"/>
              <a:t>: Elaboración </a:t>
            </a:r>
            <a:r>
              <a:rPr lang="es-CL" sz="1050" dirty="0" smtClean="0"/>
              <a:t>propia en </a:t>
            </a:r>
            <a:r>
              <a:rPr lang="es-CL" sz="1050" dirty="0"/>
              <a:t>base </a:t>
            </a:r>
            <a:r>
              <a:rPr lang="es-CL" sz="1050" dirty="0" smtClean="0"/>
              <a:t> a Informes de </a:t>
            </a:r>
            <a:r>
              <a:rPr lang="es-CL" sz="1050" dirty="0"/>
              <a:t>e</a:t>
            </a:r>
            <a:r>
              <a:rPr lang="es-CL" sz="1050" dirty="0" smtClean="0"/>
              <a:t>jecución </a:t>
            </a:r>
            <a:r>
              <a:rPr lang="es-CL" sz="1050" dirty="0"/>
              <a:t>p</a:t>
            </a:r>
            <a:r>
              <a:rPr lang="es-CL" sz="1050" dirty="0" smtClean="0"/>
              <a:t>resupuestaria mensual de DIPRES</a:t>
            </a:r>
            <a:endParaRPr lang="es-CL" sz="1050" dirty="0"/>
          </a:p>
        </p:txBody>
      </p:sp>
      <p:sp>
        <p:nvSpPr>
          <p:cNvPr id="5" name="4 Marcador de número de diapositiva"/>
          <p:cNvSpPr>
            <a:spLocks noGrp="1"/>
          </p:cNvSpPr>
          <p:nvPr>
            <p:ph type="sldNum" sz="quarter" idx="12"/>
          </p:nvPr>
        </p:nvSpPr>
        <p:spPr>
          <a:xfrm>
            <a:off x="6553200" y="6453337"/>
            <a:ext cx="2133600" cy="268138"/>
          </a:xfrm>
        </p:spPr>
        <p:txBody>
          <a:bodyPr/>
          <a:lstStyle/>
          <a:p>
            <a:fld id="{66452F03-F775-4AB4-A3E9-A5A78C748C69}" type="slidenum">
              <a:rPr lang="es-CL" smtClean="0"/>
              <a:t>13</a:t>
            </a:fld>
            <a:endParaRPr lang="es-CL"/>
          </a:p>
        </p:txBody>
      </p:sp>
      <p:sp>
        <p:nvSpPr>
          <p:cNvPr id="7" name="1 Título"/>
          <p:cNvSpPr txBox="1">
            <a:spLocks/>
          </p:cNvSpPr>
          <p:nvPr/>
        </p:nvSpPr>
        <p:spPr>
          <a:xfrm>
            <a:off x="414336" y="548679"/>
            <a:ext cx="8210799" cy="652648"/>
          </a:xfrm>
          <a:prstGeom prst="rect">
            <a:avLst/>
          </a:prstGeo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lvl1pPr algn="l"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defTabSz="733425" fontAlgn="base">
              <a:spcAft>
                <a:spcPct val="0"/>
              </a:spcAft>
            </a:pPr>
            <a:r>
              <a:rPr lang="es-CL" sz="1800" b="1" dirty="0" smtClean="0">
                <a:solidFill>
                  <a:schemeClr val="tx1"/>
                </a:solidFill>
                <a:ea typeface="Verdana" pitchFamily="34" charset="0"/>
                <a:cs typeface="Verdana" pitchFamily="34" charset="0"/>
              </a:rPr>
              <a:t>EJECUCIÓN PRESUPUESTARIA DE GASTOS ACUMULADA A NOVIEMBRE DE 2017 </a:t>
            </a:r>
            <a:br>
              <a:rPr lang="es-CL" sz="1800" b="1" dirty="0" smtClean="0">
                <a:solidFill>
                  <a:schemeClr val="tx1"/>
                </a:solidFill>
                <a:ea typeface="Verdana" pitchFamily="34" charset="0"/>
                <a:cs typeface="Verdana" pitchFamily="34" charset="0"/>
              </a:rPr>
            </a:br>
            <a:r>
              <a:rPr lang="es-CL" sz="1800" b="1" dirty="0" smtClean="0">
                <a:solidFill>
                  <a:schemeClr val="tx1"/>
                </a:solidFill>
                <a:ea typeface="Verdana" pitchFamily="34" charset="0"/>
                <a:cs typeface="Verdana" pitchFamily="34" charset="0"/>
              </a:rPr>
              <a:t>PARTIDA 18. CAPÍTULO 23. PROGRAMA 01: SERVIU III  </a:t>
            </a:r>
            <a:endParaRPr lang="es-CL" sz="1800" b="1" dirty="0">
              <a:solidFill>
                <a:schemeClr val="tx1"/>
              </a:solidFill>
              <a:ea typeface="Verdana" pitchFamily="34" charset="0"/>
              <a:cs typeface="Verdana" pitchFamily="34" charset="0"/>
            </a:endParaRPr>
          </a:p>
        </p:txBody>
      </p:sp>
      <p:sp>
        <p:nvSpPr>
          <p:cNvPr id="8" name="1 Título"/>
          <p:cNvSpPr txBox="1">
            <a:spLocks/>
          </p:cNvSpPr>
          <p:nvPr/>
        </p:nvSpPr>
        <p:spPr>
          <a:xfrm>
            <a:off x="386224" y="1173460"/>
            <a:ext cx="8229600" cy="455340"/>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pPr lvl="0">
              <a:spcBef>
                <a:spcPts val="0"/>
              </a:spcBef>
            </a:pPr>
            <a:r>
              <a:rPr lang="es-CL" sz="1600" b="1" dirty="0">
                <a:solidFill>
                  <a:prstClr val="black"/>
                </a:solidFill>
                <a:ea typeface="Verdana" pitchFamily="34" charset="0"/>
                <a:cs typeface="Verdana" pitchFamily="34" charset="0"/>
              </a:rPr>
              <a:t>en miles de pesos de </a:t>
            </a:r>
            <a:r>
              <a:rPr lang="es-CL" sz="1600" b="1" dirty="0" smtClean="0">
                <a:solidFill>
                  <a:prstClr val="black"/>
                </a:solidFill>
                <a:ea typeface="Verdana" pitchFamily="34" charset="0"/>
                <a:cs typeface="Verdana" pitchFamily="34" charset="0"/>
              </a:rPr>
              <a:t>2017</a:t>
            </a:r>
            <a:endParaRPr lang="es-CL" sz="1600" b="1" dirty="0">
              <a:solidFill>
                <a:prstClr val="black"/>
              </a:solidFill>
              <a:ea typeface="Verdana" pitchFamily="34" charset="0"/>
              <a:cs typeface="Verdana" pitchFamily="34" charset="0"/>
            </a:endParaRPr>
          </a:p>
        </p:txBody>
      </p:sp>
      <p:pic>
        <p:nvPicPr>
          <p:cNvPr id="1536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92163" y="1628800"/>
            <a:ext cx="7559675" cy="46805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65784028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11"/>
          </p:nvPr>
        </p:nvSpPr>
        <p:spPr>
          <a:xfrm>
            <a:off x="297956" y="6453336"/>
            <a:ext cx="8406135" cy="365125"/>
          </a:xfrm>
        </p:spPr>
        <p:txBody>
          <a:bodyPr/>
          <a:lstStyle/>
          <a:p>
            <a:r>
              <a:rPr lang="es-CL" sz="1050" b="1" dirty="0"/>
              <a:t>Fuente</a:t>
            </a:r>
            <a:r>
              <a:rPr lang="es-CL" sz="1050" dirty="0"/>
              <a:t>: Elaboración </a:t>
            </a:r>
            <a:r>
              <a:rPr lang="es-CL" sz="1050" dirty="0" smtClean="0"/>
              <a:t>propia en </a:t>
            </a:r>
            <a:r>
              <a:rPr lang="es-CL" sz="1050" dirty="0"/>
              <a:t>base </a:t>
            </a:r>
            <a:r>
              <a:rPr lang="es-CL" sz="1050" dirty="0" smtClean="0"/>
              <a:t> a Informes de </a:t>
            </a:r>
            <a:r>
              <a:rPr lang="es-CL" sz="1050" dirty="0"/>
              <a:t>e</a:t>
            </a:r>
            <a:r>
              <a:rPr lang="es-CL" sz="1050" dirty="0" smtClean="0"/>
              <a:t>jecución </a:t>
            </a:r>
            <a:r>
              <a:rPr lang="es-CL" sz="1050" dirty="0"/>
              <a:t>p</a:t>
            </a:r>
            <a:r>
              <a:rPr lang="es-CL" sz="1050" dirty="0" smtClean="0"/>
              <a:t>resupuestaria mensual de DIPRES</a:t>
            </a:r>
            <a:endParaRPr lang="es-CL" sz="1050" dirty="0"/>
          </a:p>
        </p:txBody>
      </p:sp>
      <p:sp>
        <p:nvSpPr>
          <p:cNvPr id="5" name="4 Marcador de número de diapositiva"/>
          <p:cNvSpPr>
            <a:spLocks noGrp="1"/>
          </p:cNvSpPr>
          <p:nvPr>
            <p:ph type="sldNum" sz="quarter" idx="12"/>
          </p:nvPr>
        </p:nvSpPr>
        <p:spPr/>
        <p:txBody>
          <a:bodyPr/>
          <a:lstStyle/>
          <a:p>
            <a:fld id="{66452F03-F775-4AB4-A3E9-A5A78C748C69}" type="slidenum">
              <a:rPr lang="es-CL" smtClean="0"/>
              <a:t>14</a:t>
            </a:fld>
            <a:endParaRPr lang="es-CL"/>
          </a:p>
        </p:txBody>
      </p:sp>
      <p:sp>
        <p:nvSpPr>
          <p:cNvPr id="7" name="1 Título"/>
          <p:cNvSpPr txBox="1">
            <a:spLocks/>
          </p:cNvSpPr>
          <p:nvPr/>
        </p:nvSpPr>
        <p:spPr>
          <a:xfrm>
            <a:off x="414336" y="548679"/>
            <a:ext cx="8210799" cy="652648"/>
          </a:xfrm>
          <a:prstGeom prst="rect">
            <a:avLst/>
          </a:prstGeo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lvl1pPr algn="l"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defTabSz="733425" fontAlgn="base">
              <a:spcAft>
                <a:spcPct val="0"/>
              </a:spcAft>
            </a:pPr>
            <a:r>
              <a:rPr lang="es-CL" sz="1800" b="1" dirty="0" smtClean="0">
                <a:solidFill>
                  <a:schemeClr val="tx1"/>
                </a:solidFill>
                <a:ea typeface="Verdana" pitchFamily="34" charset="0"/>
                <a:cs typeface="Verdana" pitchFamily="34" charset="0"/>
              </a:rPr>
              <a:t>EJECUCIÓN PRESUPUESTARIA DE GASTOS ACUMULADA A NOVIEMBRE DE 2017 </a:t>
            </a:r>
            <a:br>
              <a:rPr lang="es-CL" sz="1800" b="1" dirty="0" smtClean="0">
                <a:solidFill>
                  <a:schemeClr val="tx1"/>
                </a:solidFill>
                <a:ea typeface="Verdana" pitchFamily="34" charset="0"/>
                <a:cs typeface="Verdana" pitchFamily="34" charset="0"/>
              </a:rPr>
            </a:br>
            <a:r>
              <a:rPr lang="es-CL" sz="1800" b="1" dirty="0" smtClean="0">
                <a:solidFill>
                  <a:schemeClr val="tx1"/>
                </a:solidFill>
                <a:ea typeface="Verdana" pitchFamily="34" charset="0"/>
                <a:cs typeface="Verdana" pitchFamily="34" charset="0"/>
              </a:rPr>
              <a:t>PARTIDA 18. CAPÍTULO 24. PROGRAMA 01: SERVIU IV</a:t>
            </a:r>
            <a:endParaRPr lang="es-CL" sz="1800" b="1" dirty="0">
              <a:solidFill>
                <a:schemeClr val="tx1"/>
              </a:solidFill>
              <a:ea typeface="Verdana" pitchFamily="34" charset="0"/>
              <a:cs typeface="Verdana" pitchFamily="34" charset="0"/>
            </a:endParaRPr>
          </a:p>
        </p:txBody>
      </p:sp>
      <p:sp>
        <p:nvSpPr>
          <p:cNvPr id="8" name="1 Título"/>
          <p:cNvSpPr txBox="1">
            <a:spLocks/>
          </p:cNvSpPr>
          <p:nvPr/>
        </p:nvSpPr>
        <p:spPr>
          <a:xfrm>
            <a:off x="386224" y="1173460"/>
            <a:ext cx="8229600" cy="455340"/>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pPr lvl="0">
              <a:spcBef>
                <a:spcPts val="0"/>
              </a:spcBef>
            </a:pPr>
            <a:r>
              <a:rPr lang="es-CL" sz="1600" b="1" dirty="0">
                <a:solidFill>
                  <a:prstClr val="black"/>
                </a:solidFill>
                <a:ea typeface="Verdana" pitchFamily="34" charset="0"/>
                <a:cs typeface="Verdana" pitchFamily="34" charset="0"/>
              </a:rPr>
              <a:t>en miles de pesos de </a:t>
            </a:r>
            <a:r>
              <a:rPr lang="es-CL" sz="1600" b="1" dirty="0" smtClean="0">
                <a:solidFill>
                  <a:prstClr val="black"/>
                </a:solidFill>
                <a:ea typeface="Verdana" pitchFamily="34" charset="0"/>
                <a:cs typeface="Verdana" pitchFamily="34" charset="0"/>
              </a:rPr>
              <a:t>2017</a:t>
            </a:r>
            <a:endParaRPr lang="es-CL" sz="1600" b="1" dirty="0">
              <a:solidFill>
                <a:prstClr val="black"/>
              </a:solidFill>
              <a:ea typeface="Verdana" pitchFamily="34" charset="0"/>
              <a:cs typeface="Verdana" pitchFamily="34" charset="0"/>
            </a:endParaRPr>
          </a:p>
        </p:txBody>
      </p:sp>
      <p:pic>
        <p:nvPicPr>
          <p:cNvPr id="1638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4188" y="1628800"/>
            <a:ext cx="8175625" cy="482453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29198323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11"/>
          </p:nvPr>
        </p:nvSpPr>
        <p:spPr>
          <a:xfrm>
            <a:off x="297956" y="6453336"/>
            <a:ext cx="8406135" cy="365125"/>
          </a:xfrm>
        </p:spPr>
        <p:txBody>
          <a:bodyPr/>
          <a:lstStyle/>
          <a:p>
            <a:r>
              <a:rPr lang="es-CL" sz="1050" b="1" dirty="0"/>
              <a:t>Fuente</a:t>
            </a:r>
            <a:r>
              <a:rPr lang="es-CL" sz="1050" dirty="0"/>
              <a:t>: Elaboración </a:t>
            </a:r>
            <a:r>
              <a:rPr lang="es-CL" sz="1050" dirty="0" smtClean="0"/>
              <a:t>propia en </a:t>
            </a:r>
            <a:r>
              <a:rPr lang="es-CL" sz="1050" dirty="0"/>
              <a:t>base </a:t>
            </a:r>
            <a:r>
              <a:rPr lang="es-CL" sz="1050" dirty="0" smtClean="0"/>
              <a:t> a Informes de </a:t>
            </a:r>
            <a:r>
              <a:rPr lang="es-CL" sz="1050" dirty="0"/>
              <a:t>e</a:t>
            </a:r>
            <a:r>
              <a:rPr lang="es-CL" sz="1050" dirty="0" smtClean="0"/>
              <a:t>jecución </a:t>
            </a:r>
            <a:r>
              <a:rPr lang="es-CL" sz="1050" dirty="0"/>
              <a:t>p</a:t>
            </a:r>
            <a:r>
              <a:rPr lang="es-CL" sz="1050" dirty="0" smtClean="0"/>
              <a:t>resupuestaria mensual de DIPRES</a:t>
            </a:r>
            <a:endParaRPr lang="es-CL" sz="1050" dirty="0"/>
          </a:p>
        </p:txBody>
      </p:sp>
      <p:sp>
        <p:nvSpPr>
          <p:cNvPr id="5" name="4 Marcador de número de diapositiva"/>
          <p:cNvSpPr>
            <a:spLocks noGrp="1"/>
          </p:cNvSpPr>
          <p:nvPr>
            <p:ph type="sldNum" sz="quarter" idx="12"/>
          </p:nvPr>
        </p:nvSpPr>
        <p:spPr/>
        <p:txBody>
          <a:bodyPr/>
          <a:lstStyle/>
          <a:p>
            <a:fld id="{66452F03-F775-4AB4-A3E9-A5A78C748C69}" type="slidenum">
              <a:rPr lang="es-CL" smtClean="0"/>
              <a:t>15</a:t>
            </a:fld>
            <a:endParaRPr lang="es-CL"/>
          </a:p>
        </p:txBody>
      </p:sp>
      <p:sp>
        <p:nvSpPr>
          <p:cNvPr id="7" name="1 Título"/>
          <p:cNvSpPr txBox="1">
            <a:spLocks/>
          </p:cNvSpPr>
          <p:nvPr/>
        </p:nvSpPr>
        <p:spPr>
          <a:xfrm>
            <a:off x="414336" y="548679"/>
            <a:ext cx="8210799" cy="652648"/>
          </a:xfrm>
          <a:prstGeom prst="rect">
            <a:avLst/>
          </a:prstGeo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lvl1pPr algn="l"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defTabSz="733425" fontAlgn="base">
              <a:spcAft>
                <a:spcPct val="0"/>
              </a:spcAft>
            </a:pPr>
            <a:r>
              <a:rPr lang="es-CL" sz="1800" b="1" dirty="0" smtClean="0">
                <a:solidFill>
                  <a:schemeClr val="tx1"/>
                </a:solidFill>
                <a:ea typeface="Verdana" pitchFamily="34" charset="0"/>
                <a:cs typeface="Verdana" pitchFamily="34" charset="0"/>
              </a:rPr>
              <a:t>EJECUCIÓN PRESUPUESTARIA DE GASTOS ACUMULADA A NOVIEMBRE DE 2017 </a:t>
            </a:r>
            <a:br>
              <a:rPr lang="es-CL" sz="1800" b="1" dirty="0" smtClean="0">
                <a:solidFill>
                  <a:schemeClr val="tx1"/>
                </a:solidFill>
                <a:ea typeface="Verdana" pitchFamily="34" charset="0"/>
                <a:cs typeface="Verdana" pitchFamily="34" charset="0"/>
              </a:rPr>
            </a:br>
            <a:r>
              <a:rPr lang="es-CL" sz="1800" b="1" dirty="0" smtClean="0">
                <a:solidFill>
                  <a:schemeClr val="tx1"/>
                </a:solidFill>
                <a:ea typeface="Verdana" pitchFamily="34" charset="0"/>
                <a:cs typeface="Verdana" pitchFamily="34" charset="0"/>
              </a:rPr>
              <a:t>PARTIDA 18. CAPÍTULO 25. PROGRAMA 01: SERVIU V</a:t>
            </a:r>
            <a:endParaRPr lang="es-CL" sz="1800" b="1" dirty="0">
              <a:solidFill>
                <a:schemeClr val="tx1"/>
              </a:solidFill>
              <a:ea typeface="Verdana" pitchFamily="34" charset="0"/>
              <a:cs typeface="Verdana" pitchFamily="34" charset="0"/>
            </a:endParaRPr>
          </a:p>
        </p:txBody>
      </p:sp>
      <p:sp>
        <p:nvSpPr>
          <p:cNvPr id="8" name="1 Título"/>
          <p:cNvSpPr txBox="1">
            <a:spLocks/>
          </p:cNvSpPr>
          <p:nvPr/>
        </p:nvSpPr>
        <p:spPr>
          <a:xfrm>
            <a:off x="386224" y="1173460"/>
            <a:ext cx="8229600" cy="455340"/>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pPr lvl="0">
              <a:spcBef>
                <a:spcPts val="0"/>
              </a:spcBef>
            </a:pPr>
            <a:r>
              <a:rPr lang="es-CL" sz="1600" b="1" dirty="0">
                <a:solidFill>
                  <a:prstClr val="black"/>
                </a:solidFill>
                <a:ea typeface="Verdana" pitchFamily="34" charset="0"/>
                <a:cs typeface="Verdana" pitchFamily="34" charset="0"/>
              </a:rPr>
              <a:t>en miles de pesos de </a:t>
            </a:r>
            <a:r>
              <a:rPr lang="es-CL" sz="1600" b="1" dirty="0" smtClean="0">
                <a:solidFill>
                  <a:prstClr val="black"/>
                </a:solidFill>
                <a:ea typeface="Verdana" pitchFamily="34" charset="0"/>
                <a:cs typeface="Verdana" pitchFamily="34" charset="0"/>
              </a:rPr>
              <a:t>2017</a:t>
            </a:r>
            <a:endParaRPr lang="es-CL" sz="1600" b="1" dirty="0">
              <a:solidFill>
                <a:prstClr val="black"/>
              </a:solidFill>
              <a:ea typeface="Verdana" pitchFamily="34" charset="0"/>
              <a:cs typeface="Verdana" pitchFamily="34" charset="0"/>
            </a:endParaRPr>
          </a:p>
        </p:txBody>
      </p:sp>
      <p:pic>
        <p:nvPicPr>
          <p:cNvPr id="1741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6250" y="1628800"/>
            <a:ext cx="8191500" cy="4803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60771015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11"/>
          </p:nvPr>
        </p:nvSpPr>
        <p:spPr>
          <a:xfrm>
            <a:off x="297956" y="6453336"/>
            <a:ext cx="8406135" cy="365125"/>
          </a:xfrm>
        </p:spPr>
        <p:txBody>
          <a:bodyPr/>
          <a:lstStyle/>
          <a:p>
            <a:r>
              <a:rPr lang="es-CL" sz="1050" b="1" dirty="0"/>
              <a:t>Fuente</a:t>
            </a:r>
            <a:r>
              <a:rPr lang="es-CL" sz="1050" dirty="0"/>
              <a:t>: Elaboración </a:t>
            </a:r>
            <a:r>
              <a:rPr lang="es-CL" sz="1050" dirty="0" smtClean="0"/>
              <a:t>propia en </a:t>
            </a:r>
            <a:r>
              <a:rPr lang="es-CL" sz="1050" dirty="0"/>
              <a:t>base </a:t>
            </a:r>
            <a:r>
              <a:rPr lang="es-CL" sz="1050" dirty="0" smtClean="0"/>
              <a:t> a Informes de </a:t>
            </a:r>
            <a:r>
              <a:rPr lang="es-CL" sz="1050" dirty="0"/>
              <a:t>e</a:t>
            </a:r>
            <a:r>
              <a:rPr lang="es-CL" sz="1050" dirty="0" smtClean="0"/>
              <a:t>jecución </a:t>
            </a:r>
            <a:r>
              <a:rPr lang="es-CL" sz="1050" dirty="0"/>
              <a:t>p</a:t>
            </a:r>
            <a:r>
              <a:rPr lang="es-CL" sz="1050" dirty="0" smtClean="0"/>
              <a:t>resupuestaria mensual de DIPRES</a:t>
            </a:r>
            <a:endParaRPr lang="es-CL" sz="1050" dirty="0"/>
          </a:p>
        </p:txBody>
      </p:sp>
      <p:sp>
        <p:nvSpPr>
          <p:cNvPr id="5" name="4 Marcador de número de diapositiva"/>
          <p:cNvSpPr>
            <a:spLocks noGrp="1"/>
          </p:cNvSpPr>
          <p:nvPr>
            <p:ph type="sldNum" sz="quarter" idx="12"/>
          </p:nvPr>
        </p:nvSpPr>
        <p:spPr/>
        <p:txBody>
          <a:bodyPr/>
          <a:lstStyle/>
          <a:p>
            <a:fld id="{66452F03-F775-4AB4-A3E9-A5A78C748C69}" type="slidenum">
              <a:rPr lang="es-CL" smtClean="0"/>
              <a:t>16</a:t>
            </a:fld>
            <a:endParaRPr lang="es-CL"/>
          </a:p>
        </p:txBody>
      </p:sp>
      <p:sp>
        <p:nvSpPr>
          <p:cNvPr id="7" name="1 Título"/>
          <p:cNvSpPr txBox="1">
            <a:spLocks/>
          </p:cNvSpPr>
          <p:nvPr/>
        </p:nvSpPr>
        <p:spPr>
          <a:xfrm>
            <a:off x="414336" y="548679"/>
            <a:ext cx="8210799" cy="652648"/>
          </a:xfrm>
          <a:prstGeom prst="rect">
            <a:avLst/>
          </a:prstGeo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lvl1pPr algn="l"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defTabSz="733425" fontAlgn="base">
              <a:spcAft>
                <a:spcPct val="0"/>
              </a:spcAft>
            </a:pPr>
            <a:r>
              <a:rPr lang="es-CL" sz="1800" b="1" dirty="0" smtClean="0">
                <a:solidFill>
                  <a:schemeClr val="tx1"/>
                </a:solidFill>
                <a:ea typeface="Verdana" pitchFamily="34" charset="0"/>
                <a:cs typeface="Verdana" pitchFamily="34" charset="0"/>
              </a:rPr>
              <a:t>EJECUCIÓN PRESUPUESTARIA DE GASTOS ACUMULADA A NOVIEMBRE DE 2017 </a:t>
            </a:r>
            <a:br>
              <a:rPr lang="es-CL" sz="1800" b="1" dirty="0" smtClean="0">
                <a:solidFill>
                  <a:schemeClr val="tx1"/>
                </a:solidFill>
                <a:ea typeface="Verdana" pitchFamily="34" charset="0"/>
                <a:cs typeface="Verdana" pitchFamily="34" charset="0"/>
              </a:rPr>
            </a:br>
            <a:r>
              <a:rPr lang="es-CL" sz="1800" b="1" dirty="0" smtClean="0">
                <a:solidFill>
                  <a:schemeClr val="tx1"/>
                </a:solidFill>
                <a:ea typeface="Verdana" pitchFamily="34" charset="0"/>
                <a:cs typeface="Verdana" pitchFamily="34" charset="0"/>
              </a:rPr>
              <a:t>PARTIDA 18. CAPÍTULO 26. PROGRAMA 01: SERVIU VI</a:t>
            </a:r>
            <a:endParaRPr lang="es-CL" sz="1800" b="1" dirty="0">
              <a:solidFill>
                <a:schemeClr val="tx1"/>
              </a:solidFill>
              <a:ea typeface="Verdana" pitchFamily="34" charset="0"/>
              <a:cs typeface="Verdana" pitchFamily="34" charset="0"/>
            </a:endParaRPr>
          </a:p>
        </p:txBody>
      </p:sp>
      <p:sp>
        <p:nvSpPr>
          <p:cNvPr id="8" name="1 Título"/>
          <p:cNvSpPr txBox="1">
            <a:spLocks/>
          </p:cNvSpPr>
          <p:nvPr/>
        </p:nvSpPr>
        <p:spPr>
          <a:xfrm>
            <a:off x="386224" y="1173460"/>
            <a:ext cx="8229600" cy="455340"/>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pPr lvl="0">
              <a:spcBef>
                <a:spcPts val="0"/>
              </a:spcBef>
            </a:pPr>
            <a:r>
              <a:rPr lang="es-CL" sz="1600" b="1" dirty="0">
                <a:solidFill>
                  <a:prstClr val="black"/>
                </a:solidFill>
                <a:ea typeface="Verdana" pitchFamily="34" charset="0"/>
                <a:cs typeface="Verdana" pitchFamily="34" charset="0"/>
              </a:rPr>
              <a:t>en miles de pesos de </a:t>
            </a:r>
            <a:r>
              <a:rPr lang="es-CL" sz="1600" b="1" dirty="0" smtClean="0">
                <a:solidFill>
                  <a:prstClr val="black"/>
                </a:solidFill>
                <a:ea typeface="Verdana" pitchFamily="34" charset="0"/>
                <a:cs typeface="Verdana" pitchFamily="34" charset="0"/>
              </a:rPr>
              <a:t>2017</a:t>
            </a:r>
            <a:endParaRPr lang="es-CL" sz="1600" b="1" dirty="0">
              <a:solidFill>
                <a:prstClr val="black"/>
              </a:solidFill>
              <a:ea typeface="Verdana" pitchFamily="34" charset="0"/>
              <a:cs typeface="Verdana" pitchFamily="34" charset="0"/>
            </a:endParaRPr>
          </a:p>
        </p:txBody>
      </p:sp>
      <p:pic>
        <p:nvPicPr>
          <p:cNvPr id="1843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6225" y="1556792"/>
            <a:ext cx="8362240" cy="479797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91601662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11"/>
          </p:nvPr>
        </p:nvSpPr>
        <p:spPr>
          <a:xfrm>
            <a:off x="297956" y="6453336"/>
            <a:ext cx="8406135" cy="365125"/>
          </a:xfrm>
        </p:spPr>
        <p:txBody>
          <a:bodyPr/>
          <a:lstStyle/>
          <a:p>
            <a:r>
              <a:rPr lang="es-CL" sz="1050" b="1" dirty="0"/>
              <a:t>Fuente</a:t>
            </a:r>
            <a:r>
              <a:rPr lang="es-CL" sz="1050" dirty="0"/>
              <a:t>: Elaboración </a:t>
            </a:r>
            <a:r>
              <a:rPr lang="es-CL" sz="1050" dirty="0" smtClean="0"/>
              <a:t>propia en </a:t>
            </a:r>
            <a:r>
              <a:rPr lang="es-CL" sz="1050" dirty="0"/>
              <a:t>base </a:t>
            </a:r>
            <a:r>
              <a:rPr lang="es-CL" sz="1050" dirty="0" smtClean="0"/>
              <a:t> a Informes de </a:t>
            </a:r>
            <a:r>
              <a:rPr lang="es-CL" sz="1050" dirty="0"/>
              <a:t>e</a:t>
            </a:r>
            <a:r>
              <a:rPr lang="es-CL" sz="1050" dirty="0" smtClean="0"/>
              <a:t>jecución </a:t>
            </a:r>
            <a:r>
              <a:rPr lang="es-CL" sz="1050" dirty="0"/>
              <a:t>p</a:t>
            </a:r>
            <a:r>
              <a:rPr lang="es-CL" sz="1050" dirty="0" smtClean="0"/>
              <a:t>resupuestaria mensual de DIPRES</a:t>
            </a:r>
            <a:endParaRPr lang="es-CL" sz="1050" dirty="0"/>
          </a:p>
        </p:txBody>
      </p:sp>
      <p:sp>
        <p:nvSpPr>
          <p:cNvPr id="5" name="4 Marcador de número de diapositiva"/>
          <p:cNvSpPr>
            <a:spLocks noGrp="1"/>
          </p:cNvSpPr>
          <p:nvPr>
            <p:ph type="sldNum" sz="quarter" idx="12"/>
          </p:nvPr>
        </p:nvSpPr>
        <p:spPr/>
        <p:txBody>
          <a:bodyPr/>
          <a:lstStyle/>
          <a:p>
            <a:fld id="{66452F03-F775-4AB4-A3E9-A5A78C748C69}" type="slidenum">
              <a:rPr lang="es-CL" smtClean="0"/>
              <a:t>17</a:t>
            </a:fld>
            <a:endParaRPr lang="es-CL"/>
          </a:p>
        </p:txBody>
      </p:sp>
      <p:sp>
        <p:nvSpPr>
          <p:cNvPr id="7" name="1 Título"/>
          <p:cNvSpPr txBox="1">
            <a:spLocks/>
          </p:cNvSpPr>
          <p:nvPr/>
        </p:nvSpPr>
        <p:spPr>
          <a:xfrm>
            <a:off x="414336" y="548679"/>
            <a:ext cx="8210799" cy="652648"/>
          </a:xfrm>
          <a:prstGeom prst="rect">
            <a:avLst/>
          </a:prstGeo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lvl1pPr algn="l"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defTabSz="733425" fontAlgn="base">
              <a:spcAft>
                <a:spcPct val="0"/>
              </a:spcAft>
            </a:pPr>
            <a:r>
              <a:rPr lang="es-CL" sz="1800" b="1" dirty="0" smtClean="0">
                <a:solidFill>
                  <a:schemeClr val="tx1"/>
                </a:solidFill>
                <a:ea typeface="Verdana" pitchFamily="34" charset="0"/>
                <a:cs typeface="Verdana" pitchFamily="34" charset="0"/>
              </a:rPr>
              <a:t>EJECUCIÓN PRESUPUESTARIA DE GASTOS ACUMULADA A NOVIEMBRE DE 2017 </a:t>
            </a:r>
            <a:br>
              <a:rPr lang="es-CL" sz="1800" b="1" dirty="0" smtClean="0">
                <a:solidFill>
                  <a:schemeClr val="tx1"/>
                </a:solidFill>
                <a:ea typeface="Verdana" pitchFamily="34" charset="0"/>
                <a:cs typeface="Verdana" pitchFamily="34" charset="0"/>
              </a:rPr>
            </a:br>
            <a:r>
              <a:rPr lang="es-CL" sz="1800" b="1" dirty="0" smtClean="0">
                <a:solidFill>
                  <a:schemeClr val="tx1"/>
                </a:solidFill>
                <a:ea typeface="Verdana" pitchFamily="34" charset="0"/>
                <a:cs typeface="Verdana" pitchFamily="34" charset="0"/>
              </a:rPr>
              <a:t>PARTIDA 18. CAPÍTULO 27. PROGRAMA 01:  SERVIU VII</a:t>
            </a:r>
            <a:endParaRPr lang="es-CL" sz="1800" b="1" dirty="0">
              <a:solidFill>
                <a:schemeClr val="tx1"/>
              </a:solidFill>
              <a:ea typeface="Verdana" pitchFamily="34" charset="0"/>
              <a:cs typeface="Verdana" pitchFamily="34" charset="0"/>
            </a:endParaRPr>
          </a:p>
        </p:txBody>
      </p:sp>
      <p:sp>
        <p:nvSpPr>
          <p:cNvPr id="8" name="1 Título"/>
          <p:cNvSpPr txBox="1">
            <a:spLocks/>
          </p:cNvSpPr>
          <p:nvPr/>
        </p:nvSpPr>
        <p:spPr>
          <a:xfrm>
            <a:off x="386224" y="1173460"/>
            <a:ext cx="8229600" cy="455340"/>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pPr lvl="0">
              <a:spcBef>
                <a:spcPts val="0"/>
              </a:spcBef>
            </a:pPr>
            <a:r>
              <a:rPr lang="es-CL" sz="1600" b="1" dirty="0">
                <a:solidFill>
                  <a:prstClr val="black"/>
                </a:solidFill>
                <a:ea typeface="Verdana" pitchFamily="34" charset="0"/>
                <a:cs typeface="Verdana" pitchFamily="34" charset="0"/>
              </a:rPr>
              <a:t>en miles de pesos de </a:t>
            </a:r>
            <a:r>
              <a:rPr lang="es-CL" sz="1600" b="1" dirty="0" smtClean="0">
                <a:solidFill>
                  <a:prstClr val="black"/>
                </a:solidFill>
                <a:ea typeface="Verdana" pitchFamily="34" charset="0"/>
                <a:cs typeface="Verdana" pitchFamily="34" charset="0"/>
              </a:rPr>
              <a:t>2017</a:t>
            </a:r>
            <a:endParaRPr lang="es-CL" sz="1600" b="1" dirty="0">
              <a:solidFill>
                <a:prstClr val="black"/>
              </a:solidFill>
              <a:ea typeface="Verdana" pitchFamily="34" charset="0"/>
              <a:cs typeface="Verdana" pitchFamily="34" charset="0"/>
            </a:endParaRPr>
          </a:p>
        </p:txBody>
      </p:sp>
      <p:pic>
        <p:nvPicPr>
          <p:cNvPr id="1945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11213" y="1484784"/>
            <a:ext cx="7521575" cy="46953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21257576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11"/>
          </p:nvPr>
        </p:nvSpPr>
        <p:spPr>
          <a:xfrm>
            <a:off x="297956" y="6453336"/>
            <a:ext cx="8406135" cy="365125"/>
          </a:xfrm>
        </p:spPr>
        <p:txBody>
          <a:bodyPr/>
          <a:lstStyle/>
          <a:p>
            <a:r>
              <a:rPr lang="es-CL" sz="1050" b="1" dirty="0"/>
              <a:t>Fuente</a:t>
            </a:r>
            <a:r>
              <a:rPr lang="es-CL" sz="1050" dirty="0"/>
              <a:t>: Elaboración </a:t>
            </a:r>
            <a:r>
              <a:rPr lang="es-CL" sz="1050" dirty="0" smtClean="0"/>
              <a:t>propia en </a:t>
            </a:r>
            <a:r>
              <a:rPr lang="es-CL" sz="1050" dirty="0"/>
              <a:t>base </a:t>
            </a:r>
            <a:r>
              <a:rPr lang="es-CL" sz="1050" dirty="0" smtClean="0"/>
              <a:t> a Informes de </a:t>
            </a:r>
            <a:r>
              <a:rPr lang="es-CL" sz="1050" dirty="0"/>
              <a:t>e</a:t>
            </a:r>
            <a:r>
              <a:rPr lang="es-CL" sz="1050" dirty="0" smtClean="0"/>
              <a:t>jecución </a:t>
            </a:r>
            <a:r>
              <a:rPr lang="es-CL" sz="1050" dirty="0"/>
              <a:t>p</a:t>
            </a:r>
            <a:r>
              <a:rPr lang="es-CL" sz="1050" dirty="0" smtClean="0"/>
              <a:t>resupuestaria mensual de DIPRES</a:t>
            </a:r>
            <a:endParaRPr lang="es-CL" sz="1050" dirty="0"/>
          </a:p>
        </p:txBody>
      </p:sp>
      <p:sp>
        <p:nvSpPr>
          <p:cNvPr id="5" name="4 Marcador de número de diapositiva"/>
          <p:cNvSpPr>
            <a:spLocks noGrp="1"/>
          </p:cNvSpPr>
          <p:nvPr>
            <p:ph type="sldNum" sz="quarter" idx="12"/>
          </p:nvPr>
        </p:nvSpPr>
        <p:spPr/>
        <p:txBody>
          <a:bodyPr/>
          <a:lstStyle/>
          <a:p>
            <a:fld id="{66452F03-F775-4AB4-A3E9-A5A78C748C69}" type="slidenum">
              <a:rPr lang="es-CL" smtClean="0"/>
              <a:t>18</a:t>
            </a:fld>
            <a:endParaRPr lang="es-CL"/>
          </a:p>
        </p:txBody>
      </p:sp>
      <p:sp>
        <p:nvSpPr>
          <p:cNvPr id="7" name="1 Título"/>
          <p:cNvSpPr txBox="1">
            <a:spLocks/>
          </p:cNvSpPr>
          <p:nvPr/>
        </p:nvSpPr>
        <p:spPr>
          <a:xfrm>
            <a:off x="414336" y="548679"/>
            <a:ext cx="8210799" cy="652648"/>
          </a:xfrm>
          <a:prstGeom prst="rect">
            <a:avLst/>
          </a:prstGeo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lvl1pPr algn="l"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defTabSz="733425" fontAlgn="base">
              <a:spcAft>
                <a:spcPct val="0"/>
              </a:spcAft>
            </a:pPr>
            <a:r>
              <a:rPr lang="es-CL" sz="1800" b="1" dirty="0" smtClean="0">
                <a:solidFill>
                  <a:schemeClr val="tx1"/>
                </a:solidFill>
                <a:ea typeface="Verdana" pitchFamily="34" charset="0"/>
                <a:cs typeface="Verdana" pitchFamily="34" charset="0"/>
              </a:rPr>
              <a:t>EJECUCIÓN PRESUPUESTARIA DE GASTOS ACUMULADA A NOVIEMBRE DE 2017 </a:t>
            </a:r>
            <a:br>
              <a:rPr lang="es-CL" sz="1800" b="1" dirty="0" smtClean="0">
                <a:solidFill>
                  <a:schemeClr val="tx1"/>
                </a:solidFill>
                <a:ea typeface="Verdana" pitchFamily="34" charset="0"/>
                <a:cs typeface="Verdana" pitchFamily="34" charset="0"/>
              </a:rPr>
            </a:br>
            <a:r>
              <a:rPr lang="es-CL" sz="1800" b="1" dirty="0" smtClean="0">
                <a:solidFill>
                  <a:schemeClr val="tx1"/>
                </a:solidFill>
                <a:ea typeface="Verdana" pitchFamily="34" charset="0"/>
                <a:cs typeface="Verdana" pitchFamily="34" charset="0"/>
              </a:rPr>
              <a:t>PARTIDA 18. CAPÍTULO 28. PROGRAMA 01:  SERVIU VIII       </a:t>
            </a:r>
            <a:endParaRPr lang="es-CL" sz="1800" b="1" dirty="0">
              <a:solidFill>
                <a:schemeClr val="tx1"/>
              </a:solidFill>
              <a:ea typeface="Verdana" pitchFamily="34" charset="0"/>
              <a:cs typeface="Verdana" pitchFamily="34" charset="0"/>
            </a:endParaRPr>
          </a:p>
        </p:txBody>
      </p:sp>
      <p:sp>
        <p:nvSpPr>
          <p:cNvPr id="8" name="1 Título"/>
          <p:cNvSpPr txBox="1">
            <a:spLocks/>
          </p:cNvSpPr>
          <p:nvPr/>
        </p:nvSpPr>
        <p:spPr>
          <a:xfrm>
            <a:off x="386224" y="1173460"/>
            <a:ext cx="8229600" cy="455340"/>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pPr lvl="0">
              <a:spcBef>
                <a:spcPts val="0"/>
              </a:spcBef>
            </a:pPr>
            <a:r>
              <a:rPr lang="es-CL" sz="1600" b="1" dirty="0">
                <a:solidFill>
                  <a:prstClr val="black"/>
                </a:solidFill>
                <a:ea typeface="Verdana" pitchFamily="34" charset="0"/>
                <a:cs typeface="Verdana" pitchFamily="34" charset="0"/>
              </a:rPr>
              <a:t>en miles de pesos de </a:t>
            </a:r>
            <a:r>
              <a:rPr lang="es-CL" sz="1600" b="1" dirty="0" smtClean="0">
                <a:solidFill>
                  <a:prstClr val="black"/>
                </a:solidFill>
                <a:ea typeface="Verdana" pitchFamily="34" charset="0"/>
                <a:cs typeface="Verdana" pitchFamily="34" charset="0"/>
              </a:rPr>
              <a:t>2017</a:t>
            </a:r>
            <a:endParaRPr lang="es-CL" sz="1600" b="1" dirty="0">
              <a:solidFill>
                <a:prstClr val="black"/>
              </a:solidFill>
              <a:ea typeface="Verdana" pitchFamily="34" charset="0"/>
              <a:cs typeface="Verdana" pitchFamily="34" charset="0"/>
            </a:endParaRPr>
          </a:p>
        </p:txBody>
      </p:sp>
      <p:pic>
        <p:nvPicPr>
          <p:cNvPr id="2048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76238" y="1628800"/>
            <a:ext cx="8389937" cy="4832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3348626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11"/>
          </p:nvPr>
        </p:nvSpPr>
        <p:spPr>
          <a:xfrm>
            <a:off x="297956" y="6453336"/>
            <a:ext cx="8406135" cy="365125"/>
          </a:xfrm>
        </p:spPr>
        <p:txBody>
          <a:bodyPr/>
          <a:lstStyle/>
          <a:p>
            <a:r>
              <a:rPr lang="es-CL" sz="1050" b="1" smtClean="0"/>
              <a:t>Fuente</a:t>
            </a:r>
            <a:r>
              <a:rPr lang="es-CL" sz="1050" smtClean="0"/>
              <a:t>: Elaboración propia en base  a Informes de ejecución presupuestaria mensual de DIPRES</a:t>
            </a:r>
            <a:endParaRPr lang="es-CL" sz="1050" dirty="0"/>
          </a:p>
        </p:txBody>
      </p:sp>
      <p:sp>
        <p:nvSpPr>
          <p:cNvPr id="5" name="4 Marcador de número de diapositiva"/>
          <p:cNvSpPr>
            <a:spLocks noGrp="1"/>
          </p:cNvSpPr>
          <p:nvPr>
            <p:ph type="sldNum" sz="quarter" idx="12"/>
          </p:nvPr>
        </p:nvSpPr>
        <p:spPr/>
        <p:txBody>
          <a:bodyPr/>
          <a:lstStyle/>
          <a:p>
            <a:fld id="{66452F03-F775-4AB4-A3E9-A5A78C748C69}" type="slidenum">
              <a:rPr lang="es-CL" smtClean="0"/>
              <a:t>19</a:t>
            </a:fld>
            <a:endParaRPr lang="es-CL"/>
          </a:p>
        </p:txBody>
      </p:sp>
      <p:sp>
        <p:nvSpPr>
          <p:cNvPr id="7" name="1 Título"/>
          <p:cNvSpPr txBox="1">
            <a:spLocks/>
          </p:cNvSpPr>
          <p:nvPr/>
        </p:nvSpPr>
        <p:spPr>
          <a:xfrm>
            <a:off x="414336" y="548679"/>
            <a:ext cx="8210799" cy="652648"/>
          </a:xfrm>
          <a:prstGeom prst="rect">
            <a:avLst/>
          </a:prstGeo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lvl1pPr algn="l"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defTabSz="733425" fontAlgn="base">
              <a:spcAft>
                <a:spcPct val="0"/>
              </a:spcAft>
            </a:pPr>
            <a:r>
              <a:rPr lang="es-CL" sz="1800" b="1" dirty="0" smtClean="0">
                <a:solidFill>
                  <a:schemeClr val="tx1"/>
                </a:solidFill>
                <a:ea typeface="Verdana" pitchFamily="34" charset="0"/>
                <a:cs typeface="Verdana" pitchFamily="34" charset="0"/>
              </a:rPr>
              <a:t>EJECUCIÓN PRESUPUESTARIA DE GASTOS ACUMULADA A NOVIEMBRE DE 2017 </a:t>
            </a:r>
            <a:br>
              <a:rPr lang="es-CL" sz="1800" b="1" dirty="0" smtClean="0">
                <a:solidFill>
                  <a:schemeClr val="tx1"/>
                </a:solidFill>
                <a:ea typeface="Verdana" pitchFamily="34" charset="0"/>
                <a:cs typeface="Verdana" pitchFamily="34" charset="0"/>
              </a:rPr>
            </a:br>
            <a:r>
              <a:rPr lang="es-CL" sz="1800" b="1" dirty="0" smtClean="0">
                <a:solidFill>
                  <a:schemeClr val="tx1"/>
                </a:solidFill>
                <a:ea typeface="Verdana" pitchFamily="34" charset="0"/>
                <a:cs typeface="Verdana" pitchFamily="34" charset="0"/>
              </a:rPr>
              <a:t>PARTIDA 18. CAPÍTULO 29. PROGRAMA 01: SERVIU IX   </a:t>
            </a:r>
            <a:endParaRPr lang="es-CL" sz="1800" b="1" dirty="0">
              <a:solidFill>
                <a:schemeClr val="tx1"/>
              </a:solidFill>
              <a:ea typeface="Verdana" pitchFamily="34" charset="0"/>
              <a:cs typeface="Verdana" pitchFamily="34" charset="0"/>
            </a:endParaRPr>
          </a:p>
        </p:txBody>
      </p:sp>
      <p:sp>
        <p:nvSpPr>
          <p:cNvPr id="8" name="1 Título"/>
          <p:cNvSpPr txBox="1">
            <a:spLocks/>
          </p:cNvSpPr>
          <p:nvPr/>
        </p:nvSpPr>
        <p:spPr>
          <a:xfrm>
            <a:off x="386224" y="1173460"/>
            <a:ext cx="8229600" cy="455340"/>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pPr lvl="0">
              <a:spcBef>
                <a:spcPts val="0"/>
              </a:spcBef>
            </a:pPr>
            <a:r>
              <a:rPr lang="es-CL" sz="1600" b="1" dirty="0" smtClean="0">
                <a:solidFill>
                  <a:prstClr val="black"/>
                </a:solidFill>
                <a:ea typeface="Verdana" pitchFamily="34" charset="0"/>
                <a:cs typeface="Verdana" pitchFamily="34" charset="0"/>
              </a:rPr>
              <a:t>en miles de pesos de 2017</a:t>
            </a:r>
            <a:endParaRPr lang="es-CL" sz="1600" b="1" dirty="0">
              <a:solidFill>
                <a:prstClr val="black"/>
              </a:solidFill>
              <a:ea typeface="Verdana" pitchFamily="34" charset="0"/>
              <a:cs typeface="Verdana" pitchFamily="34" charset="0"/>
            </a:endParaRPr>
          </a:p>
        </p:txBody>
      </p:sp>
      <p:pic>
        <p:nvPicPr>
          <p:cNvPr id="2150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1663" y="1484784"/>
            <a:ext cx="7940675" cy="47525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44061798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386224" y="548680"/>
            <a:ext cx="8210798" cy="652648"/>
          </a:xfr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p>
            <a:pPr algn="ctr" defTabSz="733425" fontAlgn="base">
              <a:spcAft>
                <a:spcPct val="0"/>
              </a:spcAft>
            </a:pPr>
            <a:r>
              <a:rPr lang="es-CL" sz="1800" b="1" dirty="0" smtClean="0">
                <a:solidFill>
                  <a:schemeClr val="tx1"/>
                </a:solidFill>
                <a:ea typeface="Verdana" pitchFamily="34" charset="0"/>
                <a:cs typeface="Verdana" pitchFamily="34" charset="0"/>
              </a:rPr>
              <a:t>EJECUCIÓN PRESUPUESTARIA DE GASTOS ACUMULADA A NOVIEMBRE DE 2017 </a:t>
            </a:r>
            <a:br>
              <a:rPr lang="es-CL" sz="1800" b="1" dirty="0" smtClean="0">
                <a:solidFill>
                  <a:schemeClr val="tx1"/>
                </a:solidFill>
                <a:ea typeface="Verdana" pitchFamily="34" charset="0"/>
                <a:cs typeface="Verdana" pitchFamily="34" charset="0"/>
              </a:rPr>
            </a:br>
            <a:r>
              <a:rPr lang="es-CL" sz="1800" b="1" dirty="0" smtClean="0">
                <a:solidFill>
                  <a:schemeClr val="tx1"/>
                </a:solidFill>
                <a:ea typeface="Verdana" pitchFamily="34" charset="0"/>
                <a:cs typeface="Verdana" pitchFamily="34" charset="0"/>
              </a:rPr>
              <a:t>MINISTERIO DE VIVIENDA Y URBANISMO</a:t>
            </a:r>
            <a:endParaRPr lang="es-CL" sz="1800" b="1" dirty="0">
              <a:solidFill>
                <a:schemeClr val="tx1"/>
              </a:solidFill>
              <a:ea typeface="Verdana" pitchFamily="34" charset="0"/>
              <a:cs typeface="Verdana" pitchFamily="34" charset="0"/>
            </a:endParaRPr>
          </a:p>
        </p:txBody>
      </p:sp>
      <p:sp>
        <p:nvSpPr>
          <p:cNvPr id="5" name="4 Marcador de número de diapositiva"/>
          <p:cNvSpPr>
            <a:spLocks noGrp="1"/>
          </p:cNvSpPr>
          <p:nvPr>
            <p:ph type="sldNum" sz="quarter" idx="12"/>
          </p:nvPr>
        </p:nvSpPr>
        <p:spPr>
          <a:xfrm>
            <a:off x="6510338" y="6309320"/>
            <a:ext cx="2133600" cy="365125"/>
          </a:xfrm>
        </p:spPr>
        <p:txBody>
          <a:bodyPr/>
          <a:lstStyle/>
          <a:p>
            <a:fld id="{66452F03-F775-4AB4-A3E9-A5A78C748C69}" type="slidenum">
              <a:rPr lang="es-CL" smtClean="0"/>
              <a:t>2</a:t>
            </a:fld>
            <a:endParaRPr lang="es-CL"/>
          </a:p>
        </p:txBody>
      </p:sp>
      <p:sp>
        <p:nvSpPr>
          <p:cNvPr id="9" name="8 Rectángulo"/>
          <p:cNvSpPr/>
          <p:nvPr/>
        </p:nvSpPr>
        <p:spPr>
          <a:xfrm>
            <a:off x="611560" y="1412776"/>
            <a:ext cx="7488832" cy="5047536"/>
          </a:xfrm>
          <a:prstGeom prst="rect">
            <a:avLst/>
          </a:prstGeom>
        </p:spPr>
        <p:txBody>
          <a:bodyPr wrap="square">
            <a:spAutoFit/>
          </a:bodyPr>
          <a:lstStyle/>
          <a:p>
            <a:r>
              <a:rPr lang="es-CL" sz="1400" b="1" dirty="0"/>
              <a:t>Antecedentes</a:t>
            </a:r>
          </a:p>
          <a:p>
            <a:r>
              <a:rPr lang="es-CL" sz="1400" dirty="0"/>
              <a:t>El proyecto de Ley de Presupuestos de 2017 planteó las siguientes metas </a:t>
            </a:r>
            <a:r>
              <a:rPr lang="es-CL" sz="1400" dirty="0" smtClean="0"/>
              <a:t>para el presente año:   </a:t>
            </a:r>
            <a:endParaRPr lang="es-CL" sz="1400" dirty="0"/>
          </a:p>
          <a:p>
            <a:pPr marL="285750" indent="-285750" algn="just">
              <a:buFont typeface="Arial" panose="020B0604020202020204" pitchFamily="34" charset="0"/>
              <a:buChar char="•"/>
            </a:pPr>
            <a:r>
              <a:rPr lang="es-CL" sz="1400" dirty="0"/>
              <a:t> Expansión de 20.524 subsidios respecto de 2016, otorgando un total de 207.679 subsidios en 2017, por un costo total de más de 60 millones de UF. Se destaca la entrega de 41.979 subsidios para los sectores vulnerables, 45.700 subsidios para los segmentos medios,  y 120.000 subsidios destinados a la reparación y mejoramiento de viviendas y su entorno.</a:t>
            </a:r>
          </a:p>
          <a:p>
            <a:pPr marL="285750" indent="-285750" algn="just">
              <a:buFont typeface="Arial" panose="020B0604020202020204" pitchFamily="34" charset="0"/>
              <a:buChar char="•"/>
            </a:pPr>
            <a:r>
              <a:rPr lang="es-CL" sz="1400" dirty="0"/>
              <a:t>Destinar  $11.771 millones para la continuación de 20 proyectos de infraestructura sanitaria, saneamiento de poblaciones y habilitaciones de terrenos.</a:t>
            </a:r>
          </a:p>
          <a:p>
            <a:pPr marL="285750" indent="-285750" algn="just">
              <a:buFont typeface="Arial" panose="020B0604020202020204" pitchFamily="34" charset="0"/>
              <a:buChar char="•"/>
            </a:pPr>
            <a:r>
              <a:rPr lang="es-CL" sz="1400" dirty="0"/>
              <a:t>Considera $5.150 millones para el inicio de 32 proyectos de construcción, conservación y/o mejoramiento de colectores de aguas lluvias y el inicio de 18 proyectos de saneamiento de población asociados a construcción de muros de contención y conservación de viviendas sociales.</a:t>
            </a:r>
          </a:p>
          <a:p>
            <a:pPr marL="285750" indent="-285750" algn="just">
              <a:buFont typeface="Arial" panose="020B0604020202020204" pitchFamily="34" charset="0"/>
              <a:buChar char="•"/>
            </a:pPr>
            <a:r>
              <a:rPr lang="es-CL" sz="1400" dirty="0"/>
              <a:t>$25.879 millones, que permitirán continuar con la ejecución de 11 proyectos en las regiones afectadas por el terremoto del 27F y dar inicio a 3 proyectos nuevos.</a:t>
            </a:r>
          </a:p>
          <a:p>
            <a:pPr marL="285750" indent="-285750" algn="just">
              <a:buFont typeface="Arial" panose="020B0604020202020204" pitchFamily="34" charset="0"/>
              <a:buChar char="•"/>
            </a:pPr>
            <a:r>
              <a:rPr lang="es-CL" sz="1400" dirty="0"/>
              <a:t>262  proyectos de inversión en barrios a lo largo del país, a través del programa Quiero Mi Barrio.</a:t>
            </a:r>
          </a:p>
          <a:p>
            <a:pPr marL="285750" indent="-285750" algn="just">
              <a:buFont typeface="Arial" panose="020B0604020202020204" pitchFamily="34" charset="0"/>
              <a:buChar char="•"/>
            </a:pPr>
            <a:r>
              <a:rPr lang="es-CL" sz="1400" dirty="0"/>
              <a:t>Cierre de 75 campamentos, que incluye obras asociadas al movimiento de las familias (de desarme, traslado y limpieza), proyectos de urbanización y de recuperación.</a:t>
            </a:r>
          </a:p>
          <a:p>
            <a:pPr marL="285750" indent="-285750" algn="just">
              <a:buFont typeface="Arial" panose="020B0604020202020204" pitchFamily="34" charset="0"/>
              <a:buChar char="•"/>
            </a:pPr>
            <a:r>
              <a:rPr lang="es-CL" sz="1400" dirty="0"/>
              <a:t> $23.634 millones para la construcción de parques urbanos, avanzando así en el cumplimiento de la meta presidencial de contar con parques en 30 comunas.</a:t>
            </a:r>
          </a:p>
          <a:p>
            <a:pPr marL="285750" indent="-285750" algn="just">
              <a:buFont typeface="Arial" panose="020B0604020202020204" pitchFamily="34" charset="0"/>
              <a:buChar char="•"/>
            </a:pPr>
            <a:r>
              <a:rPr lang="es-CL" sz="1400" dirty="0"/>
              <a:t>Contempla $29.429 millones para financiar la ejecución de 17 proyectos de construcción de </a:t>
            </a:r>
            <a:r>
              <a:rPr lang="es-CL" sz="1400" dirty="0" err="1"/>
              <a:t>ciclovías</a:t>
            </a:r>
            <a:r>
              <a:rPr lang="es-CL" sz="1400" dirty="0"/>
              <a:t>.</a:t>
            </a:r>
          </a:p>
          <a:p>
            <a:pPr marL="285750" indent="-285750" algn="just">
              <a:buFont typeface="Arial" panose="020B0604020202020204" pitchFamily="34" charset="0"/>
              <a:buChar char="•"/>
            </a:pPr>
            <a:r>
              <a:rPr lang="es-CL" sz="1400" dirty="0"/>
              <a:t> $80.702 millones para los programas </a:t>
            </a:r>
            <a:r>
              <a:rPr lang="es-CL" sz="1400" dirty="0" err="1"/>
              <a:t>concursables</a:t>
            </a:r>
            <a:r>
              <a:rPr lang="es-CL" sz="1400" dirty="0"/>
              <a:t> de Pavimentos Participativos y Rehabilitación de Espacios Públicos</a:t>
            </a:r>
            <a:r>
              <a:rPr lang="es-CL" sz="1400" dirty="0" smtClean="0"/>
              <a:t>.</a:t>
            </a:r>
            <a:endParaRPr lang="es-CL" sz="1400" dirty="0"/>
          </a:p>
        </p:txBody>
      </p:sp>
    </p:spTree>
    <p:extLst>
      <p:ext uri="{BB962C8B-B14F-4D97-AF65-F5344CB8AC3E}">
        <p14:creationId xmlns:p14="http://schemas.microsoft.com/office/powerpoint/2010/main" val="320506054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11"/>
          </p:nvPr>
        </p:nvSpPr>
        <p:spPr>
          <a:xfrm>
            <a:off x="297956" y="6453336"/>
            <a:ext cx="8406135" cy="365125"/>
          </a:xfrm>
        </p:spPr>
        <p:txBody>
          <a:bodyPr/>
          <a:lstStyle/>
          <a:p>
            <a:r>
              <a:rPr lang="es-CL" sz="1050" b="1" smtClean="0"/>
              <a:t>Fuente</a:t>
            </a:r>
            <a:r>
              <a:rPr lang="es-CL" sz="1050" smtClean="0"/>
              <a:t>: Elaboración propia en base  a Informes de ejecución presupuestaria mensual de DIPRES</a:t>
            </a:r>
            <a:endParaRPr lang="es-CL" sz="1050" dirty="0"/>
          </a:p>
        </p:txBody>
      </p:sp>
      <p:sp>
        <p:nvSpPr>
          <p:cNvPr id="5" name="4 Marcador de número de diapositiva"/>
          <p:cNvSpPr>
            <a:spLocks noGrp="1"/>
          </p:cNvSpPr>
          <p:nvPr>
            <p:ph type="sldNum" sz="quarter" idx="12"/>
          </p:nvPr>
        </p:nvSpPr>
        <p:spPr/>
        <p:txBody>
          <a:bodyPr/>
          <a:lstStyle/>
          <a:p>
            <a:fld id="{66452F03-F775-4AB4-A3E9-A5A78C748C69}" type="slidenum">
              <a:rPr lang="es-CL" smtClean="0"/>
              <a:t>20</a:t>
            </a:fld>
            <a:endParaRPr lang="es-CL"/>
          </a:p>
        </p:txBody>
      </p:sp>
      <p:sp>
        <p:nvSpPr>
          <p:cNvPr id="7" name="1 Título"/>
          <p:cNvSpPr txBox="1">
            <a:spLocks/>
          </p:cNvSpPr>
          <p:nvPr/>
        </p:nvSpPr>
        <p:spPr>
          <a:xfrm>
            <a:off x="414336" y="548679"/>
            <a:ext cx="8210799" cy="652648"/>
          </a:xfrm>
          <a:prstGeom prst="rect">
            <a:avLst/>
          </a:prstGeo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lvl1pPr algn="l"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defTabSz="733425" fontAlgn="base">
              <a:spcAft>
                <a:spcPct val="0"/>
              </a:spcAft>
            </a:pPr>
            <a:r>
              <a:rPr lang="es-CL" sz="1800" b="1" dirty="0" smtClean="0">
                <a:solidFill>
                  <a:schemeClr val="tx1"/>
                </a:solidFill>
                <a:ea typeface="Verdana" pitchFamily="34" charset="0"/>
                <a:cs typeface="Verdana" pitchFamily="34" charset="0"/>
              </a:rPr>
              <a:t>EJECUCIÓN PRESUPUESTARIA DE GASTOS ACUMULADA A NOVIEMBRE DE 2017 </a:t>
            </a:r>
            <a:br>
              <a:rPr lang="es-CL" sz="1800" b="1" dirty="0" smtClean="0">
                <a:solidFill>
                  <a:schemeClr val="tx1"/>
                </a:solidFill>
                <a:ea typeface="Verdana" pitchFamily="34" charset="0"/>
                <a:cs typeface="Verdana" pitchFamily="34" charset="0"/>
              </a:rPr>
            </a:br>
            <a:r>
              <a:rPr lang="es-CL" sz="1800" b="1" dirty="0" smtClean="0">
                <a:solidFill>
                  <a:schemeClr val="tx1"/>
                </a:solidFill>
                <a:ea typeface="Verdana" pitchFamily="34" charset="0"/>
                <a:cs typeface="Verdana" pitchFamily="34" charset="0"/>
              </a:rPr>
              <a:t>PARTIDA 18. CAPÍTULO 30. PROGRAMA 01:  SERVIU X  </a:t>
            </a:r>
            <a:endParaRPr lang="es-CL" sz="1800" b="1" dirty="0">
              <a:solidFill>
                <a:schemeClr val="tx1"/>
              </a:solidFill>
              <a:ea typeface="Verdana" pitchFamily="34" charset="0"/>
              <a:cs typeface="Verdana" pitchFamily="34" charset="0"/>
            </a:endParaRPr>
          </a:p>
        </p:txBody>
      </p:sp>
      <p:sp>
        <p:nvSpPr>
          <p:cNvPr id="8" name="1 Título"/>
          <p:cNvSpPr txBox="1">
            <a:spLocks/>
          </p:cNvSpPr>
          <p:nvPr/>
        </p:nvSpPr>
        <p:spPr>
          <a:xfrm>
            <a:off x="386224" y="1173460"/>
            <a:ext cx="8229600" cy="455340"/>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pPr lvl="0">
              <a:spcBef>
                <a:spcPts val="0"/>
              </a:spcBef>
            </a:pPr>
            <a:r>
              <a:rPr lang="es-CL" sz="1600" b="1" dirty="0" smtClean="0">
                <a:solidFill>
                  <a:prstClr val="black"/>
                </a:solidFill>
                <a:ea typeface="Verdana" pitchFamily="34" charset="0"/>
                <a:cs typeface="Verdana" pitchFamily="34" charset="0"/>
              </a:rPr>
              <a:t>en miles de pesos de 2017</a:t>
            </a:r>
            <a:endParaRPr lang="es-CL" sz="1600" b="1" dirty="0">
              <a:solidFill>
                <a:prstClr val="black"/>
              </a:solidFill>
              <a:ea typeface="Verdana" pitchFamily="34" charset="0"/>
              <a:cs typeface="Verdana" pitchFamily="34" charset="0"/>
            </a:endParaRPr>
          </a:p>
        </p:txBody>
      </p:sp>
      <p:pic>
        <p:nvPicPr>
          <p:cNvPr id="2253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28638" y="1484784"/>
            <a:ext cx="8085137" cy="482453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72978165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11"/>
          </p:nvPr>
        </p:nvSpPr>
        <p:spPr>
          <a:xfrm>
            <a:off x="297956" y="6453336"/>
            <a:ext cx="8406135" cy="365125"/>
          </a:xfrm>
        </p:spPr>
        <p:txBody>
          <a:bodyPr/>
          <a:lstStyle/>
          <a:p>
            <a:r>
              <a:rPr lang="es-CL" sz="1050" b="1" dirty="0"/>
              <a:t>Fuente</a:t>
            </a:r>
            <a:r>
              <a:rPr lang="es-CL" sz="1050" dirty="0"/>
              <a:t>: Elaboración </a:t>
            </a:r>
            <a:r>
              <a:rPr lang="es-CL" sz="1050" dirty="0" smtClean="0"/>
              <a:t>propia en </a:t>
            </a:r>
            <a:r>
              <a:rPr lang="es-CL" sz="1050" dirty="0"/>
              <a:t>base </a:t>
            </a:r>
            <a:r>
              <a:rPr lang="es-CL" sz="1050" dirty="0" smtClean="0"/>
              <a:t> a Informes de </a:t>
            </a:r>
            <a:r>
              <a:rPr lang="es-CL" sz="1050" dirty="0"/>
              <a:t>e</a:t>
            </a:r>
            <a:r>
              <a:rPr lang="es-CL" sz="1050" dirty="0" smtClean="0"/>
              <a:t>jecución </a:t>
            </a:r>
            <a:r>
              <a:rPr lang="es-CL" sz="1050" dirty="0"/>
              <a:t>p</a:t>
            </a:r>
            <a:r>
              <a:rPr lang="es-CL" sz="1050" dirty="0" smtClean="0"/>
              <a:t>resupuestaria mensual de DIPRES</a:t>
            </a:r>
            <a:endParaRPr lang="es-CL" sz="1050" dirty="0"/>
          </a:p>
        </p:txBody>
      </p:sp>
      <p:sp>
        <p:nvSpPr>
          <p:cNvPr id="5" name="4 Marcador de número de diapositiva"/>
          <p:cNvSpPr>
            <a:spLocks noGrp="1"/>
          </p:cNvSpPr>
          <p:nvPr>
            <p:ph type="sldNum" sz="quarter" idx="12"/>
          </p:nvPr>
        </p:nvSpPr>
        <p:spPr/>
        <p:txBody>
          <a:bodyPr/>
          <a:lstStyle/>
          <a:p>
            <a:fld id="{66452F03-F775-4AB4-A3E9-A5A78C748C69}" type="slidenum">
              <a:rPr lang="es-CL" smtClean="0"/>
              <a:t>21</a:t>
            </a:fld>
            <a:endParaRPr lang="es-CL"/>
          </a:p>
        </p:txBody>
      </p:sp>
      <p:sp>
        <p:nvSpPr>
          <p:cNvPr id="7" name="1 Título"/>
          <p:cNvSpPr txBox="1">
            <a:spLocks/>
          </p:cNvSpPr>
          <p:nvPr/>
        </p:nvSpPr>
        <p:spPr>
          <a:xfrm>
            <a:off x="414336" y="548679"/>
            <a:ext cx="8210799" cy="652648"/>
          </a:xfrm>
          <a:prstGeom prst="rect">
            <a:avLst/>
          </a:prstGeo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lvl1pPr algn="l"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defTabSz="733425" fontAlgn="base">
              <a:spcAft>
                <a:spcPct val="0"/>
              </a:spcAft>
            </a:pPr>
            <a:r>
              <a:rPr lang="es-CL" sz="1800" b="1" dirty="0" smtClean="0">
                <a:solidFill>
                  <a:schemeClr val="tx1"/>
                </a:solidFill>
                <a:ea typeface="Verdana" pitchFamily="34" charset="0"/>
                <a:cs typeface="Verdana" pitchFamily="34" charset="0"/>
              </a:rPr>
              <a:t>EJECUCIÓN PRESUPUESTARIA DE GASTOS ACUMULADA A NOVIEMBRE DE 2017 </a:t>
            </a:r>
            <a:br>
              <a:rPr lang="es-CL" sz="1800" b="1" dirty="0" smtClean="0">
                <a:solidFill>
                  <a:schemeClr val="tx1"/>
                </a:solidFill>
                <a:ea typeface="Verdana" pitchFamily="34" charset="0"/>
                <a:cs typeface="Verdana" pitchFamily="34" charset="0"/>
              </a:rPr>
            </a:br>
            <a:r>
              <a:rPr lang="es-CL" sz="1800" b="1" dirty="0" smtClean="0">
                <a:solidFill>
                  <a:schemeClr val="tx1"/>
                </a:solidFill>
                <a:ea typeface="Verdana" pitchFamily="34" charset="0"/>
                <a:cs typeface="Verdana" pitchFamily="34" charset="0"/>
              </a:rPr>
              <a:t>PARTIDA 18. CAPÍTULO 31. PROGRAMA 01:  SERVIU XI     </a:t>
            </a:r>
            <a:endParaRPr lang="es-CL" sz="1800" b="1" dirty="0">
              <a:solidFill>
                <a:schemeClr val="tx1"/>
              </a:solidFill>
              <a:ea typeface="Verdana" pitchFamily="34" charset="0"/>
              <a:cs typeface="Verdana" pitchFamily="34" charset="0"/>
            </a:endParaRPr>
          </a:p>
        </p:txBody>
      </p:sp>
      <p:sp>
        <p:nvSpPr>
          <p:cNvPr id="8" name="1 Título"/>
          <p:cNvSpPr txBox="1">
            <a:spLocks/>
          </p:cNvSpPr>
          <p:nvPr/>
        </p:nvSpPr>
        <p:spPr>
          <a:xfrm>
            <a:off x="386224" y="1173460"/>
            <a:ext cx="8229600" cy="455340"/>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pPr lvl="0">
              <a:spcBef>
                <a:spcPts val="0"/>
              </a:spcBef>
            </a:pPr>
            <a:r>
              <a:rPr lang="es-CL" sz="1600" b="1" dirty="0">
                <a:solidFill>
                  <a:prstClr val="black"/>
                </a:solidFill>
                <a:ea typeface="Verdana" pitchFamily="34" charset="0"/>
                <a:cs typeface="Verdana" pitchFamily="34" charset="0"/>
              </a:rPr>
              <a:t>en miles de pesos de </a:t>
            </a:r>
            <a:r>
              <a:rPr lang="es-CL" sz="1600" b="1" dirty="0" smtClean="0">
                <a:solidFill>
                  <a:prstClr val="black"/>
                </a:solidFill>
                <a:ea typeface="Verdana" pitchFamily="34" charset="0"/>
                <a:cs typeface="Verdana" pitchFamily="34" charset="0"/>
              </a:rPr>
              <a:t>2017</a:t>
            </a:r>
            <a:endParaRPr lang="es-CL" sz="1600" b="1" dirty="0">
              <a:solidFill>
                <a:prstClr val="black"/>
              </a:solidFill>
              <a:ea typeface="Verdana" pitchFamily="34" charset="0"/>
              <a:cs typeface="Verdana" pitchFamily="34" charset="0"/>
            </a:endParaRPr>
          </a:p>
        </p:txBody>
      </p:sp>
      <p:pic>
        <p:nvPicPr>
          <p:cNvPr id="2355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69925" y="1628800"/>
            <a:ext cx="7802563" cy="46085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67195379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11"/>
          </p:nvPr>
        </p:nvSpPr>
        <p:spPr>
          <a:xfrm>
            <a:off x="297956" y="6453336"/>
            <a:ext cx="8406135" cy="365125"/>
          </a:xfrm>
        </p:spPr>
        <p:txBody>
          <a:bodyPr/>
          <a:lstStyle/>
          <a:p>
            <a:r>
              <a:rPr lang="es-CL" sz="1050" b="1" dirty="0"/>
              <a:t>Fuente</a:t>
            </a:r>
            <a:r>
              <a:rPr lang="es-CL" sz="1050" dirty="0"/>
              <a:t>: Elaboración </a:t>
            </a:r>
            <a:r>
              <a:rPr lang="es-CL" sz="1050" dirty="0" smtClean="0"/>
              <a:t>propia en </a:t>
            </a:r>
            <a:r>
              <a:rPr lang="es-CL" sz="1050" dirty="0"/>
              <a:t>base </a:t>
            </a:r>
            <a:r>
              <a:rPr lang="es-CL" sz="1050" dirty="0" smtClean="0"/>
              <a:t> a Informes de </a:t>
            </a:r>
            <a:r>
              <a:rPr lang="es-CL" sz="1050" dirty="0"/>
              <a:t>e</a:t>
            </a:r>
            <a:r>
              <a:rPr lang="es-CL" sz="1050" dirty="0" smtClean="0"/>
              <a:t>jecución </a:t>
            </a:r>
            <a:r>
              <a:rPr lang="es-CL" sz="1050" dirty="0"/>
              <a:t>p</a:t>
            </a:r>
            <a:r>
              <a:rPr lang="es-CL" sz="1050" dirty="0" smtClean="0"/>
              <a:t>resupuestaria mensual de DIPRES</a:t>
            </a:r>
            <a:endParaRPr lang="es-CL" sz="1050" dirty="0"/>
          </a:p>
        </p:txBody>
      </p:sp>
      <p:sp>
        <p:nvSpPr>
          <p:cNvPr id="5" name="4 Marcador de número de diapositiva"/>
          <p:cNvSpPr>
            <a:spLocks noGrp="1"/>
          </p:cNvSpPr>
          <p:nvPr>
            <p:ph type="sldNum" sz="quarter" idx="12"/>
          </p:nvPr>
        </p:nvSpPr>
        <p:spPr/>
        <p:txBody>
          <a:bodyPr/>
          <a:lstStyle/>
          <a:p>
            <a:fld id="{66452F03-F775-4AB4-A3E9-A5A78C748C69}" type="slidenum">
              <a:rPr lang="es-CL" smtClean="0"/>
              <a:t>22</a:t>
            </a:fld>
            <a:endParaRPr lang="es-CL"/>
          </a:p>
        </p:txBody>
      </p:sp>
      <p:sp>
        <p:nvSpPr>
          <p:cNvPr id="7" name="1 Título"/>
          <p:cNvSpPr txBox="1">
            <a:spLocks/>
          </p:cNvSpPr>
          <p:nvPr/>
        </p:nvSpPr>
        <p:spPr>
          <a:xfrm>
            <a:off x="414336" y="548679"/>
            <a:ext cx="8210799" cy="652648"/>
          </a:xfrm>
          <a:prstGeom prst="rect">
            <a:avLst/>
          </a:prstGeo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lvl1pPr algn="l"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defTabSz="733425" fontAlgn="base">
              <a:spcAft>
                <a:spcPct val="0"/>
              </a:spcAft>
            </a:pPr>
            <a:r>
              <a:rPr lang="es-CL" sz="1800" b="1" dirty="0" smtClean="0">
                <a:solidFill>
                  <a:schemeClr val="tx1"/>
                </a:solidFill>
                <a:ea typeface="Verdana" pitchFamily="34" charset="0"/>
                <a:cs typeface="Verdana" pitchFamily="34" charset="0"/>
              </a:rPr>
              <a:t>EJECUCIÓN PRESUPUESTARIA DE GASTOS ACUMULADA A NOVIEMBRE DE 2017 </a:t>
            </a:r>
            <a:br>
              <a:rPr lang="es-CL" sz="1800" b="1" dirty="0" smtClean="0">
                <a:solidFill>
                  <a:schemeClr val="tx1"/>
                </a:solidFill>
                <a:ea typeface="Verdana" pitchFamily="34" charset="0"/>
                <a:cs typeface="Verdana" pitchFamily="34" charset="0"/>
              </a:rPr>
            </a:br>
            <a:r>
              <a:rPr lang="es-CL" sz="1800" b="1" dirty="0" smtClean="0">
                <a:solidFill>
                  <a:schemeClr val="tx1"/>
                </a:solidFill>
                <a:ea typeface="Verdana" pitchFamily="34" charset="0"/>
                <a:cs typeface="Verdana" pitchFamily="34" charset="0"/>
              </a:rPr>
              <a:t>PARTIDA 18. CAPÍTULO 32. PROGRAMA 01:SERVIU XII </a:t>
            </a:r>
            <a:endParaRPr lang="es-CL" sz="1800" b="1" dirty="0">
              <a:solidFill>
                <a:schemeClr val="tx1"/>
              </a:solidFill>
              <a:ea typeface="Verdana" pitchFamily="34" charset="0"/>
              <a:cs typeface="Verdana" pitchFamily="34" charset="0"/>
            </a:endParaRPr>
          </a:p>
        </p:txBody>
      </p:sp>
      <p:sp>
        <p:nvSpPr>
          <p:cNvPr id="8" name="1 Título"/>
          <p:cNvSpPr txBox="1">
            <a:spLocks/>
          </p:cNvSpPr>
          <p:nvPr/>
        </p:nvSpPr>
        <p:spPr>
          <a:xfrm>
            <a:off x="386224" y="1173460"/>
            <a:ext cx="8229600" cy="455340"/>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pPr lvl="0">
              <a:spcBef>
                <a:spcPts val="0"/>
              </a:spcBef>
            </a:pPr>
            <a:r>
              <a:rPr lang="es-CL" sz="1600" b="1" dirty="0">
                <a:solidFill>
                  <a:prstClr val="black"/>
                </a:solidFill>
                <a:ea typeface="Verdana" pitchFamily="34" charset="0"/>
                <a:cs typeface="Verdana" pitchFamily="34" charset="0"/>
              </a:rPr>
              <a:t>en miles de pesos de </a:t>
            </a:r>
            <a:r>
              <a:rPr lang="es-CL" sz="1600" b="1" dirty="0" smtClean="0">
                <a:solidFill>
                  <a:prstClr val="black"/>
                </a:solidFill>
                <a:ea typeface="Verdana" pitchFamily="34" charset="0"/>
                <a:cs typeface="Verdana" pitchFamily="34" charset="0"/>
              </a:rPr>
              <a:t>2017</a:t>
            </a:r>
            <a:endParaRPr lang="es-CL" sz="1600" b="1" dirty="0">
              <a:solidFill>
                <a:prstClr val="black"/>
              </a:solidFill>
              <a:ea typeface="Verdana" pitchFamily="34" charset="0"/>
              <a:cs typeface="Verdana" pitchFamily="34" charset="0"/>
            </a:endParaRPr>
          </a:p>
        </p:txBody>
      </p:sp>
      <p:pic>
        <p:nvPicPr>
          <p:cNvPr id="2457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74675" y="1484784"/>
            <a:ext cx="7993063" cy="44667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54846264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11"/>
          </p:nvPr>
        </p:nvSpPr>
        <p:spPr>
          <a:xfrm>
            <a:off x="297956" y="6453336"/>
            <a:ext cx="8406135" cy="365125"/>
          </a:xfrm>
        </p:spPr>
        <p:txBody>
          <a:bodyPr/>
          <a:lstStyle/>
          <a:p>
            <a:r>
              <a:rPr lang="es-CL" sz="1050" b="1" dirty="0"/>
              <a:t>Fuente</a:t>
            </a:r>
            <a:r>
              <a:rPr lang="es-CL" sz="1050" dirty="0"/>
              <a:t>: Elaboración </a:t>
            </a:r>
            <a:r>
              <a:rPr lang="es-CL" sz="1050" dirty="0" smtClean="0"/>
              <a:t>propia en </a:t>
            </a:r>
            <a:r>
              <a:rPr lang="es-CL" sz="1050" dirty="0"/>
              <a:t>base </a:t>
            </a:r>
            <a:r>
              <a:rPr lang="es-CL" sz="1050" dirty="0" smtClean="0"/>
              <a:t> a Informes de </a:t>
            </a:r>
            <a:r>
              <a:rPr lang="es-CL" sz="1050" dirty="0"/>
              <a:t>e</a:t>
            </a:r>
            <a:r>
              <a:rPr lang="es-CL" sz="1050" dirty="0" smtClean="0"/>
              <a:t>jecución </a:t>
            </a:r>
            <a:r>
              <a:rPr lang="es-CL" sz="1050" dirty="0"/>
              <a:t>p</a:t>
            </a:r>
            <a:r>
              <a:rPr lang="es-CL" sz="1050" dirty="0" smtClean="0"/>
              <a:t>resupuestaria mensual de DIPRES</a:t>
            </a:r>
            <a:endParaRPr lang="es-CL" sz="1050" dirty="0"/>
          </a:p>
        </p:txBody>
      </p:sp>
      <p:sp>
        <p:nvSpPr>
          <p:cNvPr id="5" name="4 Marcador de número de diapositiva"/>
          <p:cNvSpPr>
            <a:spLocks noGrp="1"/>
          </p:cNvSpPr>
          <p:nvPr>
            <p:ph type="sldNum" sz="quarter" idx="12"/>
          </p:nvPr>
        </p:nvSpPr>
        <p:spPr/>
        <p:txBody>
          <a:bodyPr/>
          <a:lstStyle/>
          <a:p>
            <a:fld id="{66452F03-F775-4AB4-A3E9-A5A78C748C69}" type="slidenum">
              <a:rPr lang="es-CL" smtClean="0"/>
              <a:t>23</a:t>
            </a:fld>
            <a:endParaRPr lang="es-CL"/>
          </a:p>
        </p:txBody>
      </p:sp>
      <p:sp>
        <p:nvSpPr>
          <p:cNvPr id="7" name="1 Título"/>
          <p:cNvSpPr txBox="1">
            <a:spLocks/>
          </p:cNvSpPr>
          <p:nvPr/>
        </p:nvSpPr>
        <p:spPr>
          <a:xfrm>
            <a:off x="414336" y="548679"/>
            <a:ext cx="8210799" cy="652648"/>
          </a:xfrm>
          <a:prstGeom prst="rect">
            <a:avLst/>
          </a:prstGeo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lvl1pPr algn="l"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defTabSz="733425" fontAlgn="base">
              <a:spcAft>
                <a:spcPct val="0"/>
              </a:spcAft>
            </a:pPr>
            <a:r>
              <a:rPr lang="es-CL" sz="1800" b="1" dirty="0" smtClean="0">
                <a:solidFill>
                  <a:schemeClr val="tx1"/>
                </a:solidFill>
                <a:ea typeface="Verdana" pitchFamily="34" charset="0"/>
                <a:cs typeface="Verdana" pitchFamily="34" charset="0"/>
              </a:rPr>
              <a:t>EJECUCIÓN PRESUPUESTARIA DE GASTOS ACUMULADA A NOVIEMBRE DE 2017 </a:t>
            </a:r>
            <a:br>
              <a:rPr lang="es-CL" sz="1800" b="1" dirty="0" smtClean="0">
                <a:solidFill>
                  <a:schemeClr val="tx1"/>
                </a:solidFill>
                <a:ea typeface="Verdana" pitchFamily="34" charset="0"/>
                <a:cs typeface="Verdana" pitchFamily="34" charset="0"/>
              </a:rPr>
            </a:br>
            <a:r>
              <a:rPr lang="es-CL" sz="1800" b="1" dirty="0" smtClean="0">
                <a:solidFill>
                  <a:schemeClr val="tx1"/>
                </a:solidFill>
                <a:ea typeface="Verdana" pitchFamily="34" charset="0"/>
                <a:cs typeface="Verdana" pitchFamily="34" charset="0"/>
              </a:rPr>
              <a:t>PARTIDA 18. CAPÍTULO 33. PROGRAMA 01:  SERVIU XIII</a:t>
            </a:r>
            <a:endParaRPr lang="es-CL" sz="1800" b="1" dirty="0">
              <a:solidFill>
                <a:schemeClr val="tx1"/>
              </a:solidFill>
              <a:ea typeface="Verdana" pitchFamily="34" charset="0"/>
              <a:cs typeface="Verdana" pitchFamily="34" charset="0"/>
            </a:endParaRPr>
          </a:p>
        </p:txBody>
      </p:sp>
      <p:sp>
        <p:nvSpPr>
          <p:cNvPr id="8" name="1 Título"/>
          <p:cNvSpPr txBox="1">
            <a:spLocks/>
          </p:cNvSpPr>
          <p:nvPr/>
        </p:nvSpPr>
        <p:spPr>
          <a:xfrm>
            <a:off x="386224" y="1173460"/>
            <a:ext cx="8229600" cy="455340"/>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pPr lvl="0">
              <a:spcBef>
                <a:spcPts val="0"/>
              </a:spcBef>
            </a:pPr>
            <a:r>
              <a:rPr lang="es-CL" sz="1600" b="1" dirty="0">
                <a:solidFill>
                  <a:prstClr val="black"/>
                </a:solidFill>
                <a:ea typeface="Verdana" pitchFamily="34" charset="0"/>
                <a:cs typeface="Verdana" pitchFamily="34" charset="0"/>
              </a:rPr>
              <a:t>en miles de pesos de </a:t>
            </a:r>
            <a:r>
              <a:rPr lang="es-CL" sz="1600" b="1" dirty="0" smtClean="0">
                <a:solidFill>
                  <a:prstClr val="black"/>
                </a:solidFill>
                <a:ea typeface="Verdana" pitchFamily="34" charset="0"/>
                <a:cs typeface="Verdana" pitchFamily="34" charset="0"/>
              </a:rPr>
              <a:t>2017</a:t>
            </a:r>
            <a:endParaRPr lang="es-CL" sz="1600" b="1" dirty="0">
              <a:solidFill>
                <a:prstClr val="black"/>
              </a:solidFill>
              <a:ea typeface="Verdana" pitchFamily="34" charset="0"/>
              <a:cs typeface="Verdana" pitchFamily="34" charset="0"/>
            </a:endParaRPr>
          </a:p>
        </p:txBody>
      </p:sp>
      <p:pic>
        <p:nvPicPr>
          <p:cNvPr id="2560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34963" y="1628799"/>
            <a:ext cx="8474075" cy="4870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56188865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11"/>
          </p:nvPr>
        </p:nvSpPr>
        <p:spPr>
          <a:xfrm>
            <a:off x="297956" y="6453336"/>
            <a:ext cx="8406135" cy="365125"/>
          </a:xfrm>
        </p:spPr>
        <p:txBody>
          <a:bodyPr/>
          <a:lstStyle/>
          <a:p>
            <a:r>
              <a:rPr lang="es-CL" sz="1050" b="1" dirty="0"/>
              <a:t>Fuente</a:t>
            </a:r>
            <a:r>
              <a:rPr lang="es-CL" sz="1050" dirty="0"/>
              <a:t>: Elaboración </a:t>
            </a:r>
            <a:r>
              <a:rPr lang="es-CL" sz="1050" dirty="0" smtClean="0"/>
              <a:t>propia en </a:t>
            </a:r>
            <a:r>
              <a:rPr lang="es-CL" sz="1050" dirty="0"/>
              <a:t>base </a:t>
            </a:r>
            <a:r>
              <a:rPr lang="es-CL" sz="1050" dirty="0" smtClean="0"/>
              <a:t> a Informes de </a:t>
            </a:r>
            <a:r>
              <a:rPr lang="es-CL" sz="1050" dirty="0"/>
              <a:t>e</a:t>
            </a:r>
            <a:r>
              <a:rPr lang="es-CL" sz="1050" dirty="0" smtClean="0"/>
              <a:t>jecución </a:t>
            </a:r>
            <a:r>
              <a:rPr lang="es-CL" sz="1050" dirty="0"/>
              <a:t>p</a:t>
            </a:r>
            <a:r>
              <a:rPr lang="es-CL" sz="1050" dirty="0" smtClean="0"/>
              <a:t>resupuestaria mensual de DIPRES</a:t>
            </a:r>
            <a:endParaRPr lang="es-CL" sz="1050" dirty="0"/>
          </a:p>
        </p:txBody>
      </p:sp>
      <p:sp>
        <p:nvSpPr>
          <p:cNvPr id="5" name="4 Marcador de número de diapositiva"/>
          <p:cNvSpPr>
            <a:spLocks noGrp="1"/>
          </p:cNvSpPr>
          <p:nvPr>
            <p:ph type="sldNum" sz="quarter" idx="12"/>
          </p:nvPr>
        </p:nvSpPr>
        <p:spPr/>
        <p:txBody>
          <a:bodyPr/>
          <a:lstStyle/>
          <a:p>
            <a:fld id="{66452F03-F775-4AB4-A3E9-A5A78C748C69}" type="slidenum">
              <a:rPr lang="es-CL" smtClean="0"/>
              <a:t>24</a:t>
            </a:fld>
            <a:endParaRPr lang="es-CL"/>
          </a:p>
        </p:txBody>
      </p:sp>
      <p:sp>
        <p:nvSpPr>
          <p:cNvPr id="7" name="1 Título"/>
          <p:cNvSpPr txBox="1">
            <a:spLocks/>
          </p:cNvSpPr>
          <p:nvPr/>
        </p:nvSpPr>
        <p:spPr>
          <a:xfrm>
            <a:off x="414336" y="548679"/>
            <a:ext cx="8210799" cy="652648"/>
          </a:xfrm>
          <a:prstGeom prst="rect">
            <a:avLst/>
          </a:prstGeo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lvl1pPr algn="l"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defTabSz="733425" fontAlgn="base">
              <a:spcAft>
                <a:spcPct val="0"/>
              </a:spcAft>
            </a:pPr>
            <a:r>
              <a:rPr lang="es-CL" sz="1800" b="1" dirty="0" smtClean="0">
                <a:solidFill>
                  <a:schemeClr val="tx1"/>
                </a:solidFill>
                <a:ea typeface="Verdana" pitchFamily="34" charset="0"/>
                <a:cs typeface="Verdana" pitchFamily="34" charset="0"/>
              </a:rPr>
              <a:t>EJECUCIÓN PRESUPUESTARIA DE GASTOS ACUMULADA A NOVIEMBRE DE 2017 </a:t>
            </a:r>
            <a:br>
              <a:rPr lang="es-CL" sz="1800" b="1" dirty="0" smtClean="0">
                <a:solidFill>
                  <a:schemeClr val="tx1"/>
                </a:solidFill>
                <a:ea typeface="Verdana" pitchFamily="34" charset="0"/>
                <a:cs typeface="Verdana" pitchFamily="34" charset="0"/>
              </a:rPr>
            </a:br>
            <a:r>
              <a:rPr lang="es-CL" sz="1800" b="1" dirty="0" smtClean="0">
                <a:solidFill>
                  <a:schemeClr val="tx1"/>
                </a:solidFill>
                <a:ea typeface="Verdana" pitchFamily="34" charset="0"/>
                <a:cs typeface="Verdana" pitchFamily="34" charset="0"/>
              </a:rPr>
              <a:t>PARTIDA 18. CAPÍTULO 34. PROGRAMA 01: SERVIU XIV   </a:t>
            </a:r>
            <a:endParaRPr lang="es-CL" sz="1800" b="1" dirty="0">
              <a:solidFill>
                <a:schemeClr val="tx1"/>
              </a:solidFill>
              <a:ea typeface="Verdana" pitchFamily="34" charset="0"/>
              <a:cs typeface="Verdana" pitchFamily="34" charset="0"/>
            </a:endParaRPr>
          </a:p>
        </p:txBody>
      </p:sp>
      <p:sp>
        <p:nvSpPr>
          <p:cNvPr id="8" name="1 Título"/>
          <p:cNvSpPr txBox="1">
            <a:spLocks/>
          </p:cNvSpPr>
          <p:nvPr/>
        </p:nvSpPr>
        <p:spPr>
          <a:xfrm>
            <a:off x="386224" y="1173460"/>
            <a:ext cx="8229600" cy="455340"/>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pPr lvl="0">
              <a:spcBef>
                <a:spcPts val="0"/>
              </a:spcBef>
            </a:pPr>
            <a:r>
              <a:rPr lang="es-CL" sz="1600" b="1" dirty="0">
                <a:solidFill>
                  <a:prstClr val="black"/>
                </a:solidFill>
                <a:ea typeface="Verdana" pitchFamily="34" charset="0"/>
                <a:cs typeface="Verdana" pitchFamily="34" charset="0"/>
              </a:rPr>
              <a:t>en miles de pesos de </a:t>
            </a:r>
            <a:r>
              <a:rPr lang="es-CL" sz="1600" b="1" dirty="0" smtClean="0">
                <a:solidFill>
                  <a:prstClr val="black"/>
                </a:solidFill>
                <a:ea typeface="Verdana" pitchFamily="34" charset="0"/>
                <a:cs typeface="Verdana" pitchFamily="34" charset="0"/>
              </a:rPr>
              <a:t>2017</a:t>
            </a:r>
            <a:endParaRPr lang="es-CL" sz="1600" b="1" dirty="0">
              <a:solidFill>
                <a:prstClr val="black"/>
              </a:solidFill>
              <a:ea typeface="Verdana" pitchFamily="34" charset="0"/>
              <a:cs typeface="Verdana" pitchFamily="34" charset="0"/>
            </a:endParaRPr>
          </a:p>
        </p:txBody>
      </p:sp>
      <p:pic>
        <p:nvPicPr>
          <p:cNvPr id="266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52450" y="1556792"/>
            <a:ext cx="8039100" cy="482453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62345728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11"/>
          </p:nvPr>
        </p:nvSpPr>
        <p:spPr>
          <a:xfrm>
            <a:off x="297956" y="6453336"/>
            <a:ext cx="8406135" cy="365125"/>
          </a:xfrm>
        </p:spPr>
        <p:txBody>
          <a:bodyPr/>
          <a:lstStyle/>
          <a:p>
            <a:r>
              <a:rPr lang="es-CL" sz="1050" b="1" dirty="0"/>
              <a:t>Fuente</a:t>
            </a:r>
            <a:r>
              <a:rPr lang="es-CL" sz="1050" dirty="0"/>
              <a:t>: Elaboración </a:t>
            </a:r>
            <a:r>
              <a:rPr lang="es-CL" sz="1050" dirty="0" smtClean="0"/>
              <a:t>propia en </a:t>
            </a:r>
            <a:r>
              <a:rPr lang="es-CL" sz="1050" dirty="0"/>
              <a:t>base </a:t>
            </a:r>
            <a:r>
              <a:rPr lang="es-CL" sz="1050" dirty="0" smtClean="0"/>
              <a:t> a Informes de </a:t>
            </a:r>
            <a:r>
              <a:rPr lang="es-CL" sz="1050" dirty="0"/>
              <a:t>e</a:t>
            </a:r>
            <a:r>
              <a:rPr lang="es-CL" sz="1050" dirty="0" smtClean="0"/>
              <a:t>jecución </a:t>
            </a:r>
            <a:r>
              <a:rPr lang="es-CL" sz="1050" dirty="0"/>
              <a:t>p</a:t>
            </a:r>
            <a:r>
              <a:rPr lang="es-CL" sz="1050" dirty="0" smtClean="0"/>
              <a:t>resupuestaria mensual de DIPRES</a:t>
            </a:r>
            <a:endParaRPr lang="es-CL" sz="1050" dirty="0"/>
          </a:p>
        </p:txBody>
      </p:sp>
      <p:sp>
        <p:nvSpPr>
          <p:cNvPr id="5" name="4 Marcador de número de diapositiva"/>
          <p:cNvSpPr>
            <a:spLocks noGrp="1"/>
          </p:cNvSpPr>
          <p:nvPr>
            <p:ph type="sldNum" sz="quarter" idx="12"/>
          </p:nvPr>
        </p:nvSpPr>
        <p:spPr/>
        <p:txBody>
          <a:bodyPr/>
          <a:lstStyle/>
          <a:p>
            <a:fld id="{66452F03-F775-4AB4-A3E9-A5A78C748C69}" type="slidenum">
              <a:rPr lang="es-CL" smtClean="0"/>
              <a:t>25</a:t>
            </a:fld>
            <a:endParaRPr lang="es-CL"/>
          </a:p>
        </p:txBody>
      </p:sp>
      <p:sp>
        <p:nvSpPr>
          <p:cNvPr id="7" name="1 Título"/>
          <p:cNvSpPr txBox="1">
            <a:spLocks/>
          </p:cNvSpPr>
          <p:nvPr/>
        </p:nvSpPr>
        <p:spPr>
          <a:xfrm>
            <a:off x="414336" y="548679"/>
            <a:ext cx="8210799" cy="652648"/>
          </a:xfrm>
          <a:prstGeom prst="rect">
            <a:avLst/>
          </a:prstGeo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lvl1pPr algn="l"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defTabSz="733425" fontAlgn="base">
              <a:spcAft>
                <a:spcPct val="0"/>
              </a:spcAft>
            </a:pPr>
            <a:r>
              <a:rPr lang="es-CL" sz="1800" b="1" dirty="0" smtClean="0">
                <a:solidFill>
                  <a:schemeClr val="tx1"/>
                </a:solidFill>
                <a:ea typeface="Verdana" pitchFamily="34" charset="0"/>
                <a:cs typeface="Verdana" pitchFamily="34" charset="0"/>
              </a:rPr>
              <a:t>EJECUCIÓN PRESUPUESTARIA DE GASTOS ACUMULADA A NOVIEMBRE DE 2017 </a:t>
            </a:r>
            <a:br>
              <a:rPr lang="es-CL" sz="1800" b="1" dirty="0" smtClean="0">
                <a:solidFill>
                  <a:schemeClr val="tx1"/>
                </a:solidFill>
                <a:ea typeface="Verdana" pitchFamily="34" charset="0"/>
                <a:cs typeface="Verdana" pitchFamily="34" charset="0"/>
              </a:rPr>
            </a:br>
            <a:r>
              <a:rPr lang="es-CL" sz="1800" b="1" dirty="0" smtClean="0">
                <a:solidFill>
                  <a:schemeClr val="tx1"/>
                </a:solidFill>
                <a:ea typeface="Verdana" pitchFamily="34" charset="0"/>
                <a:cs typeface="Verdana" pitchFamily="34" charset="0"/>
              </a:rPr>
              <a:t>PARTIDA 18. CAPÍTULO 35. PROGRAMA 01: SERVIU XV      </a:t>
            </a:r>
            <a:endParaRPr lang="es-CL" sz="1800" b="1" dirty="0">
              <a:solidFill>
                <a:schemeClr val="tx1"/>
              </a:solidFill>
              <a:ea typeface="Verdana" pitchFamily="34" charset="0"/>
              <a:cs typeface="Verdana" pitchFamily="34" charset="0"/>
            </a:endParaRPr>
          </a:p>
        </p:txBody>
      </p:sp>
      <p:sp>
        <p:nvSpPr>
          <p:cNvPr id="8" name="1 Título"/>
          <p:cNvSpPr txBox="1">
            <a:spLocks/>
          </p:cNvSpPr>
          <p:nvPr/>
        </p:nvSpPr>
        <p:spPr>
          <a:xfrm>
            <a:off x="386224" y="1173460"/>
            <a:ext cx="8229600" cy="455340"/>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pPr lvl="0">
              <a:spcBef>
                <a:spcPts val="0"/>
              </a:spcBef>
            </a:pPr>
            <a:r>
              <a:rPr lang="es-CL" sz="1600" b="1" dirty="0">
                <a:solidFill>
                  <a:prstClr val="black"/>
                </a:solidFill>
                <a:ea typeface="Verdana" pitchFamily="34" charset="0"/>
                <a:cs typeface="Verdana" pitchFamily="34" charset="0"/>
              </a:rPr>
              <a:t>en miles de pesos de </a:t>
            </a:r>
            <a:r>
              <a:rPr lang="es-CL" sz="1600" b="1" dirty="0" smtClean="0">
                <a:solidFill>
                  <a:prstClr val="black"/>
                </a:solidFill>
                <a:ea typeface="Verdana" pitchFamily="34" charset="0"/>
                <a:cs typeface="Verdana" pitchFamily="34" charset="0"/>
              </a:rPr>
              <a:t>2017</a:t>
            </a:r>
            <a:endParaRPr lang="es-CL" sz="1600" b="1" dirty="0">
              <a:solidFill>
                <a:prstClr val="black"/>
              </a:solidFill>
              <a:ea typeface="Verdana" pitchFamily="34" charset="0"/>
              <a:cs typeface="Verdana" pitchFamily="34" charset="0"/>
            </a:endParaRPr>
          </a:p>
        </p:txBody>
      </p:sp>
      <p:pic>
        <p:nvPicPr>
          <p:cNvPr id="819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55575" y="1556792"/>
            <a:ext cx="7920881" cy="45365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91547758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386224" y="548680"/>
            <a:ext cx="8210798" cy="652648"/>
          </a:xfr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p>
            <a:pPr algn="ctr" defTabSz="733425" fontAlgn="base">
              <a:spcAft>
                <a:spcPct val="0"/>
              </a:spcAft>
            </a:pPr>
            <a:r>
              <a:rPr lang="es-CL" sz="1800" b="1" dirty="0" smtClean="0">
                <a:solidFill>
                  <a:schemeClr val="tx1"/>
                </a:solidFill>
                <a:ea typeface="Verdana" pitchFamily="34" charset="0"/>
                <a:cs typeface="Verdana" pitchFamily="34" charset="0"/>
              </a:rPr>
              <a:t>EJECUCIÓN PRESUPUESTARIA DE GASTOS ACUMULADA A NOVIEMBRE DE 2017 </a:t>
            </a:r>
            <a:br>
              <a:rPr lang="es-CL" sz="1800" b="1" dirty="0" smtClean="0">
                <a:solidFill>
                  <a:schemeClr val="tx1"/>
                </a:solidFill>
                <a:ea typeface="Verdana" pitchFamily="34" charset="0"/>
                <a:cs typeface="Verdana" pitchFamily="34" charset="0"/>
              </a:rPr>
            </a:br>
            <a:r>
              <a:rPr lang="es-CL" sz="1800" b="1" dirty="0" smtClean="0">
                <a:solidFill>
                  <a:schemeClr val="tx1"/>
                </a:solidFill>
                <a:ea typeface="Verdana" pitchFamily="34" charset="0"/>
                <a:cs typeface="Verdana" pitchFamily="34" charset="0"/>
              </a:rPr>
              <a:t>MINISTERIO DE VIVIENDA Y URBANISMO</a:t>
            </a:r>
            <a:endParaRPr lang="es-CL" sz="1800" b="1" dirty="0">
              <a:solidFill>
                <a:schemeClr val="tx1"/>
              </a:solidFill>
              <a:ea typeface="Verdana" pitchFamily="34" charset="0"/>
              <a:cs typeface="Verdana" pitchFamily="34" charset="0"/>
            </a:endParaRPr>
          </a:p>
        </p:txBody>
      </p:sp>
      <p:sp>
        <p:nvSpPr>
          <p:cNvPr id="5" name="4 Marcador de número de diapositiva"/>
          <p:cNvSpPr>
            <a:spLocks noGrp="1"/>
          </p:cNvSpPr>
          <p:nvPr>
            <p:ph type="sldNum" sz="quarter" idx="12"/>
          </p:nvPr>
        </p:nvSpPr>
        <p:spPr>
          <a:xfrm>
            <a:off x="6510338" y="6309320"/>
            <a:ext cx="2133600" cy="365125"/>
          </a:xfrm>
        </p:spPr>
        <p:txBody>
          <a:bodyPr/>
          <a:lstStyle/>
          <a:p>
            <a:fld id="{66452F03-F775-4AB4-A3E9-A5A78C748C69}" type="slidenum">
              <a:rPr lang="es-CL" smtClean="0"/>
              <a:t>3</a:t>
            </a:fld>
            <a:endParaRPr lang="es-CL"/>
          </a:p>
        </p:txBody>
      </p:sp>
      <p:sp>
        <p:nvSpPr>
          <p:cNvPr id="3" name="2 Rectángulo"/>
          <p:cNvSpPr/>
          <p:nvPr/>
        </p:nvSpPr>
        <p:spPr>
          <a:xfrm>
            <a:off x="539552" y="1844824"/>
            <a:ext cx="7920880" cy="2893100"/>
          </a:xfrm>
          <a:prstGeom prst="rect">
            <a:avLst/>
          </a:prstGeom>
        </p:spPr>
        <p:txBody>
          <a:bodyPr wrap="square">
            <a:spAutoFit/>
          </a:bodyPr>
          <a:lstStyle/>
          <a:p>
            <a:pPr algn="just"/>
            <a:r>
              <a:rPr lang="es-CL" sz="1400" dirty="0"/>
              <a:t>El presupuesto </a:t>
            </a:r>
            <a:r>
              <a:rPr lang="es-CL" sz="1400" dirty="0" smtClean="0"/>
              <a:t>2017 </a:t>
            </a:r>
            <a:r>
              <a:rPr lang="es-CL" sz="1400" dirty="0"/>
              <a:t>del Ministerio de Vivienda y Urbanismo (MINVU) es de M$ </a:t>
            </a:r>
            <a:r>
              <a:rPr lang="es-CL" sz="1400" dirty="0" smtClean="0"/>
              <a:t>2.381.233.283, </a:t>
            </a:r>
            <a:r>
              <a:rPr lang="es-CL" sz="1400" dirty="0"/>
              <a:t>distribuido como sigue: un </a:t>
            </a:r>
            <a:r>
              <a:rPr lang="es-CL" sz="1400" dirty="0" smtClean="0"/>
              <a:t>54% </a:t>
            </a:r>
            <a:r>
              <a:rPr lang="es-CL" sz="1400" dirty="0"/>
              <a:t>a Transferencias de Capital, </a:t>
            </a:r>
            <a:r>
              <a:rPr lang="es-CL" sz="1400" dirty="0" smtClean="0"/>
              <a:t>19% </a:t>
            </a:r>
            <a:r>
              <a:rPr lang="es-CL" sz="1400" dirty="0"/>
              <a:t>a Iniciativas de Inversión, </a:t>
            </a:r>
            <a:r>
              <a:rPr lang="es-CL" sz="1400" dirty="0" smtClean="0"/>
              <a:t>5,7% </a:t>
            </a:r>
            <a:r>
              <a:rPr lang="es-CL" sz="1400" dirty="0"/>
              <a:t>a Gastos en Personal, 1</a:t>
            </a:r>
            <a:r>
              <a:rPr lang="es-CL" sz="1400" dirty="0" smtClean="0"/>
              <a:t>% </a:t>
            </a:r>
            <a:r>
              <a:rPr lang="es-CL" sz="1400" dirty="0"/>
              <a:t>Bienes y servicios de consumo, </a:t>
            </a:r>
            <a:r>
              <a:rPr lang="es-CL" sz="1400" dirty="0" smtClean="0"/>
              <a:t>0,2% </a:t>
            </a:r>
            <a:r>
              <a:rPr lang="es-CL" sz="1400" dirty="0"/>
              <a:t>Adquisición de activos no financieros y 0,06% para otros subtítulos de gasto</a:t>
            </a:r>
            <a:r>
              <a:rPr lang="es-CL" sz="1400" dirty="0" smtClean="0"/>
              <a:t>. A noviembre 2017  el presupuesto vigente </a:t>
            </a:r>
            <a:r>
              <a:rPr lang="es-CL" sz="1400" dirty="0"/>
              <a:t>se incrementó en </a:t>
            </a:r>
            <a:r>
              <a:rPr lang="es-CL" sz="1400" dirty="0" smtClean="0"/>
              <a:t>M$18.484.896.</a:t>
            </a:r>
            <a:endParaRPr lang="es-CL" sz="1400" dirty="0"/>
          </a:p>
          <a:p>
            <a:pPr algn="just"/>
            <a:endParaRPr lang="es-CL" sz="1400" dirty="0" smtClean="0"/>
          </a:p>
          <a:p>
            <a:pPr algn="just"/>
            <a:r>
              <a:rPr lang="es-CL" sz="1400" dirty="0" smtClean="0"/>
              <a:t>La </a:t>
            </a:r>
            <a:r>
              <a:rPr lang="es-CL" sz="1400" dirty="0"/>
              <a:t>ejecución del presupuesto </a:t>
            </a:r>
            <a:r>
              <a:rPr lang="es-CL" sz="1400" dirty="0" smtClean="0"/>
              <a:t>vigente alcanzó a  noviembre un  87,9%. De la ejecución  de  los subtítulos se observó que los subtítulos con mayor avance, aún cuando representan un porcentaje marginal del presupuesto del </a:t>
            </a:r>
            <a:r>
              <a:rPr lang="es-CL" sz="1400" dirty="0" err="1" smtClean="0"/>
              <a:t>Minvu</a:t>
            </a:r>
            <a:r>
              <a:rPr lang="es-CL" sz="1400" dirty="0" smtClean="0"/>
              <a:t>, fueron  Prestaciones de Seguridad Social, </a:t>
            </a:r>
            <a:r>
              <a:rPr lang="es-CL" sz="1400" dirty="0" err="1" smtClean="0"/>
              <a:t>Integros</a:t>
            </a:r>
            <a:r>
              <a:rPr lang="es-CL" sz="1400" dirty="0" smtClean="0"/>
              <a:t> al Fisco y Servicio de la Deuda. Las Transferencias de Capital alcanzaron un 95,8% de ejecución del gasto vigente y las Iniciativas de Inversión un  69%.</a:t>
            </a:r>
          </a:p>
          <a:p>
            <a:pPr algn="just"/>
            <a:r>
              <a:rPr lang="es-CL" sz="1400" dirty="0" smtClean="0"/>
              <a:t>Respecto a la ejecución 2017 comparada con 2016, se observa un patrón similar en la ejecución mensual, por su parte la ejecución acumulada es levemente superior en 2017 a partir del mes de junio.</a:t>
            </a:r>
          </a:p>
          <a:p>
            <a:pPr algn="just"/>
            <a:endParaRPr lang="es-CL" sz="1400" dirty="0" smtClean="0"/>
          </a:p>
        </p:txBody>
      </p:sp>
    </p:spTree>
    <p:extLst>
      <p:ext uri="{BB962C8B-B14F-4D97-AF65-F5344CB8AC3E}">
        <p14:creationId xmlns:p14="http://schemas.microsoft.com/office/powerpoint/2010/main" val="194971833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14338" y="564069"/>
            <a:ext cx="8210798" cy="621870"/>
          </a:xfr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p>
            <a:pPr algn="ctr" defTabSz="733425" fontAlgn="base">
              <a:spcAft>
                <a:spcPct val="0"/>
              </a:spcAft>
            </a:pPr>
            <a:r>
              <a:rPr lang="es-CL" sz="1600" b="1" dirty="0">
                <a:solidFill>
                  <a:schemeClr val="tx1"/>
                </a:solidFill>
                <a:ea typeface="Verdana" pitchFamily="34" charset="0"/>
                <a:cs typeface="Verdana" pitchFamily="34" charset="0"/>
              </a:rPr>
              <a:t>Ejecución Presupuestaria de Gastos Acumulada a </a:t>
            </a:r>
            <a:r>
              <a:rPr lang="es-CL" sz="1600" b="1" dirty="0" smtClean="0">
                <a:solidFill>
                  <a:schemeClr val="tx1"/>
                </a:solidFill>
                <a:ea typeface="Verdana" pitchFamily="34" charset="0"/>
                <a:cs typeface="Verdana" pitchFamily="34" charset="0"/>
              </a:rPr>
              <a:t>NOVIEMBRE 2016-NOVIEMBRE </a:t>
            </a:r>
            <a:r>
              <a:rPr lang="es-CL" sz="1600" b="1" dirty="0">
                <a:solidFill>
                  <a:schemeClr val="tx1"/>
                </a:solidFill>
                <a:ea typeface="Verdana" pitchFamily="34" charset="0"/>
                <a:cs typeface="Verdana" pitchFamily="34" charset="0"/>
              </a:rPr>
              <a:t>2017 </a:t>
            </a:r>
            <a:r>
              <a:rPr lang="es-CL" sz="1800" b="1" dirty="0">
                <a:solidFill>
                  <a:schemeClr val="tx1"/>
                </a:solidFill>
                <a:ea typeface="Verdana" pitchFamily="34" charset="0"/>
                <a:cs typeface="Verdana" pitchFamily="34" charset="0"/>
              </a:rPr>
              <a:t/>
            </a:r>
            <a:br>
              <a:rPr lang="es-CL" sz="1800" b="1" dirty="0">
                <a:solidFill>
                  <a:schemeClr val="tx1"/>
                </a:solidFill>
                <a:ea typeface="Verdana" pitchFamily="34" charset="0"/>
                <a:cs typeface="Verdana" pitchFamily="34" charset="0"/>
              </a:rPr>
            </a:br>
            <a:r>
              <a:rPr lang="es-CL" sz="1800" b="1" dirty="0">
                <a:solidFill>
                  <a:schemeClr val="tx1"/>
                </a:solidFill>
                <a:ea typeface="Verdana" pitchFamily="34" charset="0"/>
                <a:cs typeface="Verdana" pitchFamily="34" charset="0"/>
              </a:rPr>
              <a:t>PARTIDA </a:t>
            </a:r>
            <a:r>
              <a:rPr lang="es-CL" sz="1800" b="1" dirty="0" smtClean="0">
                <a:solidFill>
                  <a:schemeClr val="tx1"/>
                </a:solidFill>
                <a:ea typeface="Verdana" pitchFamily="34" charset="0"/>
                <a:cs typeface="Verdana" pitchFamily="34" charset="0"/>
              </a:rPr>
              <a:t>18 MINISTERIO DE VIVIENDA Y URBANISMO</a:t>
            </a:r>
            <a:endParaRPr lang="es-CL" sz="1800" b="1" dirty="0">
              <a:solidFill>
                <a:schemeClr val="tx1"/>
              </a:solidFill>
              <a:ea typeface="Verdana" pitchFamily="34" charset="0"/>
              <a:cs typeface="Verdana" pitchFamily="34" charset="0"/>
            </a:endParaRPr>
          </a:p>
        </p:txBody>
      </p:sp>
      <p:sp>
        <p:nvSpPr>
          <p:cNvPr id="4" name="3 Marcador de pie de página"/>
          <p:cNvSpPr>
            <a:spLocks noGrp="1"/>
          </p:cNvSpPr>
          <p:nvPr>
            <p:ph type="ftr" sz="quarter" idx="11"/>
          </p:nvPr>
        </p:nvSpPr>
        <p:spPr>
          <a:xfrm>
            <a:off x="414337" y="6093296"/>
            <a:ext cx="8406135" cy="288032"/>
          </a:xfrm>
        </p:spPr>
        <p:txBody>
          <a:bodyPr/>
          <a:lstStyle/>
          <a:p>
            <a:pPr lvl="0"/>
            <a:r>
              <a:rPr lang="es-CL" sz="1050" b="1" dirty="0">
                <a:solidFill>
                  <a:prstClr val="black"/>
                </a:solidFill>
              </a:rPr>
              <a:t>Fuente</a:t>
            </a:r>
            <a:r>
              <a:rPr lang="es-CL" sz="1050" dirty="0">
                <a:solidFill>
                  <a:prstClr val="black"/>
                </a:solidFill>
              </a:rPr>
              <a:t>: Elaboración propia en base  a Informes de </a:t>
            </a:r>
            <a:r>
              <a:rPr lang="es-CL" sz="1050" dirty="0" smtClean="0">
                <a:solidFill>
                  <a:prstClr val="black"/>
                </a:solidFill>
              </a:rPr>
              <a:t>ejecución presupuestaria </a:t>
            </a:r>
            <a:r>
              <a:rPr lang="es-CL" sz="1050" dirty="0">
                <a:solidFill>
                  <a:prstClr val="black"/>
                </a:solidFill>
              </a:rPr>
              <a:t>mensual de DIPRES</a:t>
            </a:r>
          </a:p>
        </p:txBody>
      </p:sp>
      <p:sp>
        <p:nvSpPr>
          <p:cNvPr id="5" name="4 Marcador de número de diapositiva"/>
          <p:cNvSpPr>
            <a:spLocks noGrp="1"/>
          </p:cNvSpPr>
          <p:nvPr>
            <p:ph type="sldNum" sz="quarter" idx="12"/>
          </p:nvPr>
        </p:nvSpPr>
        <p:spPr>
          <a:xfrm>
            <a:off x="6510338" y="6309320"/>
            <a:ext cx="2133600" cy="365125"/>
          </a:xfrm>
        </p:spPr>
        <p:txBody>
          <a:bodyPr/>
          <a:lstStyle/>
          <a:p>
            <a:fld id="{66452F03-F775-4AB4-A3E9-A5A78C748C69}" type="slidenum">
              <a:rPr lang="es-CL" smtClean="0"/>
              <a:t>4</a:t>
            </a:fld>
            <a:endParaRPr lang="es-CL"/>
          </a:p>
        </p:txBody>
      </p:sp>
      <p:sp>
        <p:nvSpPr>
          <p:cNvPr id="7" name="7 Marcador de texto"/>
          <p:cNvSpPr txBox="1">
            <a:spLocks/>
          </p:cNvSpPr>
          <p:nvPr/>
        </p:nvSpPr>
        <p:spPr>
          <a:xfrm>
            <a:off x="457200" y="1412777"/>
            <a:ext cx="4040188" cy="432047"/>
          </a:xfrm>
          <a:prstGeom prst="rect">
            <a:avLst/>
          </a:prstGeom>
        </p:spPr>
        <p:txBody>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s-CL" sz="1200" dirty="0" smtClean="0"/>
              <a:t>Porcentaje ejecución mensual respecto al presupuesto inicial años 2016-2017</a:t>
            </a:r>
            <a:endParaRPr lang="es-CL" sz="1200" dirty="0"/>
          </a:p>
        </p:txBody>
      </p:sp>
      <p:sp>
        <p:nvSpPr>
          <p:cNvPr id="8" name="8 Marcador de texto"/>
          <p:cNvSpPr txBox="1">
            <a:spLocks/>
          </p:cNvSpPr>
          <p:nvPr/>
        </p:nvSpPr>
        <p:spPr>
          <a:xfrm>
            <a:off x="4788023" y="1412777"/>
            <a:ext cx="4041775" cy="432048"/>
          </a:xfrm>
          <a:prstGeom prst="rect">
            <a:avLst/>
          </a:prstGeom>
        </p:spPr>
        <p:txBody>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s-CL" sz="1200" dirty="0" smtClean="0"/>
              <a:t>Porcentaje de ejecución acumulada  respecto al presupuesto vigente, enero-NOVIEMBRE años 2016-2017</a:t>
            </a:r>
            <a:endParaRPr lang="es-CL" sz="1200" dirty="0"/>
          </a:p>
        </p:txBody>
      </p:sp>
      <p:pic>
        <p:nvPicPr>
          <p:cNvPr id="3"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72000" y="2132856"/>
            <a:ext cx="4152652" cy="33123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3528" y="2132856"/>
            <a:ext cx="4104456" cy="33123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52481267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14338" y="548680"/>
            <a:ext cx="8210798" cy="652648"/>
          </a:xfr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p>
            <a:pPr algn="ctr" defTabSz="733425" fontAlgn="base">
              <a:spcAft>
                <a:spcPct val="0"/>
              </a:spcAft>
            </a:pPr>
            <a:r>
              <a:rPr lang="es-CL" sz="1800" b="1" dirty="0" smtClean="0">
                <a:solidFill>
                  <a:schemeClr val="tx1"/>
                </a:solidFill>
                <a:ea typeface="Verdana" pitchFamily="34" charset="0"/>
                <a:cs typeface="Verdana" pitchFamily="34" charset="0"/>
              </a:rPr>
              <a:t>EJECUCIÓN PRESUPUESTARIA DE GASTOS ACUMULADA A NOVIEMBRE 2017 </a:t>
            </a:r>
            <a:br>
              <a:rPr lang="es-CL" sz="1800" b="1" dirty="0" smtClean="0">
                <a:solidFill>
                  <a:schemeClr val="tx1"/>
                </a:solidFill>
                <a:ea typeface="Verdana" pitchFamily="34" charset="0"/>
                <a:cs typeface="Verdana" pitchFamily="34" charset="0"/>
              </a:rPr>
            </a:br>
            <a:r>
              <a:rPr lang="es-CL" sz="1800" b="1" dirty="0" smtClean="0">
                <a:solidFill>
                  <a:schemeClr val="tx1"/>
                </a:solidFill>
                <a:ea typeface="Verdana" pitchFamily="34" charset="0"/>
                <a:cs typeface="Verdana" pitchFamily="34" charset="0"/>
              </a:rPr>
              <a:t>PARTIDA 18 MINISTERIO DE VIVIENDA Y URBANISMO</a:t>
            </a:r>
            <a:endParaRPr lang="es-CL" sz="1800" b="1" dirty="0">
              <a:solidFill>
                <a:schemeClr val="tx1"/>
              </a:solidFill>
              <a:ea typeface="Verdana" pitchFamily="34" charset="0"/>
              <a:cs typeface="Verdana" pitchFamily="34" charset="0"/>
            </a:endParaRPr>
          </a:p>
        </p:txBody>
      </p:sp>
      <p:sp>
        <p:nvSpPr>
          <p:cNvPr id="4" name="3 Marcador de pie de página"/>
          <p:cNvSpPr>
            <a:spLocks noGrp="1"/>
          </p:cNvSpPr>
          <p:nvPr>
            <p:ph type="ftr" sz="quarter" idx="11"/>
          </p:nvPr>
        </p:nvSpPr>
        <p:spPr>
          <a:xfrm>
            <a:off x="414337" y="6093296"/>
            <a:ext cx="8406135" cy="288032"/>
          </a:xfrm>
        </p:spPr>
        <p:txBody>
          <a:bodyPr/>
          <a:lstStyle/>
          <a:p>
            <a:pPr lvl="0"/>
            <a:r>
              <a:rPr lang="es-CL" sz="1050" b="1" dirty="0">
                <a:solidFill>
                  <a:prstClr val="black"/>
                </a:solidFill>
              </a:rPr>
              <a:t>Fuente</a:t>
            </a:r>
            <a:r>
              <a:rPr lang="es-CL" sz="1050" dirty="0">
                <a:solidFill>
                  <a:prstClr val="black"/>
                </a:solidFill>
              </a:rPr>
              <a:t>: Elaboración propia en base  a Informes de </a:t>
            </a:r>
            <a:r>
              <a:rPr lang="es-CL" sz="1050" dirty="0" smtClean="0">
                <a:solidFill>
                  <a:prstClr val="black"/>
                </a:solidFill>
              </a:rPr>
              <a:t>ejecución presupuestaria </a:t>
            </a:r>
            <a:r>
              <a:rPr lang="es-CL" sz="1050" dirty="0">
                <a:solidFill>
                  <a:prstClr val="black"/>
                </a:solidFill>
              </a:rPr>
              <a:t>mensual de DIPRES</a:t>
            </a:r>
          </a:p>
        </p:txBody>
      </p:sp>
      <p:sp>
        <p:nvSpPr>
          <p:cNvPr id="5" name="4 Marcador de número de diapositiva"/>
          <p:cNvSpPr>
            <a:spLocks noGrp="1"/>
          </p:cNvSpPr>
          <p:nvPr>
            <p:ph type="sldNum" sz="quarter" idx="12"/>
          </p:nvPr>
        </p:nvSpPr>
        <p:spPr>
          <a:xfrm>
            <a:off x="6510338" y="6309320"/>
            <a:ext cx="2133600" cy="365125"/>
          </a:xfrm>
        </p:spPr>
        <p:txBody>
          <a:bodyPr/>
          <a:lstStyle/>
          <a:p>
            <a:fld id="{66452F03-F775-4AB4-A3E9-A5A78C748C69}" type="slidenum">
              <a:rPr lang="es-CL" smtClean="0"/>
              <a:t>5</a:t>
            </a:fld>
            <a:endParaRPr lang="es-CL"/>
          </a:p>
        </p:txBody>
      </p:sp>
      <p:sp>
        <p:nvSpPr>
          <p:cNvPr id="6" name="1 Título"/>
          <p:cNvSpPr txBox="1">
            <a:spLocks/>
          </p:cNvSpPr>
          <p:nvPr/>
        </p:nvSpPr>
        <p:spPr>
          <a:xfrm>
            <a:off x="467543" y="1268760"/>
            <a:ext cx="8140555" cy="318213"/>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r>
              <a:rPr lang="es-CL" sz="1600" b="1" dirty="0" smtClean="0">
                <a:latin typeface="+mn-lt"/>
                <a:ea typeface="Verdana" pitchFamily="34" charset="0"/>
                <a:cs typeface="Verdana" pitchFamily="34" charset="0"/>
              </a:rPr>
              <a:t>en miles de pesos de 2017</a:t>
            </a:r>
            <a:endParaRPr lang="es-CL" sz="1600" b="1" dirty="0">
              <a:latin typeface="+mn-lt"/>
              <a:ea typeface="Verdana" pitchFamily="34" charset="0"/>
              <a:cs typeface="Verdana" pitchFamily="34" charset="0"/>
            </a:endParaRPr>
          </a:p>
        </p:txBody>
      </p:sp>
      <p:pic>
        <p:nvPicPr>
          <p:cNvPr id="819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27075" y="1611313"/>
            <a:ext cx="7688263" cy="40499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19778869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14337" y="519244"/>
            <a:ext cx="8210799" cy="591093"/>
          </a:xfr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p>
            <a:pPr algn="ctr" defTabSz="733425" fontAlgn="base">
              <a:spcAft>
                <a:spcPct val="0"/>
              </a:spcAft>
            </a:pPr>
            <a:r>
              <a:rPr lang="es-CL" sz="1600" b="1" dirty="0" smtClean="0">
                <a:solidFill>
                  <a:schemeClr val="tx1"/>
                </a:solidFill>
                <a:ea typeface="Verdana" pitchFamily="34" charset="0"/>
                <a:cs typeface="Verdana" pitchFamily="34" charset="0"/>
              </a:rPr>
              <a:t>EJECUCIÓN PRESUPUESTARIA DE GASTOS ACUMULADA A NOVIEMBRE DE 2017 </a:t>
            </a:r>
            <a:br>
              <a:rPr lang="es-CL" sz="1600" b="1" dirty="0" smtClean="0">
                <a:solidFill>
                  <a:schemeClr val="tx1"/>
                </a:solidFill>
                <a:ea typeface="Verdana" pitchFamily="34" charset="0"/>
                <a:cs typeface="Verdana" pitchFamily="34" charset="0"/>
              </a:rPr>
            </a:br>
            <a:r>
              <a:rPr lang="es-CL" sz="1600" b="1" dirty="0" smtClean="0">
                <a:solidFill>
                  <a:schemeClr val="tx1"/>
                </a:solidFill>
                <a:ea typeface="Verdana" pitchFamily="34" charset="0"/>
                <a:cs typeface="Verdana" pitchFamily="34" charset="0"/>
              </a:rPr>
              <a:t>PARTIDA 18 RESUMEN POR CAPÍTULOS</a:t>
            </a:r>
            <a:endParaRPr lang="es-CL" sz="1600" b="1" dirty="0">
              <a:solidFill>
                <a:schemeClr val="tx1"/>
              </a:solidFill>
              <a:ea typeface="Verdana" pitchFamily="34" charset="0"/>
              <a:cs typeface="Verdana" pitchFamily="34" charset="0"/>
            </a:endParaRPr>
          </a:p>
        </p:txBody>
      </p:sp>
      <p:sp>
        <p:nvSpPr>
          <p:cNvPr id="5" name="4 Marcador de número de diapositiva"/>
          <p:cNvSpPr>
            <a:spLocks noGrp="1"/>
          </p:cNvSpPr>
          <p:nvPr>
            <p:ph type="sldNum" sz="quarter" idx="12"/>
          </p:nvPr>
        </p:nvSpPr>
        <p:spPr/>
        <p:txBody>
          <a:bodyPr/>
          <a:lstStyle/>
          <a:p>
            <a:fld id="{66452F03-F775-4AB4-A3E9-A5A78C748C69}" type="slidenum">
              <a:rPr lang="es-CL" smtClean="0"/>
              <a:t>6</a:t>
            </a:fld>
            <a:endParaRPr lang="es-CL" dirty="0"/>
          </a:p>
        </p:txBody>
      </p:sp>
      <p:sp>
        <p:nvSpPr>
          <p:cNvPr id="8" name="3 Marcador de pie de página"/>
          <p:cNvSpPr txBox="1">
            <a:spLocks/>
          </p:cNvSpPr>
          <p:nvPr/>
        </p:nvSpPr>
        <p:spPr>
          <a:xfrm>
            <a:off x="414337" y="6376243"/>
            <a:ext cx="8406135" cy="365125"/>
          </a:xfrm>
          <a:prstGeom prst="rect">
            <a:avLst/>
          </a:prstGeom>
        </p:spPr>
        <p:txBody>
          <a:bodyPr/>
          <a:lst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lvl="0"/>
            <a:r>
              <a:rPr lang="es-CL" sz="1050" b="1" dirty="0">
                <a:solidFill>
                  <a:prstClr val="black"/>
                </a:solidFill>
              </a:rPr>
              <a:t>Fuente</a:t>
            </a:r>
            <a:r>
              <a:rPr lang="es-CL" sz="1050" dirty="0">
                <a:solidFill>
                  <a:prstClr val="black"/>
                </a:solidFill>
              </a:rPr>
              <a:t>: Elaboración propia en base  a </a:t>
            </a:r>
            <a:r>
              <a:rPr lang="es-CL" sz="1050" dirty="0" smtClean="0">
                <a:solidFill>
                  <a:prstClr val="black"/>
                </a:solidFill>
              </a:rPr>
              <a:t>informes </a:t>
            </a:r>
            <a:r>
              <a:rPr lang="es-CL" sz="1050" dirty="0">
                <a:solidFill>
                  <a:prstClr val="black"/>
                </a:solidFill>
              </a:rPr>
              <a:t>de </a:t>
            </a:r>
            <a:r>
              <a:rPr lang="es-CL" sz="1050" dirty="0" smtClean="0">
                <a:solidFill>
                  <a:prstClr val="black"/>
                </a:solidFill>
              </a:rPr>
              <a:t>ejecución presupuestaria </a:t>
            </a:r>
            <a:r>
              <a:rPr lang="es-CL" sz="1050" dirty="0">
                <a:solidFill>
                  <a:prstClr val="black"/>
                </a:solidFill>
              </a:rPr>
              <a:t>mensual de DIPRES</a:t>
            </a:r>
          </a:p>
        </p:txBody>
      </p:sp>
      <p:sp>
        <p:nvSpPr>
          <p:cNvPr id="6" name="1 Título"/>
          <p:cNvSpPr txBox="1">
            <a:spLocks/>
          </p:cNvSpPr>
          <p:nvPr/>
        </p:nvSpPr>
        <p:spPr>
          <a:xfrm>
            <a:off x="378499" y="1106951"/>
            <a:ext cx="8229600" cy="227670"/>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r>
              <a:rPr lang="es-CL" sz="1400" b="1" dirty="0" smtClean="0">
                <a:latin typeface="+mn-lt"/>
                <a:ea typeface="Verdana" pitchFamily="34" charset="0"/>
                <a:cs typeface="Verdana" pitchFamily="34" charset="0"/>
              </a:rPr>
              <a:t>en miles de pesos de 2017</a:t>
            </a:r>
            <a:endParaRPr lang="es-CL" sz="1400" b="1" dirty="0">
              <a:latin typeface="+mn-lt"/>
              <a:ea typeface="Verdana" pitchFamily="34" charset="0"/>
              <a:cs typeface="Verdana" pitchFamily="34" charset="0"/>
            </a:endParaRPr>
          </a:p>
        </p:txBody>
      </p:sp>
      <p:pic>
        <p:nvPicPr>
          <p:cNvPr id="921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11560" y="1484784"/>
            <a:ext cx="7632848" cy="45365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7871450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11"/>
          </p:nvPr>
        </p:nvSpPr>
        <p:spPr>
          <a:xfrm>
            <a:off x="297956" y="6453336"/>
            <a:ext cx="8406135" cy="365125"/>
          </a:xfrm>
        </p:spPr>
        <p:txBody>
          <a:bodyPr/>
          <a:lstStyle/>
          <a:p>
            <a:r>
              <a:rPr lang="es-CL" sz="1050" b="1" dirty="0"/>
              <a:t>Fuente</a:t>
            </a:r>
            <a:r>
              <a:rPr lang="es-CL" sz="1050" dirty="0"/>
              <a:t>: Elaboración </a:t>
            </a:r>
            <a:r>
              <a:rPr lang="es-CL" sz="1050" dirty="0" smtClean="0"/>
              <a:t>propia en </a:t>
            </a:r>
            <a:r>
              <a:rPr lang="es-CL" sz="1050" dirty="0"/>
              <a:t>base </a:t>
            </a:r>
            <a:r>
              <a:rPr lang="es-CL" sz="1050" dirty="0" smtClean="0"/>
              <a:t> a Informes de </a:t>
            </a:r>
            <a:r>
              <a:rPr lang="es-CL" sz="1050" dirty="0"/>
              <a:t>e</a:t>
            </a:r>
            <a:r>
              <a:rPr lang="es-CL" sz="1050" dirty="0" smtClean="0"/>
              <a:t>jecución </a:t>
            </a:r>
            <a:r>
              <a:rPr lang="es-CL" sz="1050" dirty="0"/>
              <a:t>p</a:t>
            </a:r>
            <a:r>
              <a:rPr lang="es-CL" sz="1050" dirty="0" smtClean="0"/>
              <a:t>resupuestaria mensual de DIPRES</a:t>
            </a:r>
            <a:endParaRPr lang="es-CL" sz="1050" dirty="0"/>
          </a:p>
        </p:txBody>
      </p:sp>
      <p:sp>
        <p:nvSpPr>
          <p:cNvPr id="5" name="4 Marcador de número de diapositiva"/>
          <p:cNvSpPr>
            <a:spLocks noGrp="1"/>
          </p:cNvSpPr>
          <p:nvPr>
            <p:ph type="sldNum" sz="quarter" idx="12"/>
          </p:nvPr>
        </p:nvSpPr>
        <p:spPr/>
        <p:txBody>
          <a:bodyPr/>
          <a:lstStyle/>
          <a:p>
            <a:fld id="{66452F03-F775-4AB4-A3E9-A5A78C748C69}" type="slidenum">
              <a:rPr lang="es-CL" smtClean="0"/>
              <a:t>7</a:t>
            </a:fld>
            <a:endParaRPr lang="es-CL"/>
          </a:p>
        </p:txBody>
      </p:sp>
      <p:sp>
        <p:nvSpPr>
          <p:cNvPr id="7" name="1 Título"/>
          <p:cNvSpPr txBox="1">
            <a:spLocks/>
          </p:cNvSpPr>
          <p:nvPr/>
        </p:nvSpPr>
        <p:spPr>
          <a:xfrm>
            <a:off x="414336" y="725649"/>
            <a:ext cx="8210799" cy="591093"/>
          </a:xfrm>
          <a:prstGeom prst="rect">
            <a:avLst/>
          </a:prstGeo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lvl1pPr algn="l"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defTabSz="733425" fontAlgn="base">
              <a:spcAft>
                <a:spcPct val="0"/>
              </a:spcAft>
            </a:pPr>
            <a:r>
              <a:rPr lang="es-CL" sz="1600" b="1" dirty="0" smtClean="0">
                <a:solidFill>
                  <a:schemeClr val="tx1"/>
                </a:solidFill>
                <a:ea typeface="Verdana" pitchFamily="34" charset="0"/>
                <a:cs typeface="Verdana" pitchFamily="34" charset="0"/>
              </a:rPr>
              <a:t>EJECUCIÓN PRESUPUESTARIA DE GASTOS ACUMULADA A NOVIEMBRE DE 2017 </a:t>
            </a:r>
            <a:br>
              <a:rPr lang="es-CL" sz="1600" b="1" dirty="0" smtClean="0">
                <a:solidFill>
                  <a:schemeClr val="tx1"/>
                </a:solidFill>
                <a:ea typeface="Verdana" pitchFamily="34" charset="0"/>
                <a:cs typeface="Verdana" pitchFamily="34" charset="0"/>
              </a:rPr>
            </a:br>
            <a:r>
              <a:rPr lang="es-CL" sz="1600" b="1" dirty="0" smtClean="0">
                <a:solidFill>
                  <a:schemeClr val="tx1"/>
                </a:solidFill>
                <a:ea typeface="Verdana" pitchFamily="34" charset="0"/>
                <a:cs typeface="Verdana" pitchFamily="34" charset="0"/>
              </a:rPr>
              <a:t>PARTIDA 18. CAPÍTULO 01. PROGRAMA 01: SUBSECRETARÍA DE VIVIENDA Y URBANISMO</a:t>
            </a:r>
            <a:endParaRPr lang="es-CL" sz="1600" b="1" dirty="0">
              <a:solidFill>
                <a:schemeClr val="tx1"/>
              </a:solidFill>
              <a:ea typeface="Verdana" pitchFamily="34" charset="0"/>
              <a:cs typeface="Verdana" pitchFamily="34" charset="0"/>
            </a:endParaRPr>
          </a:p>
        </p:txBody>
      </p:sp>
      <p:sp>
        <p:nvSpPr>
          <p:cNvPr id="8" name="1 Título"/>
          <p:cNvSpPr txBox="1">
            <a:spLocks/>
          </p:cNvSpPr>
          <p:nvPr/>
        </p:nvSpPr>
        <p:spPr>
          <a:xfrm>
            <a:off x="386224" y="1367625"/>
            <a:ext cx="8229600" cy="227670"/>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pPr lvl="0">
              <a:spcBef>
                <a:spcPts val="0"/>
              </a:spcBef>
            </a:pPr>
            <a:r>
              <a:rPr lang="es-CL" sz="1600" b="1" dirty="0">
                <a:solidFill>
                  <a:prstClr val="black"/>
                </a:solidFill>
                <a:ea typeface="Verdana" pitchFamily="34" charset="0"/>
                <a:cs typeface="Verdana" pitchFamily="34" charset="0"/>
              </a:rPr>
              <a:t>en miles de pesos de </a:t>
            </a:r>
            <a:r>
              <a:rPr lang="es-CL" sz="1600" b="1" dirty="0" smtClean="0">
                <a:solidFill>
                  <a:prstClr val="black"/>
                </a:solidFill>
                <a:ea typeface="Verdana" pitchFamily="34" charset="0"/>
                <a:cs typeface="Verdana" pitchFamily="34" charset="0"/>
              </a:rPr>
              <a:t>2017</a:t>
            </a:r>
            <a:endParaRPr lang="es-CL" sz="1600" b="1" dirty="0">
              <a:solidFill>
                <a:prstClr val="black"/>
              </a:solidFill>
              <a:ea typeface="Verdana" pitchFamily="34" charset="0"/>
              <a:cs typeface="Verdana" pitchFamily="34" charset="0"/>
            </a:endParaRPr>
          </a:p>
        </p:txBody>
      </p:sp>
      <p:pic>
        <p:nvPicPr>
          <p:cNvPr id="9219"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9263" y="1700808"/>
            <a:ext cx="8245475" cy="47525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82732011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11"/>
          </p:nvPr>
        </p:nvSpPr>
        <p:spPr>
          <a:xfrm>
            <a:off x="297956" y="6453336"/>
            <a:ext cx="8406135" cy="365125"/>
          </a:xfrm>
        </p:spPr>
        <p:txBody>
          <a:bodyPr/>
          <a:lstStyle/>
          <a:p>
            <a:r>
              <a:rPr lang="es-CL" sz="1050" b="1" dirty="0"/>
              <a:t>Fuente</a:t>
            </a:r>
            <a:r>
              <a:rPr lang="es-CL" sz="1050" dirty="0"/>
              <a:t>: Elaboración </a:t>
            </a:r>
            <a:r>
              <a:rPr lang="es-CL" sz="1050" dirty="0" smtClean="0"/>
              <a:t>propia en </a:t>
            </a:r>
            <a:r>
              <a:rPr lang="es-CL" sz="1050" dirty="0"/>
              <a:t>base </a:t>
            </a:r>
            <a:r>
              <a:rPr lang="es-CL" sz="1050" dirty="0" smtClean="0"/>
              <a:t> a Informes de </a:t>
            </a:r>
            <a:r>
              <a:rPr lang="es-CL" sz="1050" dirty="0"/>
              <a:t>e</a:t>
            </a:r>
            <a:r>
              <a:rPr lang="es-CL" sz="1050" dirty="0" smtClean="0"/>
              <a:t>jecución </a:t>
            </a:r>
            <a:r>
              <a:rPr lang="es-CL" sz="1050" dirty="0"/>
              <a:t>p</a:t>
            </a:r>
            <a:r>
              <a:rPr lang="es-CL" sz="1050" dirty="0" smtClean="0"/>
              <a:t>resupuestaria mensual de DIPRES</a:t>
            </a:r>
            <a:endParaRPr lang="es-CL" sz="1050" dirty="0"/>
          </a:p>
        </p:txBody>
      </p:sp>
      <p:sp>
        <p:nvSpPr>
          <p:cNvPr id="5" name="4 Marcador de número de diapositiva"/>
          <p:cNvSpPr>
            <a:spLocks noGrp="1"/>
          </p:cNvSpPr>
          <p:nvPr>
            <p:ph type="sldNum" sz="quarter" idx="12"/>
          </p:nvPr>
        </p:nvSpPr>
        <p:spPr/>
        <p:txBody>
          <a:bodyPr/>
          <a:lstStyle/>
          <a:p>
            <a:fld id="{66452F03-F775-4AB4-A3E9-A5A78C748C69}" type="slidenum">
              <a:rPr lang="es-CL" smtClean="0"/>
              <a:t>8</a:t>
            </a:fld>
            <a:endParaRPr lang="es-CL"/>
          </a:p>
        </p:txBody>
      </p:sp>
      <p:sp>
        <p:nvSpPr>
          <p:cNvPr id="7" name="1 Título"/>
          <p:cNvSpPr txBox="1">
            <a:spLocks/>
          </p:cNvSpPr>
          <p:nvPr/>
        </p:nvSpPr>
        <p:spPr>
          <a:xfrm>
            <a:off x="414336" y="548679"/>
            <a:ext cx="8210799" cy="652648"/>
          </a:xfrm>
          <a:prstGeom prst="rect">
            <a:avLst/>
          </a:prstGeo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lvl1pPr algn="l"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defTabSz="733425" fontAlgn="base">
              <a:spcAft>
                <a:spcPct val="0"/>
              </a:spcAft>
            </a:pPr>
            <a:r>
              <a:rPr lang="es-CL" sz="1800" b="1" dirty="0" smtClean="0">
                <a:solidFill>
                  <a:schemeClr val="tx1"/>
                </a:solidFill>
                <a:ea typeface="Verdana" pitchFamily="34" charset="0"/>
                <a:cs typeface="Verdana" pitchFamily="34" charset="0"/>
              </a:rPr>
              <a:t>EJECUCIÓN PRESUPUESTARIA DE GASTOS ACUMULADA A NOVIEMBRE DE 2017 </a:t>
            </a:r>
            <a:br>
              <a:rPr lang="es-CL" sz="1800" b="1" dirty="0" smtClean="0">
                <a:solidFill>
                  <a:schemeClr val="tx1"/>
                </a:solidFill>
                <a:ea typeface="Verdana" pitchFamily="34" charset="0"/>
                <a:cs typeface="Verdana" pitchFamily="34" charset="0"/>
              </a:rPr>
            </a:br>
            <a:r>
              <a:rPr lang="es-CL" sz="1800" b="1" dirty="0" smtClean="0">
                <a:solidFill>
                  <a:schemeClr val="tx1"/>
                </a:solidFill>
                <a:ea typeface="Verdana" pitchFamily="34" charset="0"/>
                <a:cs typeface="Verdana" pitchFamily="34" charset="0"/>
              </a:rPr>
              <a:t>PARTIDA 18. CAPÍTULO 01. PROGRAMA 02: PROGRAMA CAMPAMENTOS</a:t>
            </a:r>
            <a:endParaRPr lang="es-CL" sz="1800" b="1" dirty="0">
              <a:solidFill>
                <a:schemeClr val="tx1"/>
              </a:solidFill>
              <a:ea typeface="Verdana" pitchFamily="34" charset="0"/>
              <a:cs typeface="Verdana" pitchFamily="34" charset="0"/>
            </a:endParaRPr>
          </a:p>
        </p:txBody>
      </p:sp>
      <p:sp>
        <p:nvSpPr>
          <p:cNvPr id="8" name="1 Título"/>
          <p:cNvSpPr txBox="1">
            <a:spLocks/>
          </p:cNvSpPr>
          <p:nvPr/>
        </p:nvSpPr>
        <p:spPr>
          <a:xfrm>
            <a:off x="386224" y="1173460"/>
            <a:ext cx="8229600" cy="455340"/>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pPr lvl="0">
              <a:spcBef>
                <a:spcPts val="0"/>
              </a:spcBef>
            </a:pPr>
            <a:r>
              <a:rPr lang="es-CL" sz="1600" b="1" dirty="0">
                <a:solidFill>
                  <a:prstClr val="black"/>
                </a:solidFill>
                <a:ea typeface="Verdana" pitchFamily="34" charset="0"/>
                <a:cs typeface="Verdana" pitchFamily="34" charset="0"/>
              </a:rPr>
              <a:t>en miles de pesos de </a:t>
            </a:r>
            <a:r>
              <a:rPr lang="es-CL" sz="1600" b="1" dirty="0" smtClean="0">
                <a:solidFill>
                  <a:prstClr val="black"/>
                </a:solidFill>
                <a:ea typeface="Verdana" pitchFamily="34" charset="0"/>
                <a:cs typeface="Verdana" pitchFamily="34" charset="0"/>
              </a:rPr>
              <a:t>2017</a:t>
            </a:r>
            <a:endParaRPr lang="es-CL" sz="1600" b="1" dirty="0">
              <a:solidFill>
                <a:prstClr val="black"/>
              </a:solidFill>
              <a:ea typeface="Verdana" pitchFamily="34" charset="0"/>
              <a:cs typeface="Verdana" pitchFamily="34" charset="0"/>
            </a:endParaRPr>
          </a:p>
        </p:txBody>
      </p:sp>
      <p:pic>
        <p:nvPicPr>
          <p:cNvPr id="1024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9552" y="1331912"/>
            <a:ext cx="7992888" cy="375327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26443245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11"/>
          </p:nvPr>
        </p:nvSpPr>
        <p:spPr>
          <a:xfrm>
            <a:off x="297956" y="6453336"/>
            <a:ext cx="8406135" cy="365125"/>
          </a:xfrm>
        </p:spPr>
        <p:txBody>
          <a:bodyPr/>
          <a:lstStyle/>
          <a:p>
            <a:r>
              <a:rPr lang="es-CL" sz="1050" b="1" dirty="0"/>
              <a:t>Fuente</a:t>
            </a:r>
            <a:r>
              <a:rPr lang="es-CL" sz="1050" dirty="0"/>
              <a:t>: Elaboración </a:t>
            </a:r>
            <a:r>
              <a:rPr lang="es-CL" sz="1050" dirty="0" smtClean="0"/>
              <a:t>propia en </a:t>
            </a:r>
            <a:r>
              <a:rPr lang="es-CL" sz="1050" dirty="0"/>
              <a:t>base </a:t>
            </a:r>
            <a:r>
              <a:rPr lang="es-CL" sz="1050" dirty="0" smtClean="0"/>
              <a:t> a Informes de </a:t>
            </a:r>
            <a:r>
              <a:rPr lang="es-CL" sz="1050" dirty="0"/>
              <a:t>e</a:t>
            </a:r>
            <a:r>
              <a:rPr lang="es-CL" sz="1050" dirty="0" smtClean="0"/>
              <a:t>jecución </a:t>
            </a:r>
            <a:r>
              <a:rPr lang="es-CL" sz="1050" dirty="0"/>
              <a:t>p</a:t>
            </a:r>
            <a:r>
              <a:rPr lang="es-CL" sz="1050" dirty="0" smtClean="0"/>
              <a:t>resupuestaria mensual de DIPRES</a:t>
            </a:r>
            <a:endParaRPr lang="es-CL" sz="1050" dirty="0"/>
          </a:p>
        </p:txBody>
      </p:sp>
      <p:sp>
        <p:nvSpPr>
          <p:cNvPr id="5" name="4 Marcador de número de diapositiva"/>
          <p:cNvSpPr>
            <a:spLocks noGrp="1"/>
          </p:cNvSpPr>
          <p:nvPr>
            <p:ph type="sldNum" sz="quarter" idx="12"/>
          </p:nvPr>
        </p:nvSpPr>
        <p:spPr/>
        <p:txBody>
          <a:bodyPr/>
          <a:lstStyle/>
          <a:p>
            <a:fld id="{66452F03-F775-4AB4-A3E9-A5A78C748C69}" type="slidenum">
              <a:rPr lang="es-CL" smtClean="0"/>
              <a:t>9</a:t>
            </a:fld>
            <a:endParaRPr lang="es-CL"/>
          </a:p>
        </p:txBody>
      </p:sp>
      <p:sp>
        <p:nvSpPr>
          <p:cNvPr id="7" name="1 Título"/>
          <p:cNvSpPr txBox="1">
            <a:spLocks/>
          </p:cNvSpPr>
          <p:nvPr/>
        </p:nvSpPr>
        <p:spPr>
          <a:xfrm>
            <a:off x="414336" y="548679"/>
            <a:ext cx="8210799" cy="652648"/>
          </a:xfrm>
          <a:prstGeom prst="rect">
            <a:avLst/>
          </a:prstGeo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lvl1pPr algn="l"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defTabSz="733425" fontAlgn="base">
              <a:spcAft>
                <a:spcPct val="0"/>
              </a:spcAft>
            </a:pPr>
            <a:r>
              <a:rPr lang="es-CL" sz="1800" b="1" dirty="0" smtClean="0">
                <a:solidFill>
                  <a:schemeClr val="tx1"/>
                </a:solidFill>
                <a:ea typeface="Verdana" pitchFamily="34" charset="0"/>
                <a:cs typeface="Verdana" pitchFamily="34" charset="0"/>
              </a:rPr>
              <a:t>EJECUCIÓN PRESUPUESTARIA DE GASTOS ACUMULADA A NOVIEMBRE DE 2017 </a:t>
            </a:r>
            <a:br>
              <a:rPr lang="es-CL" sz="1800" b="1" dirty="0" smtClean="0">
                <a:solidFill>
                  <a:schemeClr val="tx1"/>
                </a:solidFill>
                <a:ea typeface="Verdana" pitchFamily="34" charset="0"/>
                <a:cs typeface="Verdana" pitchFamily="34" charset="0"/>
              </a:rPr>
            </a:br>
            <a:r>
              <a:rPr lang="es-CL" sz="1800" b="1" dirty="0" smtClean="0">
                <a:solidFill>
                  <a:schemeClr val="tx1"/>
                </a:solidFill>
                <a:ea typeface="Verdana" pitchFamily="34" charset="0"/>
                <a:cs typeface="Verdana" pitchFamily="34" charset="0"/>
              </a:rPr>
              <a:t>PARTIDA 18. CAPÍTULO 01. PROGRAMA 04: RECUPERACIÓN DE BARRIOS</a:t>
            </a:r>
            <a:endParaRPr lang="es-CL" sz="1800" b="1" dirty="0">
              <a:solidFill>
                <a:schemeClr val="tx1"/>
              </a:solidFill>
              <a:ea typeface="Verdana" pitchFamily="34" charset="0"/>
              <a:cs typeface="Verdana" pitchFamily="34" charset="0"/>
            </a:endParaRPr>
          </a:p>
        </p:txBody>
      </p:sp>
      <p:sp>
        <p:nvSpPr>
          <p:cNvPr id="8" name="1 Título"/>
          <p:cNvSpPr txBox="1">
            <a:spLocks/>
          </p:cNvSpPr>
          <p:nvPr/>
        </p:nvSpPr>
        <p:spPr>
          <a:xfrm>
            <a:off x="386224" y="1173460"/>
            <a:ext cx="8229600" cy="455340"/>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pPr lvl="0">
              <a:spcBef>
                <a:spcPts val="0"/>
              </a:spcBef>
            </a:pPr>
            <a:r>
              <a:rPr lang="es-CL" sz="1600" b="1" dirty="0">
                <a:solidFill>
                  <a:prstClr val="black"/>
                </a:solidFill>
                <a:ea typeface="Verdana" pitchFamily="34" charset="0"/>
                <a:cs typeface="Verdana" pitchFamily="34" charset="0"/>
              </a:rPr>
              <a:t>en miles de pesos de </a:t>
            </a:r>
            <a:r>
              <a:rPr lang="es-CL" sz="1600" b="1" dirty="0" smtClean="0">
                <a:solidFill>
                  <a:prstClr val="black"/>
                </a:solidFill>
                <a:ea typeface="Verdana" pitchFamily="34" charset="0"/>
                <a:cs typeface="Verdana" pitchFamily="34" charset="0"/>
              </a:rPr>
              <a:t>2017</a:t>
            </a:r>
            <a:endParaRPr lang="es-CL" sz="1600" b="1" dirty="0">
              <a:solidFill>
                <a:prstClr val="black"/>
              </a:solidFill>
              <a:ea typeface="Verdana" pitchFamily="34" charset="0"/>
              <a:cs typeface="Verdana" pitchFamily="34" charset="0"/>
            </a:endParaRPr>
          </a:p>
        </p:txBody>
      </p:sp>
      <p:pic>
        <p:nvPicPr>
          <p:cNvPr id="1126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9263" y="1825625"/>
            <a:ext cx="8245475" cy="325955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325539512"/>
      </p:ext>
    </p:extLst>
  </p:cSld>
  <p:clrMapOvr>
    <a:masterClrMapping/>
  </p:clrMapOvr>
  <p:timing>
    <p:tnLst>
      <p:par>
        <p:cTn id="1" dur="indefinite" restart="never" nodeType="tmRoot"/>
      </p:par>
    </p:tnLst>
  </p:timing>
</p:sld>
</file>

<file path=ppt/theme/theme1.xml><?xml version="1.0" encoding="utf-8"?>
<a:theme xmlns:a="http://schemas.openxmlformats.org/drawingml/2006/main" name="1_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2677</TotalTime>
  <Words>1192</Words>
  <Application>Microsoft Office PowerPoint</Application>
  <PresentationFormat>Presentación en pantalla (4:3)</PresentationFormat>
  <Paragraphs>113</Paragraphs>
  <Slides>25</Slides>
  <Notes>1</Notes>
  <HiddenSlides>0</HiddenSlides>
  <MMClips>0</MMClips>
  <ScaleCrop>false</ScaleCrop>
  <HeadingPairs>
    <vt:vector size="6" baseType="variant">
      <vt:variant>
        <vt:lpstr>Tema</vt:lpstr>
      </vt:variant>
      <vt:variant>
        <vt:i4>2</vt:i4>
      </vt:variant>
      <vt:variant>
        <vt:lpstr>Servidores OLE incrustados</vt:lpstr>
      </vt:variant>
      <vt:variant>
        <vt:i4>1</vt:i4>
      </vt:variant>
      <vt:variant>
        <vt:lpstr>Títulos de diapositiva</vt:lpstr>
      </vt:variant>
      <vt:variant>
        <vt:i4>25</vt:i4>
      </vt:variant>
    </vt:vector>
  </HeadingPairs>
  <TitlesOfParts>
    <vt:vector size="28" baseType="lpstr">
      <vt:lpstr>1_Tema de Office</vt:lpstr>
      <vt:lpstr>Tema de Office</vt:lpstr>
      <vt:lpstr>Imagen de mapa de bits</vt:lpstr>
      <vt:lpstr>EJECUCIÓN PRESUPUESTARIA DE GASTOS ACUMULADA A NOVIEMBRE DE 2017 PARTIDA 18: MINISTERIO DE VIVIENDA Y URBANISMO</vt:lpstr>
      <vt:lpstr>EJECUCIÓN PRESUPUESTARIA DE GASTOS ACUMULADA A NOVIEMBRE DE 2017  MINISTERIO DE VIVIENDA Y URBANISMO</vt:lpstr>
      <vt:lpstr>EJECUCIÓN PRESUPUESTARIA DE GASTOS ACUMULADA A NOVIEMBRE DE 2017  MINISTERIO DE VIVIENDA Y URBANISMO</vt:lpstr>
      <vt:lpstr>Ejecución Presupuestaria de Gastos Acumulada a NOVIEMBRE 2016-NOVIEMBRE 2017  PARTIDA 18 MINISTERIO DE VIVIENDA Y URBANISMO</vt:lpstr>
      <vt:lpstr>EJECUCIÓN PRESUPUESTARIA DE GASTOS ACUMULADA A NOVIEMBRE 2017  PARTIDA 18 MINISTERIO DE VIVIENDA Y URBANISMO</vt:lpstr>
      <vt:lpstr>EJECUCIÓN PRESUPUESTARIA DE GASTOS ACUMULADA A NOVIEMBRE DE 2017  PARTIDA 18 RESUMEN POR CAPÍTULOS</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Hewlett-Packard Company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PRESUPUESTO1</dc:creator>
  <cp:lastModifiedBy>SLARENAS</cp:lastModifiedBy>
  <cp:revision>186</cp:revision>
  <cp:lastPrinted>2017-10-04T21:56:24Z</cp:lastPrinted>
  <dcterms:created xsi:type="dcterms:W3CDTF">2016-06-23T13:38:47Z</dcterms:created>
  <dcterms:modified xsi:type="dcterms:W3CDTF">2018-01-10T14:18:25Z</dcterms:modified>
</cp:coreProperties>
</file>