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2"/>
  </p:notesMasterIdLst>
  <p:handoutMasterIdLst>
    <p:handoutMasterId r:id="rId43"/>
  </p:handoutMasterIdLst>
  <p:sldIdLst>
    <p:sldId id="256" r:id="rId14"/>
    <p:sldId id="298" r:id="rId15"/>
    <p:sldId id="299" r:id="rId16"/>
    <p:sldId id="322" r:id="rId17"/>
    <p:sldId id="325" r:id="rId18"/>
    <p:sldId id="264" r:id="rId19"/>
    <p:sldId id="263" r:id="rId20"/>
    <p:sldId id="301" r:id="rId21"/>
    <p:sldId id="321" r:id="rId22"/>
    <p:sldId id="265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10" r:id="rId31"/>
    <p:sldId id="311" r:id="rId32"/>
    <p:sldId id="312" r:id="rId33"/>
    <p:sldId id="313" r:id="rId34"/>
    <p:sldId id="314" r:id="rId35"/>
    <p:sldId id="315" r:id="rId36"/>
    <p:sldId id="323" r:id="rId37"/>
    <p:sldId id="324" r:id="rId38"/>
    <p:sldId id="317" r:id="rId39"/>
    <p:sldId id="319" r:id="rId40"/>
    <p:sldId id="318" r:id="rId4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4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5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6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7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8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9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3.emf"/><Relationship Id="rId4" Type="http://schemas.openxmlformats.org/officeDocument/2006/relationships/oleObject" Target="../embeddings/Hoja_de_c_lculo_de_Microsoft_Excel_97-200320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4.emf"/><Relationship Id="rId4" Type="http://schemas.openxmlformats.org/officeDocument/2006/relationships/oleObject" Target="../embeddings/Hoja_de_c_lculo_de_Microsoft_Excel_97-20032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5.emf"/><Relationship Id="rId4" Type="http://schemas.openxmlformats.org/officeDocument/2006/relationships/oleObject" Target="../embeddings/Hoja_de_c_lculo_de_Microsoft_Excel_97-200322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6.emf"/><Relationship Id="rId4" Type="http://schemas.openxmlformats.org/officeDocument/2006/relationships/oleObject" Target="../embeddings/Hoja_de_c_lculo_de_Microsoft_Excel_97-200323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Hoja_de_c_lculo_de_Microsoft_Excel_97-20033.xls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emf"/><Relationship Id="rId5" Type="http://schemas.openxmlformats.org/officeDocument/2006/relationships/oleObject" Target="../embeddings/Hoja_de_c_lculo_de_Microsoft_Excel_97-20034.xls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NOVIEMBRE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diciembre </a:t>
            </a:r>
            <a:r>
              <a:rPr lang="es-C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C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734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4482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772673"/>
              </p:ext>
            </p:extLst>
          </p:nvPr>
        </p:nvGraphicFramePr>
        <p:xfrm>
          <a:off x="414337" y="1533578"/>
          <a:ext cx="8201487" cy="48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1" name="Hoja de cálculo" r:id="rId4" imgW="7591357" imgH="5962740" progId="Excel.Sheet.8">
                  <p:embed/>
                </p:oleObj>
              </mc:Choice>
              <mc:Fallback>
                <p:oleObj name="Hoja de cálculo" r:id="rId4" imgW="7591357" imgH="5962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533578"/>
                        <a:ext cx="8201487" cy="48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098392"/>
              </p:ext>
            </p:extLst>
          </p:nvPr>
        </p:nvGraphicFramePr>
        <p:xfrm>
          <a:off x="414335" y="1831057"/>
          <a:ext cx="820148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1" name="Hoja de cálculo" r:id="rId4" imgW="8515485" imgH="3686175" progId="Excel.Sheet.8">
                  <p:embed/>
                </p:oleObj>
              </mc:Choice>
              <mc:Fallback>
                <p:oleObj name="Hoja de cálculo" r:id="rId4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831057"/>
                        <a:ext cx="820148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864075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273660"/>
              </p:ext>
            </p:extLst>
          </p:nvPr>
        </p:nvGraphicFramePr>
        <p:xfrm>
          <a:off x="414335" y="1844824"/>
          <a:ext cx="8201489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6" name="Hoja de cálculo" r:id="rId4" imgW="8515485" imgH="2905215" progId="Excel.Sheet.8">
                  <p:embed/>
                </p:oleObj>
              </mc:Choice>
              <mc:Fallback>
                <p:oleObj name="Hoja de cálculo" r:id="rId4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844824"/>
                        <a:ext cx="8201489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85512"/>
              </p:ext>
            </p:extLst>
          </p:nvPr>
        </p:nvGraphicFramePr>
        <p:xfrm>
          <a:off x="414337" y="1687041"/>
          <a:ext cx="821079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1" name="Hoja de cálculo" r:id="rId4" imgW="7572443" imgH="3686175" progId="Excel.Sheet.8">
                  <p:embed/>
                </p:oleObj>
              </mc:Choice>
              <mc:Fallback>
                <p:oleObj name="Hoja de cálculo" r:id="rId4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687041"/>
                        <a:ext cx="821079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994561"/>
              </p:ext>
            </p:extLst>
          </p:nvPr>
        </p:nvGraphicFramePr>
        <p:xfrm>
          <a:off x="414336" y="1605030"/>
          <a:ext cx="8177101" cy="470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5" name="Hoja de cálculo" r:id="rId4" imgW="7572443" imgH="5343525" progId="Excel.Sheet.8">
                  <p:embed/>
                </p:oleObj>
              </mc:Choice>
              <mc:Fallback>
                <p:oleObj name="Hoja de cálculo" r:id="rId4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05030"/>
                        <a:ext cx="8177101" cy="4704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246258"/>
              </p:ext>
            </p:extLst>
          </p:nvPr>
        </p:nvGraphicFramePr>
        <p:xfrm>
          <a:off x="414336" y="1839441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9" name="Hoja de cálculo" r:id="rId4" imgW="7743757" imgH="3533865" progId="Excel.Sheet.8">
                  <p:embed/>
                </p:oleObj>
              </mc:Choice>
              <mc:Fallback>
                <p:oleObj name="Hoja de cálculo" r:id="rId4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39441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209115"/>
              </p:ext>
            </p:extLst>
          </p:nvPr>
        </p:nvGraphicFramePr>
        <p:xfrm>
          <a:off x="414336" y="1761331"/>
          <a:ext cx="82201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5" name="Hoja de cálculo" r:id="rId4" imgW="7743757" imgH="3971925" progId="Excel.Sheet.8">
                  <p:embed/>
                </p:oleObj>
              </mc:Choice>
              <mc:Fallback>
                <p:oleObj name="Hoja de cálculo" r:id="rId4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61331"/>
                        <a:ext cx="82201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0162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40337"/>
              </p:ext>
            </p:extLst>
          </p:nvPr>
        </p:nvGraphicFramePr>
        <p:xfrm>
          <a:off x="414337" y="1824955"/>
          <a:ext cx="821079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3" name="Hoja de cálculo" r:id="rId4" imgW="7819957" imgH="4124235" progId="Excel.Sheet.8">
                  <p:embed/>
                </p:oleObj>
              </mc:Choice>
              <mc:Fallback>
                <p:oleObj name="Hoja de cálculo" r:id="rId4" imgW="7819957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824955"/>
                        <a:ext cx="8210798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2961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425476"/>
              </p:ext>
            </p:extLst>
          </p:nvPr>
        </p:nvGraphicFramePr>
        <p:xfrm>
          <a:off x="414336" y="1828775"/>
          <a:ext cx="8210799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1" name="Hoja de cálculo" r:id="rId4" imgW="7743757" imgH="3400425" progId="Excel.Sheet.8">
                  <p:embed/>
                </p:oleObj>
              </mc:Choice>
              <mc:Fallback>
                <p:oleObj name="Hoja de cálculo" r:id="rId4" imgW="7743757" imgH="34004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28775"/>
                        <a:ext cx="8210799" cy="340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1834"/>
              </p:ext>
            </p:extLst>
          </p:nvPr>
        </p:nvGraphicFramePr>
        <p:xfrm>
          <a:off x="414336" y="1805905"/>
          <a:ext cx="8201488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3" name="Hoja de cálculo" r:id="rId4" imgW="7743757" imgH="4143375" progId="Excel.Sheet.8">
                  <p:embed/>
                </p:oleObj>
              </mc:Choice>
              <mc:Fallback>
                <p:oleObj name="Hoja de cálculo" r:id="rId4" imgW="77437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05905"/>
                        <a:ext cx="8201488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Los recurso vigentes al mes de noviembre alcanzaron a $7.833.088 millones, que incluyen recursos adicionales por $538.529 millones. En </a:t>
            </a:r>
            <a:r>
              <a:rPr lang="es-CL" sz="1600" dirty="0"/>
              <a:t>comparación con el año 2016, </a:t>
            </a:r>
            <a:r>
              <a:rPr lang="es-CL" sz="1600" dirty="0" smtClean="0"/>
              <a:t>y considerando los recursos aprobados por el Congreso nacional en la Ley de Presupuestos, se </a:t>
            </a:r>
            <a:r>
              <a:rPr lang="es-CL" sz="1600" dirty="0"/>
              <a:t>observó una </a:t>
            </a:r>
            <a:r>
              <a:rPr lang="es-CL" sz="1600" dirty="0" smtClean="0"/>
              <a:t>mayor </a:t>
            </a:r>
            <a:r>
              <a:rPr lang="es-CL" sz="1600" dirty="0"/>
              <a:t>ejecución en cerca de </a:t>
            </a:r>
            <a:r>
              <a:rPr lang="es-CL" sz="1600" dirty="0" smtClean="0"/>
              <a:t>3 </a:t>
            </a:r>
            <a:r>
              <a:rPr lang="es-CL" sz="1600" dirty="0"/>
              <a:t>puntos porcentuales</a:t>
            </a:r>
            <a:r>
              <a:rPr lang="es-CL" sz="1600" dirty="0" smtClean="0"/>
              <a:t>.</a:t>
            </a:r>
            <a:endParaRPr lang="es-CL" sz="1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noviembre de 2017</a:t>
            </a:r>
            <a:r>
              <a:rPr lang="es-CL" sz="1600" dirty="0" smtClean="0"/>
              <a:t> </a:t>
            </a:r>
            <a:r>
              <a:rPr lang="es-CL" sz="1600" dirty="0"/>
              <a:t>finalizó en </a:t>
            </a:r>
            <a:r>
              <a:rPr lang="es-CL" sz="1600" dirty="0" smtClean="0"/>
              <a:t>$7.360.718 millones</a:t>
            </a:r>
            <a:r>
              <a:rPr lang="es-CL" sz="1600" dirty="0"/>
              <a:t>, equivalentes a un </a:t>
            </a:r>
            <a:r>
              <a:rPr lang="es-CL" sz="1600" dirty="0" smtClean="0"/>
              <a:t>94%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$221.673 millones a noviembre, equivalentes a 59% del presupuesto 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91% ($1.503.350 </a:t>
            </a:r>
            <a:r>
              <a:rPr lang="es-CL" sz="1600" dirty="0"/>
              <a:t>millones). En este Programa, el 80% del gasto corresponde a transferencias para los Servicios de Salud. Respecto de aquellas transferencias al sector privado, </a:t>
            </a:r>
            <a:r>
              <a:rPr lang="es-CL" sz="1600" dirty="0" smtClean="0"/>
              <a:t>se observó que el </a:t>
            </a:r>
            <a:r>
              <a:rPr lang="es-CL" sz="1600" b="1" dirty="0" smtClean="0"/>
              <a:t>Bono Auge</a:t>
            </a:r>
            <a:r>
              <a:rPr lang="es-CL" sz="1600" dirty="0" smtClean="0"/>
              <a:t> presentó desembolsos por $5.957 millones, que equivalen a 98%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96% ($244.370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$2.830 millones, </a:t>
            </a:r>
            <a:r>
              <a:rPr lang="es-CL" sz="1600" dirty="0" smtClean="0"/>
              <a:t>presentó una rebaja total de sus recursos al mes de Noviembre. El </a:t>
            </a:r>
            <a:r>
              <a:rPr lang="es-CL" sz="1600" dirty="0"/>
              <a:t>Fondo Nacional de Investigación y Desarrollo en Salud, con recursos disponible por $521 </a:t>
            </a:r>
            <a:r>
              <a:rPr lang="es-CL" sz="1600" dirty="0" smtClean="0"/>
              <a:t>millones, se ejecutaron la totalidad de sus recursos.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777166"/>
              </p:ext>
            </p:extLst>
          </p:nvPr>
        </p:nvGraphicFramePr>
        <p:xfrm>
          <a:off x="427160" y="1850107"/>
          <a:ext cx="8163151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8" name="Hoja de cálculo" r:id="rId4" imgW="7743757" imgH="3667035" progId="Excel.Sheet.8">
                  <p:embed/>
                </p:oleObj>
              </mc:Choice>
              <mc:Fallback>
                <p:oleObj name="Hoja de cálculo" r:id="rId4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160" y="1850107"/>
                        <a:ext cx="8163151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670250"/>
              </p:ext>
            </p:extLst>
          </p:nvPr>
        </p:nvGraphicFramePr>
        <p:xfrm>
          <a:off x="414337" y="1769715"/>
          <a:ext cx="8210797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0" name="Hoja de cálculo" r:id="rId4" imgW="7743757" imgH="3819615" progId="Excel.Sheet.8">
                  <p:embed/>
                </p:oleObj>
              </mc:Choice>
              <mc:Fallback>
                <p:oleObj name="Hoja de cálculo" r:id="rId4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69715"/>
                        <a:ext cx="8210797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58769"/>
              </p:ext>
            </p:extLst>
          </p:nvPr>
        </p:nvGraphicFramePr>
        <p:xfrm>
          <a:off x="414337" y="1783035"/>
          <a:ext cx="8191052" cy="452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5" name="Hoja de cálculo" r:id="rId4" imgW="7743757" imgH="4886325" progId="Excel.Sheet.8">
                  <p:embed/>
                </p:oleObj>
              </mc:Choice>
              <mc:Fallback>
                <p:oleObj name="Hoja de cálculo" r:id="rId4" imgW="7743757" imgH="4886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83035"/>
                        <a:ext cx="8191052" cy="4526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599363"/>
              </p:ext>
            </p:extLst>
          </p:nvPr>
        </p:nvGraphicFramePr>
        <p:xfrm>
          <a:off x="414337" y="1708745"/>
          <a:ext cx="821860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8" name="Hoja de cálculo" r:id="rId4" imgW="7915343" imgH="4600575" progId="Excel.Sheet.8">
                  <p:embed/>
                </p:oleObj>
              </mc:Choice>
              <mc:Fallback>
                <p:oleObj name="Hoja de cálculo" r:id="rId4" imgW="79153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08745"/>
                        <a:ext cx="8218600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02370"/>
              </p:ext>
            </p:extLst>
          </p:nvPr>
        </p:nvGraphicFramePr>
        <p:xfrm>
          <a:off x="414337" y="1744563"/>
          <a:ext cx="8210798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5" name="Hoja de cálculo" r:id="rId4" imgW="7915343" imgH="4276815" progId="Excel.Sheet.8">
                  <p:embed/>
                </p:oleObj>
              </mc:Choice>
              <mc:Fallback>
                <p:oleObj name="Hoja de cálculo" r:id="rId4" imgW="7915343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44563"/>
                        <a:ext cx="8210798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34747"/>
              </p:ext>
            </p:extLst>
          </p:nvPr>
        </p:nvGraphicFramePr>
        <p:xfrm>
          <a:off x="414337" y="1751806"/>
          <a:ext cx="8210798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Hoja de cálculo" r:id="rId4" imgW="7915343" imgH="3981360" progId="Excel.Sheet.8">
                  <p:embed/>
                </p:oleObj>
              </mc:Choice>
              <mc:Fallback>
                <p:oleObj name="Hoja de cálculo" r:id="rId4" imgW="7915343" imgH="3981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51806"/>
                        <a:ext cx="8210798" cy="398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995948"/>
              </p:ext>
            </p:extLst>
          </p:nvPr>
        </p:nvGraphicFramePr>
        <p:xfrm>
          <a:off x="414336" y="1831057"/>
          <a:ext cx="820148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6" name="Hoja de cálculo" r:id="rId4" imgW="7905885" imgH="3686175" progId="Excel.Sheet.8">
                  <p:embed/>
                </p:oleObj>
              </mc:Choice>
              <mc:Fallback>
                <p:oleObj name="Hoja de cálculo" r:id="rId4" imgW="79058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0148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416900"/>
              </p:ext>
            </p:extLst>
          </p:nvPr>
        </p:nvGraphicFramePr>
        <p:xfrm>
          <a:off x="414336" y="1841723"/>
          <a:ext cx="8210799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9" name="Hoja de cálculo" r:id="rId4" imgW="7905885" imgH="3819615" progId="Excel.Sheet.8">
                  <p:embed/>
                </p:oleObj>
              </mc:Choice>
              <mc:Fallback>
                <p:oleObj name="Hoja de cálculo" r:id="rId4" imgW="7905885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1723"/>
                        <a:ext cx="8210799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Noviembre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436001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901730"/>
              </p:ext>
            </p:extLst>
          </p:nvPr>
        </p:nvGraphicFramePr>
        <p:xfrm>
          <a:off x="414336" y="1772816"/>
          <a:ext cx="8201488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4" name="Hoja de cálculo" r:id="rId4" imgW="7905885" imgH="2466885" progId="Excel.Sheet.8">
                  <p:embed/>
                </p:oleObj>
              </mc:Choice>
              <mc:Fallback>
                <p:oleObj name="Hoja de cálculo" r:id="rId4" imgW="7905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680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dirty="0"/>
              <a:t>Programa Nacional de Alimentación Complementaria ejecutó en un </a:t>
            </a:r>
            <a:r>
              <a:rPr lang="es-CL" sz="1600" dirty="0" smtClean="0"/>
              <a:t>93</a:t>
            </a:r>
            <a:r>
              <a:rPr lang="es-CL" sz="1600" dirty="0"/>
              <a:t>% sus recursos, el Programa Ampliado de Inmunizaciones, un </a:t>
            </a:r>
            <a:r>
              <a:rPr lang="es-CL" sz="1600" dirty="0" smtClean="0"/>
              <a:t>85%, </a:t>
            </a:r>
            <a:r>
              <a:rPr lang="es-CL" sz="1600" dirty="0"/>
              <a:t>y el Programa de Alimentación Complementaria para el Adulto Mayor, presentó  un </a:t>
            </a:r>
            <a:r>
              <a:rPr lang="es-CL" sz="1600" dirty="0" smtClean="0"/>
              <a:t>84</a:t>
            </a:r>
            <a:r>
              <a:rPr lang="es-CL" sz="1600" dirty="0"/>
              <a:t>% de gasto a </a:t>
            </a:r>
            <a:r>
              <a:rPr lang="es-CL" sz="1600" dirty="0" smtClean="0"/>
              <a:t>Noviembre.</a:t>
            </a:r>
          </a:p>
          <a:p>
            <a:pPr marL="363538" algn="just"/>
            <a:r>
              <a:rPr lang="es-CL" sz="1600" dirty="0" smtClean="0"/>
              <a:t>En todos estos programas, se observa un descuento de recursos, totalizando entre los tres, $8.198 millones menos que lo aprobado por el Congreso Nacional.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la </a:t>
            </a:r>
            <a:r>
              <a:rPr lang="es-CL" sz="1600" dirty="0"/>
              <a:t>“Red Nacional de Laboratorios Ambientales</a:t>
            </a:r>
            <a:r>
              <a:rPr lang="es-CL" sz="1600" dirty="0" smtClean="0"/>
              <a:t>”, presentó una ejecución de $2.637 millones (51% de avance).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Redes </a:t>
            </a:r>
            <a:r>
              <a:rPr lang="es-CL" sz="1600" b="1" dirty="0" smtClean="0"/>
              <a:t>Asistenciales,</a:t>
            </a:r>
            <a:r>
              <a:rPr lang="es-CL" sz="1600" dirty="0" smtClean="0"/>
              <a:t> se han incluido transferencias corrientes por $2.023 millones hacia los Servicios de Salud; y transferencias de capital por $37 millones.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79%, </a:t>
            </a:r>
            <a:r>
              <a:rPr lang="es-CL" sz="1600" dirty="0"/>
              <a:t>con un gasto total de </a:t>
            </a:r>
            <a:r>
              <a:rPr lang="es-CL" sz="1600" dirty="0" smtClean="0"/>
              <a:t>$11.439 </a:t>
            </a:r>
            <a:r>
              <a:rPr lang="es-CL" sz="1600" dirty="0"/>
              <a:t>millones. </a:t>
            </a:r>
            <a:r>
              <a:rPr lang="es-CL" sz="1600" dirty="0" smtClean="0"/>
              <a:t>El programa </a:t>
            </a:r>
            <a:r>
              <a:rPr lang="es-CL" sz="1600" b="1" dirty="0" smtClean="0"/>
              <a:t>“Atención </a:t>
            </a:r>
            <a:r>
              <a:rPr lang="es-CL" sz="1600" b="1" dirty="0"/>
              <a:t>Primaria, Ley N° 20.645 Trato Usuario”</a:t>
            </a:r>
            <a:r>
              <a:rPr lang="es-CL" sz="1600" dirty="0"/>
              <a:t> muestran cero </a:t>
            </a:r>
            <a:r>
              <a:rPr lang="es-CL" sz="1600" dirty="0" smtClean="0"/>
              <a:t>ejecución. 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/>
              <a:t>La </a:t>
            </a:r>
            <a:r>
              <a:rPr lang="es-CL" sz="1600" dirty="0"/>
              <a:t>ejecución de los </a:t>
            </a:r>
            <a:r>
              <a:rPr lang="es-CL" sz="1600" b="1" dirty="0"/>
              <a:t>Servicios de Salud, Hospitales y Programa de Contingencias Operacionales</a:t>
            </a:r>
            <a:r>
              <a:rPr lang="es-CL" sz="1600" dirty="0"/>
              <a:t>, alcanzaron </a:t>
            </a:r>
            <a:r>
              <a:rPr lang="es-CL" sz="1600" dirty="0" smtClean="0"/>
              <a:t>95% </a:t>
            </a:r>
            <a:r>
              <a:rPr lang="es-CL" sz="1600" dirty="0"/>
              <a:t>al mes de </a:t>
            </a:r>
            <a:r>
              <a:rPr lang="es-CL" sz="1600" dirty="0" smtClean="0"/>
              <a:t>Noviembre.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223046"/>
            <a:ext cx="6194425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204864"/>
            <a:ext cx="60118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6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994"/>
              </p:ext>
            </p:extLst>
          </p:nvPr>
        </p:nvGraphicFramePr>
        <p:xfrm>
          <a:off x="467544" y="1933178"/>
          <a:ext cx="814055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3" name="Hoja de cálculo" r:id="rId4" imgW="7105785" imgH="2648040" progId="Excel.Sheet.8">
                  <p:embed/>
                </p:oleObj>
              </mc:Choice>
              <mc:Fallback>
                <p:oleObj name="Hoja de cálculo" r:id="rId4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33178"/>
                        <a:ext cx="814055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Noviembre 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9037"/>
              </p:ext>
            </p:extLst>
          </p:nvPr>
        </p:nvGraphicFramePr>
        <p:xfrm>
          <a:off x="428625" y="1772816"/>
          <a:ext cx="82867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7" name="Hoja de cálculo" r:id="rId5" imgW="8286885" imgH="2524035" progId="Excel.Sheet.8">
                  <p:embed/>
                </p:oleObj>
              </mc:Choice>
              <mc:Fallback>
                <p:oleObj name="Hoja de cálculo" r:id="rId5" imgW="82868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625" y="1772816"/>
                        <a:ext cx="82867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Noviembre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86431"/>
              </p:ext>
            </p:extLst>
          </p:nvPr>
        </p:nvGraphicFramePr>
        <p:xfrm>
          <a:off x="423352" y="1700808"/>
          <a:ext cx="822058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7" name="Hoja de cálculo" r:id="rId5" imgW="7105785" imgH="2924085" progId="Excel.Sheet.8">
                  <p:embed/>
                </p:oleObj>
              </mc:Choice>
              <mc:Fallback>
                <p:oleObj name="Hoja de cálculo" r:id="rId5" imgW="71057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352" y="1700808"/>
                        <a:ext cx="8220585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Noviembre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348770"/>
              </p:ext>
            </p:extLst>
          </p:nvPr>
        </p:nvGraphicFramePr>
        <p:xfrm>
          <a:off x="414337" y="1772816"/>
          <a:ext cx="82296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8" name="Hoja de cálculo" r:id="rId5" imgW="7105785" imgH="2905215" progId="Excel.Sheet.8">
                  <p:embed/>
                </p:oleObj>
              </mc:Choice>
              <mc:Fallback>
                <p:oleObj name="Hoja de cálculo" r:id="rId5" imgW="71057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296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1278</Words>
  <Application>Microsoft Office PowerPoint</Application>
  <PresentationFormat>Presentación en pantalla (4:3)</PresentationFormat>
  <Paragraphs>122</Paragraphs>
  <Slides>28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3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</vt:lpstr>
      <vt:lpstr>EJECUCIÓN PRESUPUESTARIA DE GASTOS ACUMULADA AL MES DE NOVIEMBRE DE 2017 PARTIDA 16: MINISTERIO DE SALUD</vt:lpstr>
      <vt:lpstr>Ejecución Presupuestaria de Gastos Acumulada al Mes de Noviembre de 2017  Ministerio de Salud</vt:lpstr>
      <vt:lpstr>Ejecución Presupuestaria de Gastos Acumulada al Mes de Noviembre de 2017  Ministerio de Salud</vt:lpstr>
      <vt:lpstr>Ejecución Presupuestaria de Gastos Acumulada al Mes de Noviembre de 2017  Ministerio de Salud</vt:lpstr>
      <vt:lpstr>Ejecución Presupuestaria de Gastos Acumulada al Mes de Noviembre de 2017  Ministerio de Salud</vt:lpstr>
      <vt:lpstr>Ejecución Presupuestaria de Gastos Acumulada al Mes de Noviembre de 2017  Partida 16 Ministerio de Salud</vt:lpstr>
      <vt:lpstr>Ejecución Presupuestaria de Gastos Acumulada al Mes de Noviembre  de 2017  Partida 16 Resumen por Capítulos</vt:lpstr>
      <vt:lpstr>Ejecución Presupuestaria de Gastos Acumulada al Mes de Noviembre de 2017  Partida 16 Resumen por Capítulos Regionalizados</vt:lpstr>
      <vt:lpstr>Ejecución Presupuestaria de Gastos Acumulada al Mes de Noviembre de 2017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188</cp:revision>
  <cp:lastPrinted>2016-09-09T18:41:06Z</cp:lastPrinted>
  <dcterms:created xsi:type="dcterms:W3CDTF">2016-06-23T13:38:47Z</dcterms:created>
  <dcterms:modified xsi:type="dcterms:W3CDTF">2018-01-10T21:03:58Z</dcterms:modified>
</cp:coreProperties>
</file>